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4" r:id="rId1"/>
  </p:sldMasterIdLst>
  <p:notesMasterIdLst>
    <p:notesMasterId r:id="rId172"/>
  </p:notesMasterIdLst>
  <p:handoutMasterIdLst>
    <p:handoutMasterId r:id="rId173"/>
  </p:handoutMasterIdLst>
  <p:sldIdLst>
    <p:sldId id="256" r:id="rId2"/>
    <p:sldId id="797" r:id="rId3"/>
    <p:sldId id="798" r:id="rId4"/>
    <p:sldId id="633" r:id="rId5"/>
    <p:sldId id="655" r:id="rId6"/>
    <p:sldId id="478" r:id="rId7"/>
    <p:sldId id="260" r:id="rId8"/>
    <p:sldId id="575" r:id="rId9"/>
    <p:sldId id="707" r:id="rId10"/>
    <p:sldId id="708" r:id="rId11"/>
    <p:sldId id="710" r:id="rId12"/>
    <p:sldId id="711" r:id="rId13"/>
    <p:sldId id="315" r:id="rId14"/>
    <p:sldId id="731" r:id="rId15"/>
    <p:sldId id="454" r:id="rId16"/>
    <p:sldId id="262" r:id="rId17"/>
    <p:sldId id="789" r:id="rId18"/>
    <p:sldId id="265" r:id="rId19"/>
    <p:sldId id="322" r:id="rId20"/>
    <p:sldId id="730" r:id="rId21"/>
    <p:sldId id="732" r:id="rId22"/>
    <p:sldId id="724" r:id="rId23"/>
    <p:sldId id="712" r:id="rId24"/>
    <p:sldId id="267" r:id="rId25"/>
    <p:sldId id="268" r:id="rId26"/>
    <p:sldId id="715" r:id="rId27"/>
    <p:sldId id="714" r:id="rId28"/>
    <p:sldId id="717" r:id="rId29"/>
    <p:sldId id="668" r:id="rId30"/>
    <p:sldId id="576" r:id="rId31"/>
    <p:sldId id="682" r:id="rId32"/>
    <p:sldId id="733" r:id="rId33"/>
    <p:sldId id="734" r:id="rId34"/>
    <p:sldId id="479" r:id="rId35"/>
    <p:sldId id="669" r:id="rId36"/>
    <p:sldId id="448" r:id="rId37"/>
    <p:sldId id="577" r:id="rId38"/>
    <p:sldId id="578" r:id="rId39"/>
    <p:sldId id="670" r:id="rId40"/>
    <p:sldId id="439" r:id="rId41"/>
    <p:sldId id="671" r:id="rId42"/>
    <p:sldId id="720" r:id="rId43"/>
    <p:sldId id="721" r:id="rId44"/>
    <p:sldId id="451" r:id="rId45"/>
    <p:sldId id="445" r:id="rId46"/>
    <p:sldId id="725" r:id="rId47"/>
    <p:sldId id="726" r:id="rId48"/>
    <p:sldId id="446" r:id="rId49"/>
    <p:sldId id="447" r:id="rId50"/>
    <p:sldId id="452" r:id="rId51"/>
    <p:sldId id="672" r:id="rId52"/>
    <p:sldId id="673" r:id="rId53"/>
    <p:sldId id="735" r:id="rId54"/>
    <p:sldId id="736" r:id="rId55"/>
    <p:sldId id="659" r:id="rId56"/>
    <p:sldId id="663" r:id="rId57"/>
    <p:sldId id="719" r:id="rId58"/>
    <p:sldId id="660" r:id="rId59"/>
    <p:sldId id="664" r:id="rId60"/>
    <p:sldId id="649" r:id="rId61"/>
    <p:sldId id="648" r:id="rId62"/>
    <p:sldId id="646" r:id="rId63"/>
    <p:sldId id="647" r:id="rId64"/>
    <p:sldId id="645" r:id="rId65"/>
    <p:sldId id="644" r:id="rId66"/>
    <p:sldId id="651" r:id="rId67"/>
    <p:sldId id="650" r:id="rId68"/>
    <p:sldId id="458" r:id="rId69"/>
    <p:sldId id="683" r:id="rId70"/>
    <p:sldId id="459" r:id="rId71"/>
    <p:sldId id="460" r:id="rId72"/>
    <p:sldId id="515" r:id="rId73"/>
    <p:sldId id="680" r:id="rId74"/>
    <p:sldId id="684" r:id="rId75"/>
    <p:sldId id="472" r:id="rId76"/>
    <p:sldId id="473" r:id="rId77"/>
    <p:sldId id="737" r:id="rId78"/>
    <p:sldId id="738" r:id="rId79"/>
    <p:sldId id="739" r:id="rId80"/>
    <p:sldId id="740" r:id="rId81"/>
    <p:sldId id="480" r:id="rId82"/>
    <p:sldId id="546" r:id="rId83"/>
    <p:sldId id="662" r:id="rId84"/>
    <p:sldId id="661" r:id="rId85"/>
    <p:sldId id="679" r:id="rId86"/>
    <p:sldId id="769" r:id="rId87"/>
    <p:sldId id="768" r:id="rId88"/>
    <p:sldId id="770" r:id="rId89"/>
    <p:sldId id="771" r:id="rId90"/>
    <p:sldId id="749" r:id="rId91"/>
    <p:sldId id="795" r:id="rId92"/>
    <p:sldId id="760" r:id="rId93"/>
    <p:sldId id="790" r:id="rId94"/>
    <p:sldId id="791" r:id="rId95"/>
    <p:sldId id="793" r:id="rId96"/>
    <p:sldId id="794" r:id="rId97"/>
    <p:sldId id="741" r:id="rId98"/>
    <p:sldId id="742" r:id="rId99"/>
    <p:sldId id="743" r:id="rId100"/>
    <p:sldId id="744" r:id="rId101"/>
    <p:sldId id="745" r:id="rId102"/>
    <p:sldId id="746" r:id="rId103"/>
    <p:sldId id="747" r:id="rId104"/>
    <p:sldId id="748" r:id="rId105"/>
    <p:sldId id="765" r:id="rId106"/>
    <p:sldId id="766" r:id="rId107"/>
    <p:sldId id="767" r:id="rId108"/>
    <p:sldId id="481" r:id="rId109"/>
    <p:sldId id="593" r:id="rId110"/>
    <p:sldId id="326" r:id="rId111"/>
    <p:sldId id="796" r:id="rId112"/>
    <p:sldId id="776" r:id="rId113"/>
    <p:sldId id="777" r:id="rId114"/>
    <p:sldId id="329" r:id="rId115"/>
    <p:sldId id="778" r:id="rId116"/>
    <p:sldId id="696" r:id="rId117"/>
    <p:sldId id="779" r:id="rId118"/>
    <p:sldId id="780" r:id="rId119"/>
    <p:sldId id="338" r:id="rId120"/>
    <p:sldId id="340" r:id="rId121"/>
    <p:sldId id="342" r:id="rId122"/>
    <p:sldId id="773" r:id="rId123"/>
    <p:sldId id="772" r:id="rId124"/>
    <p:sldId id="774" r:id="rId125"/>
    <p:sldId id="781" r:id="rId126"/>
    <p:sldId id="625" r:id="rId127"/>
    <p:sldId id="782" r:id="rId128"/>
    <p:sldId id="783" r:id="rId129"/>
    <p:sldId id="784" r:id="rId130"/>
    <p:sldId id="785" r:id="rId131"/>
    <p:sldId id="786" r:id="rId132"/>
    <p:sldId id="787" r:id="rId133"/>
    <p:sldId id="788" r:id="rId134"/>
    <p:sldId id="631" r:id="rId135"/>
    <p:sldId id="697" r:id="rId136"/>
    <p:sldId id="703" r:id="rId137"/>
    <p:sldId id="698" r:id="rId138"/>
    <p:sldId id="704" r:id="rId139"/>
    <p:sldId id="699" r:id="rId140"/>
    <p:sldId id="700" r:id="rId141"/>
    <p:sldId id="705" r:id="rId142"/>
    <p:sldId id="701" r:id="rId143"/>
    <p:sldId id="706" r:id="rId144"/>
    <p:sldId id="702" r:id="rId145"/>
    <p:sldId id="525" r:id="rId146"/>
    <p:sldId id="527" r:id="rId147"/>
    <p:sldId id="528" r:id="rId148"/>
    <p:sldId id="529" r:id="rId149"/>
    <p:sldId id="538" r:id="rId150"/>
    <p:sldId id="532" r:id="rId151"/>
    <p:sldId id="533" r:id="rId152"/>
    <p:sldId id="534" r:id="rId153"/>
    <p:sldId id="535" r:id="rId154"/>
    <p:sldId id="536" r:id="rId155"/>
    <p:sldId id="537" r:id="rId156"/>
    <p:sldId id="520" r:id="rId157"/>
    <p:sldId id="549" r:id="rId158"/>
    <p:sldId id="545" r:id="rId159"/>
    <p:sldId id="635" r:id="rId160"/>
    <p:sldId id="636" r:id="rId161"/>
    <p:sldId id="637" r:id="rId162"/>
    <p:sldId id="632" r:id="rId163"/>
    <p:sldId id="489" r:id="rId164"/>
    <p:sldId id="491" r:id="rId165"/>
    <p:sldId id="492" r:id="rId166"/>
    <p:sldId id="579" r:id="rId167"/>
    <p:sldId id="521" r:id="rId168"/>
    <p:sldId id="522" r:id="rId169"/>
    <p:sldId id="524" r:id="rId170"/>
    <p:sldId id="523" r:id="rId1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CF4F"/>
    <a:srgbClr val="FFFF00"/>
    <a:srgbClr val="F58888"/>
    <a:srgbClr val="F22F0E"/>
    <a:srgbClr val="0D785F"/>
    <a:srgbClr val="A49FAD"/>
    <a:srgbClr val="E1BD6C"/>
    <a:srgbClr val="848AF8"/>
    <a:srgbClr val="79D7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9003"/>
    <p:restoredTop sz="94148"/>
  </p:normalViewPr>
  <p:slideViewPr>
    <p:cSldViewPr snapToGrid="0" snapToObjects="1" showGuides="1">
      <p:cViewPr>
        <p:scale>
          <a:sx n="73" d="100"/>
          <a:sy n="73" d="100"/>
        </p:scale>
        <p:origin x="960" y="448"/>
      </p:cViewPr>
      <p:guideLst>
        <p:guide orient="horz" pos="2112"/>
        <p:guide pos="3864"/>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ableStyles" Target="tableStyles.xml"/><Relationship Id="rId17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C8EA57-7AF7-D947-954A-792667602DDD}" type="doc">
      <dgm:prSet loTypeId="urn:microsoft.com/office/officeart/2008/layout/HalfCircleOrganizationChart" loCatId="" qsTypeId="urn:microsoft.com/office/officeart/2005/8/quickstyle/simple1" qsCatId="simple" csTypeId="urn:microsoft.com/office/officeart/2005/8/colors/accent5_3" csCatId="accent5" phldr="1"/>
      <dgm:spPr/>
      <dgm:t>
        <a:bodyPr/>
        <a:lstStyle/>
        <a:p>
          <a:endParaRPr lang="en-US"/>
        </a:p>
      </dgm:t>
    </dgm:pt>
    <dgm:pt modelId="{8F9DA498-4E89-0A41-BFED-1CC549B9ED5F}">
      <dgm:prSet phldrT="[Text]" custT="1"/>
      <dgm:spPr/>
      <dgm:t>
        <a:bodyPr/>
        <a:lstStyle/>
        <a:p>
          <a:r>
            <a:rPr lang="en-US" sz="1800" dirty="0">
              <a:solidFill>
                <a:schemeClr val="bg1"/>
              </a:solidFill>
              <a:latin typeface="Franklin Gothic Medium" panose="020B0603020102020204" pitchFamily="34" charset="0"/>
              <a:cs typeface="Sana" pitchFamily="2" charset="-78"/>
            </a:rPr>
            <a:t>Vanderbilt University</a:t>
          </a:r>
        </a:p>
      </dgm:t>
    </dgm:pt>
    <dgm:pt modelId="{E6FCAF85-F32B-CE4A-9FF8-3B174FC5B2F2}" type="parTrans" cxnId="{26B7E71D-3F09-764B-9140-C4C6A671DF7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925A870-8B25-204A-965B-67F141B21899}" type="sibTrans" cxnId="{26B7E71D-3F09-764B-9140-C4C6A671DF7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BB133AA3-2B47-224D-A734-F043CBC76E84}" type="asst">
      <dgm:prSet phldrT="[Text]" custT="1"/>
      <dgm:spPr/>
      <dgm:t>
        <a:bodyPr/>
        <a:lstStyle/>
        <a:p>
          <a:r>
            <a:rPr lang="en-US" sz="1400" dirty="0">
              <a:solidFill>
                <a:schemeClr val="bg1"/>
              </a:solidFill>
              <a:latin typeface="Franklin Gothic Medium" panose="020B0603020102020204" pitchFamily="34" charset="0"/>
              <a:cs typeface="Sana" pitchFamily="2" charset="-78"/>
            </a:rPr>
            <a:t>Supplementing clinical trials with EHR data</a:t>
          </a:r>
        </a:p>
      </dgm:t>
    </dgm:pt>
    <dgm:pt modelId="{C86D2673-D9BA-2F4E-9B61-162DD4F2C956}" type="parTrans" cxnId="{5B3DB48D-8970-5E48-A2AD-8B93B1C117F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330FAFEA-0423-A94D-8B91-D60C1AA959C0}" type="sibTrans" cxnId="{5B3DB48D-8970-5E48-A2AD-8B93B1C117F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7FFB9E4-CF8E-F54C-B1C6-D00A192E50CE}">
      <dgm:prSet phldrT="[Text]" custT="1"/>
      <dgm:spPr/>
      <dgm:t>
        <a:bodyPr/>
        <a:lstStyle/>
        <a:p>
          <a:r>
            <a:rPr lang="en-US" sz="1400" dirty="0">
              <a:solidFill>
                <a:schemeClr val="bg1"/>
              </a:solidFill>
              <a:latin typeface="Franklin Gothic Medium" panose="020B0603020102020204" pitchFamily="34" charset="0"/>
              <a:cs typeface="Sana" pitchFamily="2" charset="-78"/>
            </a:rPr>
            <a:t>Analyzing data analysis techniques</a:t>
          </a:r>
        </a:p>
      </dgm:t>
    </dgm:pt>
    <dgm:pt modelId="{3C97D47C-1041-BC47-8787-73BDDE2F3D54}" type="parTrans" cxnId="{E756B5AB-4380-0746-A57B-CCA861B8813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F54EF8C0-E3FB-6243-B1EC-08F7E615FB6B}" type="sibTrans" cxnId="{E756B5AB-4380-0746-A57B-CCA861B8813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3402C65A-1E80-C04F-A4D2-24EAA9761606}">
      <dgm:prSet phldrT="[Text]" custT="1"/>
      <dgm:spPr/>
      <dgm:t>
        <a:bodyPr/>
        <a:lstStyle/>
        <a:p>
          <a:r>
            <a:rPr lang="en-US" sz="1400">
              <a:solidFill>
                <a:schemeClr val="bg1"/>
              </a:solidFill>
              <a:latin typeface="Franklin Gothic Medium" panose="020B0603020102020204" pitchFamily="34" charset="0"/>
              <a:cs typeface="Sana" pitchFamily="2" charset="-78"/>
            </a:rPr>
            <a:t>Data science pedagogy</a:t>
          </a:r>
          <a:endParaRPr lang="en-US" sz="1400" dirty="0">
            <a:solidFill>
              <a:schemeClr val="bg1"/>
            </a:solidFill>
            <a:latin typeface="Franklin Gothic Medium" panose="020B0603020102020204" pitchFamily="34" charset="0"/>
            <a:cs typeface="Sana" pitchFamily="2" charset="-78"/>
          </a:endParaRPr>
        </a:p>
      </dgm:t>
    </dgm:pt>
    <dgm:pt modelId="{22F72A41-F7E6-E544-8AB7-B046A21CE62E}" type="parTrans" cxnId="{37D5B119-48CE-4443-B019-7B6CC7F079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1C7C45F-7D78-5041-B892-C79D5073E9E0}" type="sibTrans" cxnId="{37D5B119-48CE-4443-B019-7B6CC7F079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0276E09C-ABBC-6643-BB94-8C821321622F}">
      <dgm:prSet phldrT="[Text]" custT="1"/>
      <dgm:spPr/>
      <dgm:t>
        <a:bodyPr/>
        <a:lstStyle/>
        <a:p>
          <a:r>
            <a:rPr lang="en-US" sz="1800" dirty="0">
              <a:solidFill>
                <a:schemeClr val="bg1"/>
              </a:solidFill>
              <a:latin typeface="Franklin Gothic Medium" panose="020B0603020102020204" pitchFamily="34" charset="0"/>
              <a:cs typeface="Sana" pitchFamily="2" charset="-78"/>
            </a:rPr>
            <a:t>Johns Hopkins</a:t>
          </a:r>
        </a:p>
      </dgm:t>
    </dgm:pt>
    <dgm:pt modelId="{0A43C55C-115C-A048-B3C2-DC14CCFAF7E0}" type="parTrans" cxnId="{1E72E438-BF35-BB44-81F1-589EC2AB1271}">
      <dgm:prSet/>
      <dgm:spPr/>
      <dgm:t>
        <a:bodyPr/>
        <a:lstStyle/>
        <a:p>
          <a:endParaRPr lang="en-US" sz="1400">
            <a:solidFill>
              <a:schemeClr val="bg1"/>
            </a:solidFill>
            <a:latin typeface="Franklin Gothic Medium" panose="020B0603020102020204" pitchFamily="34" charset="0"/>
            <a:cs typeface="Sana" pitchFamily="2" charset="-78"/>
          </a:endParaRPr>
        </a:p>
      </dgm:t>
    </dgm:pt>
    <dgm:pt modelId="{3AF56C92-D67E-0444-9FBB-064E08FE1698}" type="sibTrans" cxnId="{1E72E438-BF35-BB44-81F1-589EC2AB1271}">
      <dgm:prSet/>
      <dgm:spPr/>
      <dgm:t>
        <a:bodyPr/>
        <a:lstStyle/>
        <a:p>
          <a:endParaRPr lang="en-US" sz="1400">
            <a:solidFill>
              <a:schemeClr val="bg1"/>
            </a:solidFill>
            <a:latin typeface="Franklin Gothic Medium" panose="020B0603020102020204" pitchFamily="34" charset="0"/>
            <a:cs typeface="Sana" pitchFamily="2" charset="-78"/>
          </a:endParaRPr>
        </a:p>
      </dgm:t>
    </dgm:pt>
    <dgm:pt modelId="{17FF9BA2-3EC6-0447-A9EA-13A4705EF12D}">
      <dgm:prSet phldrT="[Text]" custT="1"/>
      <dgm:spPr/>
      <dgm:t>
        <a:bodyPr/>
        <a:lstStyle/>
        <a:p>
          <a:r>
            <a:rPr lang="en-US" sz="1400">
              <a:solidFill>
                <a:schemeClr val="bg1"/>
              </a:solidFill>
              <a:latin typeface="Franklin Gothic Medium" panose="020B0603020102020204" pitchFamily="34" charset="0"/>
              <a:cs typeface="Sana" pitchFamily="2" charset="-78"/>
            </a:rPr>
            <a:t>p-hack-athon</a:t>
          </a:r>
          <a:endParaRPr lang="en-US" sz="1400" dirty="0">
            <a:solidFill>
              <a:schemeClr val="bg1"/>
            </a:solidFill>
            <a:latin typeface="Franklin Gothic Medium" panose="020B0603020102020204" pitchFamily="34" charset="0"/>
            <a:cs typeface="Sana" pitchFamily="2" charset="-78"/>
          </a:endParaRPr>
        </a:p>
      </dgm:t>
    </dgm:pt>
    <dgm:pt modelId="{F3B03AE4-B566-7342-883D-B14AE81189AA}" type="parTrans" cxnId="{78891D45-7A44-8D48-B091-B57EF58AFC62}">
      <dgm:prSet/>
      <dgm:spPr/>
      <dgm:t>
        <a:bodyPr/>
        <a:lstStyle/>
        <a:p>
          <a:endParaRPr lang="en-US" sz="1400">
            <a:solidFill>
              <a:schemeClr val="bg1"/>
            </a:solidFill>
            <a:latin typeface="Franklin Gothic Medium" panose="020B0603020102020204" pitchFamily="34" charset="0"/>
            <a:cs typeface="Sana" pitchFamily="2" charset="-78"/>
          </a:endParaRPr>
        </a:p>
      </dgm:t>
    </dgm:pt>
    <dgm:pt modelId="{24AC535E-A9FC-654C-9005-3ADFBD6DB152}" type="sibTrans" cxnId="{78891D45-7A44-8D48-B091-B57EF58AFC62}">
      <dgm:prSet/>
      <dgm:spPr/>
      <dgm:t>
        <a:bodyPr/>
        <a:lstStyle/>
        <a:p>
          <a:endParaRPr lang="en-US" sz="1400">
            <a:solidFill>
              <a:schemeClr val="bg1"/>
            </a:solidFill>
            <a:latin typeface="Franklin Gothic Medium" panose="020B0603020102020204" pitchFamily="34" charset="0"/>
            <a:cs typeface="Sana" pitchFamily="2" charset="-78"/>
          </a:endParaRPr>
        </a:p>
      </dgm:t>
    </dgm:pt>
    <dgm:pt modelId="{75AFFB4F-92F4-9146-9BE1-5F23B6142039}">
      <dgm:prSet phldrT="[Text]" custT="1"/>
      <dgm:spPr/>
      <dgm:t>
        <a:bodyPr/>
        <a:lstStyle/>
        <a:p>
          <a:r>
            <a:rPr lang="en-US" sz="1400">
              <a:solidFill>
                <a:schemeClr val="bg1"/>
              </a:solidFill>
              <a:latin typeface="Franklin Gothic Medium" panose="020B0603020102020204" pitchFamily="34" charset="0"/>
              <a:cs typeface="Sana" pitchFamily="2" charset="-78"/>
            </a:rPr>
            <a:t>tidycode</a:t>
          </a:r>
          <a:endParaRPr lang="en-US" sz="1400" dirty="0">
            <a:solidFill>
              <a:schemeClr val="bg1"/>
            </a:solidFill>
            <a:latin typeface="Franklin Gothic Medium" panose="020B0603020102020204" pitchFamily="34" charset="0"/>
            <a:cs typeface="Sana" pitchFamily="2" charset="-78"/>
          </a:endParaRPr>
        </a:p>
      </dgm:t>
    </dgm:pt>
    <dgm:pt modelId="{B9A6A89B-D6FD-A342-AFAD-EF9C3275188D}" type="parTrans" cxnId="{9AAE6B9B-8ECD-9E41-B1A0-A1E72EA1C98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84DDFB20-821C-5848-81A3-1CC84153CF19}" type="sibTrans" cxnId="{9AAE6B9B-8ECD-9E41-B1A0-A1E72EA1C98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7D44BDF8-FC5E-644B-AFA0-E414CD1FF0E4}">
      <dgm:prSet phldrT="[Text]" custT="1"/>
      <dgm:spPr/>
      <dgm:t>
        <a:bodyPr/>
        <a:lstStyle/>
        <a:p>
          <a:r>
            <a:rPr lang="en-US" sz="1400">
              <a:solidFill>
                <a:schemeClr val="bg1"/>
              </a:solidFill>
              <a:latin typeface="Franklin Gothic Medium" panose="020B0603020102020204" pitchFamily="34" charset="0"/>
              <a:cs typeface="Sana" pitchFamily="2" charset="-78"/>
            </a:rPr>
            <a:t>TED-Ed</a:t>
          </a:r>
          <a:endParaRPr lang="en-US" sz="1400" dirty="0">
            <a:solidFill>
              <a:schemeClr val="bg1"/>
            </a:solidFill>
            <a:latin typeface="Franklin Gothic Medium" panose="020B0603020102020204" pitchFamily="34" charset="0"/>
            <a:cs typeface="Sana" pitchFamily="2" charset="-78"/>
          </a:endParaRPr>
        </a:p>
      </dgm:t>
    </dgm:pt>
    <dgm:pt modelId="{504EE368-B99C-F54A-82DA-22E5B3BC43CB}" type="parTrans" cxnId="{1FD09ABB-DEB0-4B42-9266-2414BB1C6A6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24028979-B9CF-C447-BFAF-1A514795BCC4}" type="sibTrans" cxnId="{1FD09ABB-DEB0-4B42-9266-2414BB1C6A6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1E0C0B51-13EA-6B4D-90C2-5FB8C64BDF06}">
      <dgm:prSet phldrT="[Text]" custT="1"/>
      <dgm:spPr/>
      <dgm:t>
        <a:bodyPr/>
        <a:lstStyle/>
        <a:p>
          <a:r>
            <a:rPr lang="en-US" sz="1400">
              <a:solidFill>
                <a:schemeClr val="bg1"/>
              </a:solidFill>
              <a:latin typeface="Franklin Gothic Medium" panose="020B0603020102020204" pitchFamily="34" charset="0"/>
              <a:cs typeface="Sana" pitchFamily="2" charset="-78"/>
            </a:rPr>
            <a:t>Understanding Data and Statistics in Medical Literature</a:t>
          </a:r>
          <a:endParaRPr lang="en-US" sz="1400" dirty="0">
            <a:solidFill>
              <a:schemeClr val="bg1"/>
            </a:solidFill>
            <a:latin typeface="Franklin Gothic Medium" panose="020B0603020102020204" pitchFamily="34" charset="0"/>
            <a:cs typeface="Sana" pitchFamily="2" charset="-78"/>
          </a:endParaRPr>
        </a:p>
      </dgm:t>
    </dgm:pt>
    <dgm:pt modelId="{060A0322-DB77-944D-BFC9-D4A7E1AAC994}" type="parTrans" cxnId="{4249DB6B-238A-C143-86BF-128F10C104A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9B20018-B668-864C-B751-E4BFACEE5FC3}" type="sibTrans" cxnId="{4249DB6B-238A-C143-86BF-128F10C104A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86A42395-658C-E445-8F39-D26EDD20219F}">
      <dgm:prSet phldrT="[Text]" custT="1"/>
      <dgm:spPr/>
      <dgm:t>
        <a:bodyPr/>
        <a:lstStyle/>
        <a:p>
          <a:r>
            <a:rPr lang="en-US" sz="1600">
              <a:solidFill>
                <a:schemeClr val="bg1"/>
              </a:solidFill>
              <a:latin typeface="Franklin Gothic Medium" panose="020B0603020102020204" pitchFamily="34" charset="0"/>
              <a:cs typeface="Sana" pitchFamily="2" charset="-78"/>
            </a:rPr>
            <a:t>Causal inference</a:t>
          </a:r>
          <a:endParaRPr lang="en-US" sz="1600" dirty="0">
            <a:solidFill>
              <a:schemeClr val="bg1"/>
            </a:solidFill>
            <a:latin typeface="Franklin Gothic Medium" panose="020B0603020102020204" pitchFamily="34" charset="0"/>
            <a:cs typeface="Sana" pitchFamily="2" charset="-78"/>
          </a:endParaRPr>
        </a:p>
      </dgm:t>
    </dgm:pt>
    <dgm:pt modelId="{65D500B0-3298-D141-A0A9-9B06A5F38C22}" type="parTrans" cxnId="{DCDA1154-7ABA-DB4F-A456-A269D9A6695D}">
      <dgm:prSet/>
      <dgm:spPr/>
      <dgm:t>
        <a:bodyPr/>
        <a:lstStyle/>
        <a:p>
          <a:endParaRPr lang="en-US" sz="1400">
            <a:solidFill>
              <a:schemeClr val="bg1"/>
            </a:solidFill>
            <a:latin typeface="Franklin Gothic Medium" panose="020B0603020102020204" pitchFamily="34" charset="0"/>
            <a:cs typeface="Sana" pitchFamily="2" charset="-78"/>
          </a:endParaRPr>
        </a:p>
      </dgm:t>
    </dgm:pt>
    <dgm:pt modelId="{42C131C5-991A-1C4C-9937-E8B7FC456CAB}" type="sibTrans" cxnId="{DCDA1154-7ABA-DB4F-A456-A269D9A6695D}">
      <dgm:prSet/>
      <dgm:spPr/>
      <dgm:t>
        <a:bodyPr/>
        <a:lstStyle/>
        <a:p>
          <a:endParaRPr lang="en-US" sz="1400">
            <a:solidFill>
              <a:schemeClr val="bg1"/>
            </a:solidFill>
            <a:latin typeface="Franklin Gothic Medium" panose="020B0603020102020204" pitchFamily="34" charset="0"/>
            <a:cs typeface="Sana" pitchFamily="2" charset="-78"/>
          </a:endParaRPr>
        </a:p>
      </dgm:t>
    </dgm:pt>
    <dgm:pt modelId="{66E1B0BB-7A0D-0141-99CA-C58A2850DA4A}">
      <dgm:prSet phldrT="[Text]" custT="1"/>
      <dgm:spPr/>
      <dgm:t>
        <a:bodyPr/>
        <a:lstStyle/>
        <a:p>
          <a:r>
            <a:rPr lang="en-US" sz="1600" dirty="0">
              <a:solidFill>
                <a:schemeClr val="bg1"/>
              </a:solidFill>
              <a:latin typeface="Franklin Gothic Medium" panose="020B0603020102020204" pitchFamily="34" charset="0"/>
              <a:cs typeface="Sana" pitchFamily="2" charset="-78"/>
            </a:rPr>
            <a:t>Multi-reader multi-case ROC curves</a:t>
          </a:r>
        </a:p>
      </dgm:t>
    </dgm:pt>
    <dgm:pt modelId="{BE7A17E3-2ED3-9E40-84E4-871FA7A279EF}" type="parTrans" cxnId="{D1AF0162-A25C-2C4F-BD4A-E1C651FAC9BD}">
      <dgm:prSet/>
      <dgm:spPr/>
      <dgm:t>
        <a:bodyPr/>
        <a:lstStyle/>
        <a:p>
          <a:endParaRPr lang="en-US">
            <a:solidFill>
              <a:schemeClr val="bg1"/>
            </a:solidFill>
            <a:latin typeface="Franklin Gothic Medium" panose="020B0603020102020204" pitchFamily="34" charset="0"/>
          </a:endParaRPr>
        </a:p>
      </dgm:t>
    </dgm:pt>
    <dgm:pt modelId="{27B9D360-4C5F-414E-9D73-FC41290B6FF2}" type="sibTrans" cxnId="{D1AF0162-A25C-2C4F-BD4A-E1C651FAC9BD}">
      <dgm:prSet/>
      <dgm:spPr/>
      <dgm:t>
        <a:bodyPr/>
        <a:lstStyle/>
        <a:p>
          <a:endParaRPr lang="en-US">
            <a:solidFill>
              <a:schemeClr val="bg1"/>
            </a:solidFill>
            <a:latin typeface="Franklin Gothic Medium" panose="020B0603020102020204" pitchFamily="34" charset="0"/>
          </a:endParaRPr>
        </a:p>
      </dgm:t>
    </dgm:pt>
    <dgm:pt modelId="{EDED87D3-4DF1-9C4B-9368-34F3798012E4}">
      <dgm:prSet phldrT="[Text]" custT="1"/>
      <dgm:spPr/>
      <dgm:t>
        <a:bodyPr/>
        <a:lstStyle/>
        <a:p>
          <a:r>
            <a:rPr lang="en-US" sz="1800" dirty="0">
              <a:solidFill>
                <a:schemeClr val="bg1"/>
              </a:solidFill>
              <a:latin typeface="Franklin Gothic Medium" panose="020B0603020102020204" pitchFamily="34" charset="0"/>
              <a:cs typeface="Sana" pitchFamily="2" charset="-78"/>
            </a:rPr>
            <a:t>VA Health Outcomes</a:t>
          </a:r>
        </a:p>
      </dgm:t>
    </dgm:pt>
    <dgm:pt modelId="{00FD822C-12C7-7446-A018-1853611A5053}" type="parTrans" cxnId="{DA449D6F-A7E6-5C44-A3EF-CA34CCD9983A}">
      <dgm:prSet/>
      <dgm:spPr/>
      <dgm:t>
        <a:bodyPr/>
        <a:lstStyle/>
        <a:p>
          <a:endParaRPr lang="en-US">
            <a:solidFill>
              <a:schemeClr val="bg1"/>
            </a:solidFill>
            <a:latin typeface="Franklin Gothic Medium" panose="020B0603020102020204" pitchFamily="34" charset="0"/>
          </a:endParaRPr>
        </a:p>
      </dgm:t>
    </dgm:pt>
    <dgm:pt modelId="{2E71A27F-6430-C446-B3C4-F6E2F318FCE5}" type="sibTrans" cxnId="{DA449D6F-A7E6-5C44-A3EF-CA34CCD9983A}">
      <dgm:prSet/>
      <dgm:spPr/>
      <dgm:t>
        <a:bodyPr/>
        <a:lstStyle/>
        <a:p>
          <a:endParaRPr lang="en-US">
            <a:solidFill>
              <a:schemeClr val="bg1"/>
            </a:solidFill>
            <a:latin typeface="Franklin Gothic Medium" panose="020B0603020102020204" pitchFamily="34" charset="0"/>
          </a:endParaRPr>
        </a:p>
      </dgm:t>
    </dgm:pt>
    <dgm:pt modelId="{F366E2C7-FBFD-F146-8A67-EF651BB7B929}">
      <dgm:prSet phldrT="[Text]" custT="1"/>
      <dgm:spPr/>
      <dgm:t>
        <a:bodyPr/>
        <a:lstStyle/>
        <a:p>
          <a:r>
            <a:rPr lang="en-US" sz="1400" dirty="0">
              <a:solidFill>
                <a:schemeClr val="bg1"/>
              </a:solidFill>
              <a:latin typeface="Franklin Gothic Medium" panose="020B0603020102020204" pitchFamily="34" charset="0"/>
              <a:cs typeface="Sana" pitchFamily="2" charset="-78"/>
            </a:rPr>
            <a:t>ATO Doubly Robust estimator and Variance estimation</a:t>
          </a:r>
        </a:p>
      </dgm:t>
    </dgm:pt>
    <dgm:pt modelId="{12F531C0-2FD2-164A-83B4-C21F5AE78568}" type="sibTrans" cxnId="{DDB3718D-5BDF-5542-A7CB-277FA3A058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44171740-C26D-DF4D-8B59-E36F2F05EB16}" type="parTrans" cxnId="{DDB3718D-5BDF-5542-A7CB-277FA3A058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D8EE0A4-5A9D-924E-A5DE-9CBD0C735AAF}">
      <dgm:prSet phldrT="[Text]" custT="1"/>
      <dgm:spPr/>
      <dgm:t>
        <a:bodyPr/>
        <a:lstStyle/>
        <a:p>
          <a:r>
            <a:rPr lang="en-US" sz="1400" dirty="0">
              <a:solidFill>
                <a:schemeClr val="bg1"/>
              </a:solidFill>
              <a:latin typeface="Franklin Gothic Medium" panose="020B0603020102020204" pitchFamily="34" charset="0"/>
              <a:cs typeface="Sana" pitchFamily="2" charset="-78"/>
            </a:rPr>
            <a:t>Sensitivity to Unmeasured Confounding</a:t>
          </a:r>
        </a:p>
      </dgm:t>
    </dgm:pt>
    <dgm:pt modelId="{2BE3001C-3165-D244-AEF9-DF0936610EC2}" type="sibTrans" cxnId="{612BE5E2-EAE5-4E40-9760-69EF477308C0}">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D59B9ED-EDA3-C245-8DAC-5EBD72D38C5B}" type="parTrans" cxnId="{612BE5E2-EAE5-4E40-9760-69EF477308C0}">
      <dgm:prSet/>
      <dgm:spPr/>
      <dgm:t>
        <a:bodyPr/>
        <a:lstStyle/>
        <a:p>
          <a:endParaRPr lang="en-US" sz="1400">
            <a:solidFill>
              <a:schemeClr val="bg1"/>
            </a:solidFill>
            <a:latin typeface="Franklin Gothic Medium" panose="020B0603020102020204" pitchFamily="34" charset="0"/>
            <a:cs typeface="Sana" pitchFamily="2" charset="-78"/>
          </a:endParaRPr>
        </a:p>
      </dgm:t>
    </dgm:pt>
    <dgm:pt modelId="{62BBD31A-9C1D-BE4C-8205-2D55AA1D9696}">
      <dgm:prSet phldrT="[Text]" custT="1"/>
      <dgm:spPr/>
      <dgm:t>
        <a:bodyPr/>
        <a:lstStyle/>
        <a:p>
          <a:r>
            <a:rPr lang="en-US" sz="1400" dirty="0">
              <a:solidFill>
                <a:schemeClr val="bg1"/>
              </a:solidFill>
              <a:latin typeface="Franklin Gothic Medium" panose="020B0603020102020204" pitchFamily="34" charset="0"/>
              <a:cs typeface="Sana" pitchFamily="2" charset="-78"/>
            </a:rPr>
            <a:t>ATM and ATO weights finite sample bias</a:t>
          </a:r>
        </a:p>
      </dgm:t>
    </dgm:pt>
    <dgm:pt modelId="{CCA7F13D-2D19-CE41-A3B6-C8F7D92E63B3}" type="sibTrans" cxnId="{50D03C28-2D36-A248-B84F-9610757279E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931C4998-A08B-5F4A-8429-636FC26E7CC6}" type="parTrans" cxnId="{50D03C28-2D36-A248-B84F-9610757279E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4F51913A-4310-D74B-A319-1278B841F8D1}" type="pres">
      <dgm:prSet presAssocID="{59C8EA57-7AF7-D947-954A-792667602DDD}" presName="Name0" presStyleCnt="0">
        <dgm:presLayoutVars>
          <dgm:orgChart val="1"/>
          <dgm:chPref val="1"/>
          <dgm:dir/>
          <dgm:animOne val="branch"/>
          <dgm:animLvl val="lvl"/>
          <dgm:resizeHandles/>
        </dgm:presLayoutVars>
      </dgm:prSet>
      <dgm:spPr/>
    </dgm:pt>
    <dgm:pt modelId="{F6A62A08-5DAB-B44E-8E08-3619CF48969C}" type="pres">
      <dgm:prSet presAssocID="{8F9DA498-4E89-0A41-BFED-1CC549B9ED5F}" presName="hierRoot1" presStyleCnt="0">
        <dgm:presLayoutVars>
          <dgm:hierBranch val="init"/>
        </dgm:presLayoutVars>
      </dgm:prSet>
      <dgm:spPr/>
    </dgm:pt>
    <dgm:pt modelId="{E9217E1A-88EE-234D-A54E-3A8927BCB39B}" type="pres">
      <dgm:prSet presAssocID="{8F9DA498-4E89-0A41-BFED-1CC549B9ED5F}" presName="rootComposite1" presStyleCnt="0"/>
      <dgm:spPr/>
    </dgm:pt>
    <dgm:pt modelId="{C4D4D752-891B-B44C-AF3A-37EB2BABE903}" type="pres">
      <dgm:prSet presAssocID="{8F9DA498-4E89-0A41-BFED-1CC549B9ED5F}" presName="rootText1" presStyleLbl="alignAcc1" presStyleIdx="0" presStyleCnt="0">
        <dgm:presLayoutVars>
          <dgm:chPref val="3"/>
        </dgm:presLayoutVars>
      </dgm:prSet>
      <dgm:spPr/>
    </dgm:pt>
    <dgm:pt modelId="{7210EB35-F750-0F48-AE50-98B128916419}" type="pres">
      <dgm:prSet presAssocID="{8F9DA498-4E89-0A41-BFED-1CC549B9ED5F}" presName="topArc1" presStyleLbl="parChTrans1D1" presStyleIdx="0" presStyleCnt="30"/>
      <dgm:spPr/>
    </dgm:pt>
    <dgm:pt modelId="{9C5C5ECE-8F5E-034C-82C6-C0476B58496E}" type="pres">
      <dgm:prSet presAssocID="{8F9DA498-4E89-0A41-BFED-1CC549B9ED5F}" presName="bottomArc1" presStyleLbl="parChTrans1D1" presStyleIdx="1" presStyleCnt="30"/>
      <dgm:spPr/>
    </dgm:pt>
    <dgm:pt modelId="{43FB9EDB-4909-9845-8FB3-9A8A7C5A9354}" type="pres">
      <dgm:prSet presAssocID="{8F9DA498-4E89-0A41-BFED-1CC549B9ED5F}" presName="topConnNode1" presStyleLbl="node1" presStyleIdx="0" presStyleCnt="0"/>
      <dgm:spPr/>
    </dgm:pt>
    <dgm:pt modelId="{8527ED05-65EE-4C42-B9E5-DA4AB8709BCF}" type="pres">
      <dgm:prSet presAssocID="{8F9DA498-4E89-0A41-BFED-1CC549B9ED5F}" presName="hierChild2" presStyleCnt="0"/>
      <dgm:spPr/>
    </dgm:pt>
    <dgm:pt modelId="{43652CE6-EBAB-B942-8403-FB521A2D4A0C}" type="pres">
      <dgm:prSet presAssocID="{BE7A17E3-2ED3-9E40-84E4-871FA7A279EF}" presName="Name28" presStyleLbl="parChTrans1D2" presStyleIdx="0" presStyleCnt="6"/>
      <dgm:spPr/>
    </dgm:pt>
    <dgm:pt modelId="{4DBB38A8-70E4-8E40-BF2A-4543A9B492C2}" type="pres">
      <dgm:prSet presAssocID="{66E1B0BB-7A0D-0141-99CA-C58A2850DA4A}" presName="hierRoot2" presStyleCnt="0">
        <dgm:presLayoutVars>
          <dgm:hierBranch val="init"/>
        </dgm:presLayoutVars>
      </dgm:prSet>
      <dgm:spPr/>
    </dgm:pt>
    <dgm:pt modelId="{9A09C71A-CF6D-944A-9D75-AE22FDED7DC3}" type="pres">
      <dgm:prSet presAssocID="{66E1B0BB-7A0D-0141-99CA-C58A2850DA4A}" presName="rootComposite2" presStyleCnt="0"/>
      <dgm:spPr/>
    </dgm:pt>
    <dgm:pt modelId="{2D2B7326-CD2C-5549-BA1E-192109F247E5}" type="pres">
      <dgm:prSet presAssocID="{66E1B0BB-7A0D-0141-99CA-C58A2850DA4A}" presName="rootText2" presStyleLbl="alignAcc1" presStyleIdx="0" presStyleCnt="0">
        <dgm:presLayoutVars>
          <dgm:chPref val="3"/>
        </dgm:presLayoutVars>
      </dgm:prSet>
      <dgm:spPr/>
    </dgm:pt>
    <dgm:pt modelId="{9DA8B009-95EA-864A-B74B-1FF92F05D2F2}" type="pres">
      <dgm:prSet presAssocID="{66E1B0BB-7A0D-0141-99CA-C58A2850DA4A}" presName="topArc2" presStyleLbl="parChTrans1D1" presStyleIdx="2" presStyleCnt="30"/>
      <dgm:spPr/>
    </dgm:pt>
    <dgm:pt modelId="{950AFA2B-D9FD-B84C-A4C0-871F4690BC68}" type="pres">
      <dgm:prSet presAssocID="{66E1B0BB-7A0D-0141-99CA-C58A2850DA4A}" presName="bottomArc2" presStyleLbl="parChTrans1D1" presStyleIdx="3" presStyleCnt="30"/>
      <dgm:spPr/>
    </dgm:pt>
    <dgm:pt modelId="{7779E9EA-78CA-A644-8F30-F33A29F61209}" type="pres">
      <dgm:prSet presAssocID="{66E1B0BB-7A0D-0141-99CA-C58A2850DA4A}" presName="topConnNode2" presStyleLbl="node2" presStyleIdx="0" presStyleCnt="0"/>
      <dgm:spPr/>
    </dgm:pt>
    <dgm:pt modelId="{06442CF9-7D1F-B449-8C32-43B281041AF8}" type="pres">
      <dgm:prSet presAssocID="{66E1B0BB-7A0D-0141-99CA-C58A2850DA4A}" presName="hierChild4" presStyleCnt="0"/>
      <dgm:spPr/>
    </dgm:pt>
    <dgm:pt modelId="{EF26D1EA-979B-EC48-B376-881880C3FA0D}" type="pres">
      <dgm:prSet presAssocID="{66E1B0BB-7A0D-0141-99CA-C58A2850DA4A}" presName="hierChild5" presStyleCnt="0"/>
      <dgm:spPr/>
    </dgm:pt>
    <dgm:pt modelId="{CF050A93-511F-F346-A05D-098F988468CC}" type="pres">
      <dgm:prSet presAssocID="{00FD822C-12C7-7446-A018-1853611A5053}" presName="Name28" presStyleLbl="parChTrans1D2" presStyleIdx="1" presStyleCnt="6"/>
      <dgm:spPr/>
    </dgm:pt>
    <dgm:pt modelId="{54E6FA8A-FBB1-9D4B-9378-ADDA9E065ADF}" type="pres">
      <dgm:prSet presAssocID="{EDED87D3-4DF1-9C4B-9368-34F3798012E4}" presName="hierRoot2" presStyleCnt="0">
        <dgm:presLayoutVars>
          <dgm:hierBranch val="init"/>
        </dgm:presLayoutVars>
      </dgm:prSet>
      <dgm:spPr/>
    </dgm:pt>
    <dgm:pt modelId="{5C45AF33-754E-B248-AC9E-2E03644A3259}" type="pres">
      <dgm:prSet presAssocID="{EDED87D3-4DF1-9C4B-9368-34F3798012E4}" presName="rootComposite2" presStyleCnt="0"/>
      <dgm:spPr/>
    </dgm:pt>
    <dgm:pt modelId="{6282C339-7ED8-6F49-B1E8-BA0A018CA855}" type="pres">
      <dgm:prSet presAssocID="{EDED87D3-4DF1-9C4B-9368-34F3798012E4}" presName="rootText2" presStyleLbl="alignAcc1" presStyleIdx="0" presStyleCnt="0">
        <dgm:presLayoutVars>
          <dgm:chPref val="3"/>
        </dgm:presLayoutVars>
      </dgm:prSet>
      <dgm:spPr/>
    </dgm:pt>
    <dgm:pt modelId="{F9D6B05C-3B67-8B49-B5C6-40DB37A5E41F}" type="pres">
      <dgm:prSet presAssocID="{EDED87D3-4DF1-9C4B-9368-34F3798012E4}" presName="topArc2" presStyleLbl="parChTrans1D1" presStyleIdx="4" presStyleCnt="30"/>
      <dgm:spPr/>
    </dgm:pt>
    <dgm:pt modelId="{337A0D4F-5DE5-8949-A021-8C082C1E7F51}" type="pres">
      <dgm:prSet presAssocID="{EDED87D3-4DF1-9C4B-9368-34F3798012E4}" presName="bottomArc2" presStyleLbl="parChTrans1D1" presStyleIdx="5" presStyleCnt="30"/>
      <dgm:spPr/>
    </dgm:pt>
    <dgm:pt modelId="{FD2A5514-D746-4C42-B181-F1BBF958E348}" type="pres">
      <dgm:prSet presAssocID="{EDED87D3-4DF1-9C4B-9368-34F3798012E4}" presName="topConnNode2" presStyleLbl="node2" presStyleIdx="0" presStyleCnt="0"/>
      <dgm:spPr/>
    </dgm:pt>
    <dgm:pt modelId="{0F655361-475E-2E4B-BDC8-116611F5ADF0}" type="pres">
      <dgm:prSet presAssocID="{EDED87D3-4DF1-9C4B-9368-34F3798012E4}" presName="hierChild4" presStyleCnt="0"/>
      <dgm:spPr/>
    </dgm:pt>
    <dgm:pt modelId="{D6B7DCE1-B35A-C146-8E6A-760B21C03923}" type="pres">
      <dgm:prSet presAssocID="{EDED87D3-4DF1-9C4B-9368-34F3798012E4}" presName="hierChild5" presStyleCnt="0"/>
      <dgm:spPr/>
    </dgm:pt>
    <dgm:pt modelId="{D37AC1D3-E450-9D4C-80B6-14C3C606595C}" type="pres">
      <dgm:prSet presAssocID="{65D500B0-3298-D141-A0A9-9B06A5F38C22}" presName="Name28" presStyleLbl="parChTrans1D2" presStyleIdx="2" presStyleCnt="6"/>
      <dgm:spPr/>
    </dgm:pt>
    <dgm:pt modelId="{708CB76C-81AB-9E44-B15A-0DA36B9DBBFB}" type="pres">
      <dgm:prSet presAssocID="{86A42395-658C-E445-8F39-D26EDD20219F}" presName="hierRoot2" presStyleCnt="0">
        <dgm:presLayoutVars>
          <dgm:hierBranch val="init"/>
        </dgm:presLayoutVars>
      </dgm:prSet>
      <dgm:spPr/>
    </dgm:pt>
    <dgm:pt modelId="{F2E5B510-BA8A-3B43-B691-EBC377DB9654}" type="pres">
      <dgm:prSet presAssocID="{86A42395-658C-E445-8F39-D26EDD20219F}" presName="rootComposite2" presStyleCnt="0"/>
      <dgm:spPr/>
    </dgm:pt>
    <dgm:pt modelId="{E6DD12CA-467D-E74B-8924-E2A02F6C3B30}" type="pres">
      <dgm:prSet presAssocID="{86A42395-658C-E445-8F39-D26EDD20219F}" presName="rootText2" presStyleLbl="alignAcc1" presStyleIdx="0" presStyleCnt="0">
        <dgm:presLayoutVars>
          <dgm:chPref val="3"/>
        </dgm:presLayoutVars>
      </dgm:prSet>
      <dgm:spPr/>
    </dgm:pt>
    <dgm:pt modelId="{32149097-AF8D-F643-B5CD-1A9CA326D788}" type="pres">
      <dgm:prSet presAssocID="{86A42395-658C-E445-8F39-D26EDD20219F}" presName="topArc2" presStyleLbl="parChTrans1D1" presStyleIdx="6" presStyleCnt="30"/>
      <dgm:spPr/>
    </dgm:pt>
    <dgm:pt modelId="{3A6446B0-40BB-1647-987A-9A13D5D9FAC9}" type="pres">
      <dgm:prSet presAssocID="{86A42395-658C-E445-8F39-D26EDD20219F}" presName="bottomArc2" presStyleLbl="parChTrans1D1" presStyleIdx="7" presStyleCnt="30"/>
      <dgm:spPr/>
    </dgm:pt>
    <dgm:pt modelId="{AC4591E7-12D4-D743-95CC-5FD787DAB430}" type="pres">
      <dgm:prSet presAssocID="{86A42395-658C-E445-8F39-D26EDD20219F}" presName="topConnNode2" presStyleLbl="node2" presStyleIdx="0" presStyleCnt="0"/>
      <dgm:spPr/>
    </dgm:pt>
    <dgm:pt modelId="{05FFB6B3-DEF6-6A49-B804-64119F6AB416}" type="pres">
      <dgm:prSet presAssocID="{86A42395-658C-E445-8F39-D26EDD20219F}" presName="hierChild4" presStyleCnt="0"/>
      <dgm:spPr/>
    </dgm:pt>
    <dgm:pt modelId="{9594DE9B-BDE5-E24E-ABFB-BF96760AC091}" type="pres">
      <dgm:prSet presAssocID="{931C4998-A08B-5F4A-8429-636FC26E7CC6}" presName="Name28" presStyleLbl="parChTrans1D3" presStyleIdx="0" presStyleCnt="7"/>
      <dgm:spPr/>
    </dgm:pt>
    <dgm:pt modelId="{30538B3C-487C-9E47-9F81-A186DD850737}" type="pres">
      <dgm:prSet presAssocID="{62BBD31A-9C1D-BE4C-8205-2D55AA1D9696}" presName="hierRoot2" presStyleCnt="0">
        <dgm:presLayoutVars>
          <dgm:hierBranch val="init"/>
        </dgm:presLayoutVars>
      </dgm:prSet>
      <dgm:spPr/>
    </dgm:pt>
    <dgm:pt modelId="{D6903EAE-6104-314C-B43C-B24C212A9482}" type="pres">
      <dgm:prSet presAssocID="{62BBD31A-9C1D-BE4C-8205-2D55AA1D9696}" presName="rootComposite2" presStyleCnt="0"/>
      <dgm:spPr/>
    </dgm:pt>
    <dgm:pt modelId="{984F2A04-191C-4240-B3D5-EA210D605B51}" type="pres">
      <dgm:prSet presAssocID="{62BBD31A-9C1D-BE4C-8205-2D55AA1D9696}" presName="rootText2" presStyleLbl="alignAcc1" presStyleIdx="0" presStyleCnt="0">
        <dgm:presLayoutVars>
          <dgm:chPref val="3"/>
        </dgm:presLayoutVars>
      </dgm:prSet>
      <dgm:spPr/>
    </dgm:pt>
    <dgm:pt modelId="{1EC34851-10D8-A846-A061-F253CFCFE075}" type="pres">
      <dgm:prSet presAssocID="{62BBD31A-9C1D-BE4C-8205-2D55AA1D9696}" presName="topArc2" presStyleLbl="parChTrans1D1" presStyleIdx="8" presStyleCnt="30"/>
      <dgm:spPr/>
    </dgm:pt>
    <dgm:pt modelId="{0027A013-E543-C845-9F4E-C5E10D5FA931}" type="pres">
      <dgm:prSet presAssocID="{62BBD31A-9C1D-BE4C-8205-2D55AA1D9696}" presName="bottomArc2" presStyleLbl="parChTrans1D1" presStyleIdx="9" presStyleCnt="30"/>
      <dgm:spPr/>
    </dgm:pt>
    <dgm:pt modelId="{A21188CA-8D0F-BF4F-B43F-566DEB76803F}" type="pres">
      <dgm:prSet presAssocID="{62BBD31A-9C1D-BE4C-8205-2D55AA1D9696}" presName="topConnNode2" presStyleLbl="node3" presStyleIdx="0" presStyleCnt="0"/>
      <dgm:spPr/>
    </dgm:pt>
    <dgm:pt modelId="{24118638-3106-DF43-B948-E6A35532E59C}" type="pres">
      <dgm:prSet presAssocID="{62BBD31A-9C1D-BE4C-8205-2D55AA1D9696}" presName="hierChild4" presStyleCnt="0"/>
      <dgm:spPr/>
    </dgm:pt>
    <dgm:pt modelId="{6B504D9C-E276-3D47-B377-4DE1559F6D68}" type="pres">
      <dgm:prSet presAssocID="{62BBD31A-9C1D-BE4C-8205-2D55AA1D9696}" presName="hierChild5" presStyleCnt="0"/>
      <dgm:spPr/>
    </dgm:pt>
    <dgm:pt modelId="{6607E32D-FA8A-2E4F-BC0E-0210C73EE061}" type="pres">
      <dgm:prSet presAssocID="{44171740-C26D-DF4D-8B59-E36F2F05EB16}" presName="Name28" presStyleLbl="parChTrans1D3" presStyleIdx="1" presStyleCnt="7"/>
      <dgm:spPr/>
    </dgm:pt>
    <dgm:pt modelId="{7214951A-8443-654C-86BA-ACC45C99E24C}" type="pres">
      <dgm:prSet presAssocID="{F366E2C7-FBFD-F146-8A67-EF651BB7B929}" presName="hierRoot2" presStyleCnt="0">
        <dgm:presLayoutVars>
          <dgm:hierBranch val="init"/>
        </dgm:presLayoutVars>
      </dgm:prSet>
      <dgm:spPr/>
    </dgm:pt>
    <dgm:pt modelId="{94F3AB30-4658-FE49-9250-80F551745261}" type="pres">
      <dgm:prSet presAssocID="{F366E2C7-FBFD-F146-8A67-EF651BB7B929}" presName="rootComposite2" presStyleCnt="0"/>
      <dgm:spPr/>
    </dgm:pt>
    <dgm:pt modelId="{434C77CE-C81F-8E4E-A8D3-9E25FC69499A}" type="pres">
      <dgm:prSet presAssocID="{F366E2C7-FBFD-F146-8A67-EF651BB7B929}" presName="rootText2" presStyleLbl="alignAcc1" presStyleIdx="0" presStyleCnt="0" custLinFactX="-24197" custLinFactY="-26648" custLinFactNeighborX="-100000" custLinFactNeighborY="-100000">
        <dgm:presLayoutVars>
          <dgm:chPref val="3"/>
        </dgm:presLayoutVars>
      </dgm:prSet>
      <dgm:spPr/>
    </dgm:pt>
    <dgm:pt modelId="{BD77243B-4E26-834A-8B9E-2E248A54D15A}" type="pres">
      <dgm:prSet presAssocID="{F366E2C7-FBFD-F146-8A67-EF651BB7B929}" presName="topArc2" presStyleLbl="parChTrans1D1" presStyleIdx="10" presStyleCnt="30"/>
      <dgm:spPr/>
    </dgm:pt>
    <dgm:pt modelId="{7A2F2B59-3698-C241-B37F-3128DFAFBEA5}" type="pres">
      <dgm:prSet presAssocID="{F366E2C7-FBFD-F146-8A67-EF651BB7B929}" presName="bottomArc2" presStyleLbl="parChTrans1D1" presStyleIdx="11" presStyleCnt="30"/>
      <dgm:spPr/>
    </dgm:pt>
    <dgm:pt modelId="{DDE8E30B-B9A0-6643-83BB-6B641235514B}" type="pres">
      <dgm:prSet presAssocID="{F366E2C7-FBFD-F146-8A67-EF651BB7B929}" presName="topConnNode2" presStyleLbl="node3" presStyleIdx="0" presStyleCnt="0"/>
      <dgm:spPr/>
    </dgm:pt>
    <dgm:pt modelId="{3B4F5902-7D9F-664C-AB90-92767FEA0177}" type="pres">
      <dgm:prSet presAssocID="{F366E2C7-FBFD-F146-8A67-EF651BB7B929}" presName="hierChild4" presStyleCnt="0"/>
      <dgm:spPr/>
    </dgm:pt>
    <dgm:pt modelId="{76FFCDDA-9152-6D40-9FC8-885C4BC45F97}" type="pres">
      <dgm:prSet presAssocID="{F366E2C7-FBFD-F146-8A67-EF651BB7B929}" presName="hierChild5" presStyleCnt="0"/>
      <dgm:spPr/>
    </dgm:pt>
    <dgm:pt modelId="{7524B95C-6B7D-264D-8962-03B6A8E3634C}" type="pres">
      <dgm:prSet presAssocID="{CD59B9ED-EDA3-C245-8DAC-5EBD72D38C5B}" presName="Name28" presStyleLbl="parChTrans1D3" presStyleIdx="2" presStyleCnt="7"/>
      <dgm:spPr/>
    </dgm:pt>
    <dgm:pt modelId="{F71C2D61-9538-2E44-92F5-F536841BB2DE}" type="pres">
      <dgm:prSet presAssocID="{CD8EE0A4-5A9D-924E-A5DE-9CBD0C735AAF}" presName="hierRoot2" presStyleCnt="0">
        <dgm:presLayoutVars>
          <dgm:hierBranch val="init"/>
        </dgm:presLayoutVars>
      </dgm:prSet>
      <dgm:spPr/>
    </dgm:pt>
    <dgm:pt modelId="{91F0D0B5-9852-9D47-ABA1-9F35F4564B2B}" type="pres">
      <dgm:prSet presAssocID="{CD8EE0A4-5A9D-924E-A5DE-9CBD0C735AAF}" presName="rootComposite2" presStyleCnt="0"/>
      <dgm:spPr/>
    </dgm:pt>
    <dgm:pt modelId="{4BD39E03-414A-2141-AACE-B5F3C89A0FDC}" type="pres">
      <dgm:prSet presAssocID="{CD8EE0A4-5A9D-924E-A5DE-9CBD0C735AAF}" presName="rootText2" presStyleLbl="alignAcc1" presStyleIdx="0" presStyleCnt="0" custLinFactY="-100000" custLinFactNeighborX="-1307" custLinFactNeighborY="-104272">
        <dgm:presLayoutVars>
          <dgm:chPref val="3"/>
        </dgm:presLayoutVars>
      </dgm:prSet>
      <dgm:spPr/>
    </dgm:pt>
    <dgm:pt modelId="{A4B19EC8-5A3F-D64A-8433-FD6B02F52CCE}" type="pres">
      <dgm:prSet presAssocID="{CD8EE0A4-5A9D-924E-A5DE-9CBD0C735AAF}" presName="topArc2" presStyleLbl="parChTrans1D1" presStyleIdx="12" presStyleCnt="30"/>
      <dgm:spPr/>
    </dgm:pt>
    <dgm:pt modelId="{A08723B5-F145-7A49-ABFB-5563F872EB66}" type="pres">
      <dgm:prSet presAssocID="{CD8EE0A4-5A9D-924E-A5DE-9CBD0C735AAF}" presName="bottomArc2" presStyleLbl="parChTrans1D1" presStyleIdx="13" presStyleCnt="30"/>
      <dgm:spPr/>
    </dgm:pt>
    <dgm:pt modelId="{0553173D-90B0-C241-8CCD-FC91B2BF2844}" type="pres">
      <dgm:prSet presAssocID="{CD8EE0A4-5A9D-924E-A5DE-9CBD0C735AAF}" presName="topConnNode2" presStyleLbl="node3" presStyleIdx="0" presStyleCnt="0"/>
      <dgm:spPr/>
    </dgm:pt>
    <dgm:pt modelId="{E0A48E86-B61F-C343-9B87-5A9A8BD0B0A6}" type="pres">
      <dgm:prSet presAssocID="{CD8EE0A4-5A9D-924E-A5DE-9CBD0C735AAF}" presName="hierChild4" presStyleCnt="0"/>
      <dgm:spPr/>
    </dgm:pt>
    <dgm:pt modelId="{6E6D983B-CBD0-4E45-960B-1FE9DC319877}" type="pres">
      <dgm:prSet presAssocID="{CD8EE0A4-5A9D-924E-A5DE-9CBD0C735AAF}" presName="hierChild5" presStyleCnt="0"/>
      <dgm:spPr/>
    </dgm:pt>
    <dgm:pt modelId="{FA71F098-9149-F541-AB0B-73162A248968}" type="pres">
      <dgm:prSet presAssocID="{86A42395-658C-E445-8F39-D26EDD20219F}" presName="hierChild5" presStyleCnt="0"/>
      <dgm:spPr/>
    </dgm:pt>
    <dgm:pt modelId="{11B8624A-F328-734C-88AC-6FE8A3315B32}" type="pres">
      <dgm:prSet presAssocID="{8F9DA498-4E89-0A41-BFED-1CC549B9ED5F}" presName="hierChild3" presStyleCnt="0"/>
      <dgm:spPr/>
    </dgm:pt>
    <dgm:pt modelId="{2FE535F6-F069-F24E-AC34-4F39F3367829}" type="pres">
      <dgm:prSet presAssocID="{0276E09C-ABBC-6643-BB94-8C821321622F}" presName="hierRoot1" presStyleCnt="0">
        <dgm:presLayoutVars>
          <dgm:hierBranch val="init"/>
        </dgm:presLayoutVars>
      </dgm:prSet>
      <dgm:spPr/>
    </dgm:pt>
    <dgm:pt modelId="{64F5937F-622D-044E-B145-05AEEED063E6}" type="pres">
      <dgm:prSet presAssocID="{0276E09C-ABBC-6643-BB94-8C821321622F}" presName="rootComposite1" presStyleCnt="0"/>
      <dgm:spPr/>
    </dgm:pt>
    <dgm:pt modelId="{191D7194-CE8B-B64E-B566-68F1C9761DE2}" type="pres">
      <dgm:prSet presAssocID="{0276E09C-ABBC-6643-BB94-8C821321622F}" presName="rootText1" presStyleLbl="alignAcc1" presStyleIdx="0" presStyleCnt="0">
        <dgm:presLayoutVars>
          <dgm:chPref val="3"/>
        </dgm:presLayoutVars>
      </dgm:prSet>
      <dgm:spPr/>
    </dgm:pt>
    <dgm:pt modelId="{853B8699-26A7-F449-AC7E-3A81CC75AE8C}" type="pres">
      <dgm:prSet presAssocID="{0276E09C-ABBC-6643-BB94-8C821321622F}" presName="topArc1" presStyleLbl="parChTrans1D1" presStyleIdx="14" presStyleCnt="30"/>
      <dgm:spPr/>
    </dgm:pt>
    <dgm:pt modelId="{B820F0DD-8170-F747-9AC2-C6D3A111C90B}" type="pres">
      <dgm:prSet presAssocID="{0276E09C-ABBC-6643-BB94-8C821321622F}" presName="bottomArc1" presStyleLbl="parChTrans1D1" presStyleIdx="15" presStyleCnt="30"/>
      <dgm:spPr/>
    </dgm:pt>
    <dgm:pt modelId="{3106B479-F30A-844D-BFDC-D2B0B00267C1}" type="pres">
      <dgm:prSet presAssocID="{0276E09C-ABBC-6643-BB94-8C821321622F}" presName="topConnNode1" presStyleLbl="node1" presStyleIdx="0" presStyleCnt="0"/>
      <dgm:spPr/>
    </dgm:pt>
    <dgm:pt modelId="{F6E4D684-58A8-3248-AA3A-4392E29ADB52}" type="pres">
      <dgm:prSet presAssocID="{0276E09C-ABBC-6643-BB94-8C821321622F}" presName="hierChild2" presStyleCnt="0"/>
      <dgm:spPr/>
    </dgm:pt>
    <dgm:pt modelId="{4B6A11C7-CF78-AA42-8E14-D493BB1BB25F}" type="pres">
      <dgm:prSet presAssocID="{3C97D47C-1041-BC47-8787-73BDDE2F3D54}" presName="Name28" presStyleLbl="parChTrans1D2" presStyleIdx="3" presStyleCnt="6"/>
      <dgm:spPr/>
    </dgm:pt>
    <dgm:pt modelId="{27431645-8983-4644-B4FB-B1583CFDE381}" type="pres">
      <dgm:prSet presAssocID="{C7FFB9E4-CF8E-F54C-B1C6-D00A192E50CE}" presName="hierRoot2" presStyleCnt="0">
        <dgm:presLayoutVars>
          <dgm:hierBranch val="init"/>
        </dgm:presLayoutVars>
      </dgm:prSet>
      <dgm:spPr/>
    </dgm:pt>
    <dgm:pt modelId="{5F0458E7-FEC0-C645-B344-D3056BC11566}" type="pres">
      <dgm:prSet presAssocID="{C7FFB9E4-CF8E-F54C-B1C6-D00A192E50CE}" presName="rootComposite2" presStyleCnt="0"/>
      <dgm:spPr/>
    </dgm:pt>
    <dgm:pt modelId="{03D4D686-22A8-F042-9F7F-EA0DA6E630BF}" type="pres">
      <dgm:prSet presAssocID="{C7FFB9E4-CF8E-F54C-B1C6-D00A192E50CE}" presName="rootText2" presStyleLbl="alignAcc1" presStyleIdx="0" presStyleCnt="0">
        <dgm:presLayoutVars>
          <dgm:chPref val="3"/>
        </dgm:presLayoutVars>
      </dgm:prSet>
      <dgm:spPr/>
    </dgm:pt>
    <dgm:pt modelId="{60E04063-93E3-4F4A-9892-23BD67EFEF1C}" type="pres">
      <dgm:prSet presAssocID="{C7FFB9E4-CF8E-F54C-B1C6-D00A192E50CE}" presName="topArc2" presStyleLbl="parChTrans1D1" presStyleIdx="16" presStyleCnt="30"/>
      <dgm:spPr/>
    </dgm:pt>
    <dgm:pt modelId="{8D6F5F70-4744-264B-B95C-C728CF37561C}" type="pres">
      <dgm:prSet presAssocID="{C7FFB9E4-CF8E-F54C-B1C6-D00A192E50CE}" presName="bottomArc2" presStyleLbl="parChTrans1D1" presStyleIdx="17" presStyleCnt="30"/>
      <dgm:spPr/>
    </dgm:pt>
    <dgm:pt modelId="{91D61115-8A3E-4248-8F2C-0D99C842E37C}" type="pres">
      <dgm:prSet presAssocID="{C7FFB9E4-CF8E-F54C-B1C6-D00A192E50CE}" presName="topConnNode2" presStyleLbl="node2" presStyleIdx="0" presStyleCnt="0"/>
      <dgm:spPr/>
    </dgm:pt>
    <dgm:pt modelId="{18E7A2D0-7335-7B4F-83FD-105E3C2172D1}" type="pres">
      <dgm:prSet presAssocID="{C7FFB9E4-CF8E-F54C-B1C6-D00A192E50CE}" presName="hierChild4" presStyleCnt="0"/>
      <dgm:spPr/>
    </dgm:pt>
    <dgm:pt modelId="{17EBB7FC-ED8D-4249-8604-1A2228977703}" type="pres">
      <dgm:prSet presAssocID="{F3B03AE4-B566-7342-883D-B14AE81189AA}" presName="Name28" presStyleLbl="parChTrans1D3" presStyleIdx="3" presStyleCnt="7"/>
      <dgm:spPr/>
    </dgm:pt>
    <dgm:pt modelId="{BA5B7351-07DD-1445-BC82-1A60020C056C}" type="pres">
      <dgm:prSet presAssocID="{17FF9BA2-3EC6-0447-A9EA-13A4705EF12D}" presName="hierRoot2" presStyleCnt="0">
        <dgm:presLayoutVars>
          <dgm:hierBranch val="init"/>
        </dgm:presLayoutVars>
      </dgm:prSet>
      <dgm:spPr/>
    </dgm:pt>
    <dgm:pt modelId="{80ED257D-0F04-7949-B392-CF876D9EB222}" type="pres">
      <dgm:prSet presAssocID="{17FF9BA2-3EC6-0447-A9EA-13A4705EF12D}" presName="rootComposite2" presStyleCnt="0"/>
      <dgm:spPr/>
    </dgm:pt>
    <dgm:pt modelId="{755FB3A9-3957-EF45-9A10-773A11E0347E}" type="pres">
      <dgm:prSet presAssocID="{17FF9BA2-3EC6-0447-A9EA-13A4705EF12D}" presName="rootText2" presStyleLbl="alignAcc1" presStyleIdx="0" presStyleCnt="0">
        <dgm:presLayoutVars>
          <dgm:chPref val="3"/>
        </dgm:presLayoutVars>
      </dgm:prSet>
      <dgm:spPr/>
    </dgm:pt>
    <dgm:pt modelId="{6079B341-DD24-8A4D-8FE2-7E6FFCF463FE}" type="pres">
      <dgm:prSet presAssocID="{17FF9BA2-3EC6-0447-A9EA-13A4705EF12D}" presName="topArc2" presStyleLbl="parChTrans1D1" presStyleIdx="18" presStyleCnt="30"/>
      <dgm:spPr/>
    </dgm:pt>
    <dgm:pt modelId="{97E041D9-CEE5-AD48-9406-82AB2B1BC4C1}" type="pres">
      <dgm:prSet presAssocID="{17FF9BA2-3EC6-0447-A9EA-13A4705EF12D}" presName="bottomArc2" presStyleLbl="parChTrans1D1" presStyleIdx="19" presStyleCnt="30"/>
      <dgm:spPr/>
    </dgm:pt>
    <dgm:pt modelId="{63D28A2B-77D0-C34D-B3B4-B7E0F8E2E8D2}" type="pres">
      <dgm:prSet presAssocID="{17FF9BA2-3EC6-0447-A9EA-13A4705EF12D}" presName="topConnNode2" presStyleLbl="node3" presStyleIdx="0" presStyleCnt="0"/>
      <dgm:spPr/>
    </dgm:pt>
    <dgm:pt modelId="{3346F813-FBA2-864B-973E-7EE533B0D861}" type="pres">
      <dgm:prSet presAssocID="{17FF9BA2-3EC6-0447-A9EA-13A4705EF12D}" presName="hierChild4" presStyleCnt="0"/>
      <dgm:spPr/>
    </dgm:pt>
    <dgm:pt modelId="{57B03C7C-9C08-0141-9C13-166B5664AD13}" type="pres">
      <dgm:prSet presAssocID="{17FF9BA2-3EC6-0447-A9EA-13A4705EF12D}" presName="hierChild5" presStyleCnt="0"/>
      <dgm:spPr/>
    </dgm:pt>
    <dgm:pt modelId="{8B962949-1506-834C-A933-45DB13806807}" type="pres">
      <dgm:prSet presAssocID="{B9A6A89B-D6FD-A342-AFAD-EF9C3275188D}" presName="Name28" presStyleLbl="parChTrans1D3" presStyleIdx="4" presStyleCnt="7"/>
      <dgm:spPr/>
    </dgm:pt>
    <dgm:pt modelId="{C63E1931-9D46-CD46-9881-D96929F47D60}" type="pres">
      <dgm:prSet presAssocID="{75AFFB4F-92F4-9146-9BE1-5F23B6142039}" presName="hierRoot2" presStyleCnt="0">
        <dgm:presLayoutVars>
          <dgm:hierBranch val="init"/>
        </dgm:presLayoutVars>
      </dgm:prSet>
      <dgm:spPr/>
    </dgm:pt>
    <dgm:pt modelId="{2AE6269C-2CDB-E141-9138-78021683C603}" type="pres">
      <dgm:prSet presAssocID="{75AFFB4F-92F4-9146-9BE1-5F23B6142039}" presName="rootComposite2" presStyleCnt="0"/>
      <dgm:spPr/>
    </dgm:pt>
    <dgm:pt modelId="{A5A09FEE-3EBC-9A43-A59B-01E0BF8A2DE5}" type="pres">
      <dgm:prSet presAssocID="{75AFFB4F-92F4-9146-9BE1-5F23B6142039}" presName="rootText2" presStyleLbl="alignAcc1" presStyleIdx="0" presStyleCnt="0">
        <dgm:presLayoutVars>
          <dgm:chPref val="3"/>
        </dgm:presLayoutVars>
      </dgm:prSet>
      <dgm:spPr/>
    </dgm:pt>
    <dgm:pt modelId="{B95E81DC-A2E6-BF4A-AABF-B4081B8835E2}" type="pres">
      <dgm:prSet presAssocID="{75AFFB4F-92F4-9146-9BE1-5F23B6142039}" presName="topArc2" presStyleLbl="parChTrans1D1" presStyleIdx="20" presStyleCnt="30"/>
      <dgm:spPr/>
    </dgm:pt>
    <dgm:pt modelId="{26EF3817-2600-C547-B78A-362BDCCB0D0F}" type="pres">
      <dgm:prSet presAssocID="{75AFFB4F-92F4-9146-9BE1-5F23B6142039}" presName="bottomArc2" presStyleLbl="parChTrans1D1" presStyleIdx="21" presStyleCnt="30"/>
      <dgm:spPr/>
    </dgm:pt>
    <dgm:pt modelId="{047D0FBB-03C0-2E43-8F01-DF8B38B67604}" type="pres">
      <dgm:prSet presAssocID="{75AFFB4F-92F4-9146-9BE1-5F23B6142039}" presName="topConnNode2" presStyleLbl="node3" presStyleIdx="0" presStyleCnt="0"/>
      <dgm:spPr/>
    </dgm:pt>
    <dgm:pt modelId="{99CBCCE7-CC52-F440-840C-A95626580CCD}" type="pres">
      <dgm:prSet presAssocID="{75AFFB4F-92F4-9146-9BE1-5F23B6142039}" presName="hierChild4" presStyleCnt="0"/>
      <dgm:spPr/>
    </dgm:pt>
    <dgm:pt modelId="{13FEA430-03E2-AB4C-9DF6-9ECEB4A7EBB4}" type="pres">
      <dgm:prSet presAssocID="{75AFFB4F-92F4-9146-9BE1-5F23B6142039}" presName="hierChild5" presStyleCnt="0"/>
      <dgm:spPr/>
    </dgm:pt>
    <dgm:pt modelId="{52474E66-CFF4-E942-97F5-B22C52B43797}" type="pres">
      <dgm:prSet presAssocID="{C7FFB9E4-CF8E-F54C-B1C6-D00A192E50CE}" presName="hierChild5" presStyleCnt="0"/>
      <dgm:spPr/>
    </dgm:pt>
    <dgm:pt modelId="{B9DEF305-57F1-124D-BA6B-B39A497F6E20}" type="pres">
      <dgm:prSet presAssocID="{22F72A41-F7E6-E544-8AB7-B046A21CE62E}" presName="Name28" presStyleLbl="parChTrans1D2" presStyleIdx="4" presStyleCnt="6"/>
      <dgm:spPr/>
    </dgm:pt>
    <dgm:pt modelId="{594B40B2-BC79-8F48-884E-358D6C90F319}" type="pres">
      <dgm:prSet presAssocID="{3402C65A-1E80-C04F-A4D2-24EAA9761606}" presName="hierRoot2" presStyleCnt="0">
        <dgm:presLayoutVars>
          <dgm:hierBranch val="init"/>
        </dgm:presLayoutVars>
      </dgm:prSet>
      <dgm:spPr/>
    </dgm:pt>
    <dgm:pt modelId="{DDFBA919-2A2C-8A41-BAB8-CD763FC56D62}" type="pres">
      <dgm:prSet presAssocID="{3402C65A-1E80-C04F-A4D2-24EAA9761606}" presName="rootComposite2" presStyleCnt="0"/>
      <dgm:spPr/>
    </dgm:pt>
    <dgm:pt modelId="{682968D8-1FD1-4748-941E-4F27D5D6FCFA}" type="pres">
      <dgm:prSet presAssocID="{3402C65A-1E80-C04F-A4D2-24EAA9761606}" presName="rootText2" presStyleLbl="alignAcc1" presStyleIdx="0" presStyleCnt="0">
        <dgm:presLayoutVars>
          <dgm:chPref val="3"/>
        </dgm:presLayoutVars>
      </dgm:prSet>
      <dgm:spPr/>
    </dgm:pt>
    <dgm:pt modelId="{D8AC6214-3C6C-0140-B676-D99A7CEDC680}" type="pres">
      <dgm:prSet presAssocID="{3402C65A-1E80-C04F-A4D2-24EAA9761606}" presName="topArc2" presStyleLbl="parChTrans1D1" presStyleIdx="22" presStyleCnt="30"/>
      <dgm:spPr/>
    </dgm:pt>
    <dgm:pt modelId="{36F24049-91DC-FF4E-8631-6E40895C99F3}" type="pres">
      <dgm:prSet presAssocID="{3402C65A-1E80-C04F-A4D2-24EAA9761606}" presName="bottomArc2" presStyleLbl="parChTrans1D1" presStyleIdx="23" presStyleCnt="30"/>
      <dgm:spPr/>
    </dgm:pt>
    <dgm:pt modelId="{6532D0B4-C920-804F-846F-8E43F4AD4B67}" type="pres">
      <dgm:prSet presAssocID="{3402C65A-1E80-C04F-A4D2-24EAA9761606}" presName="topConnNode2" presStyleLbl="node2" presStyleIdx="0" presStyleCnt="0"/>
      <dgm:spPr/>
    </dgm:pt>
    <dgm:pt modelId="{B069935F-28E4-2A44-979B-6FFCB344051E}" type="pres">
      <dgm:prSet presAssocID="{3402C65A-1E80-C04F-A4D2-24EAA9761606}" presName="hierChild4" presStyleCnt="0"/>
      <dgm:spPr/>
    </dgm:pt>
    <dgm:pt modelId="{79D26B07-AF9E-2B49-91B5-ADF3D979AA01}" type="pres">
      <dgm:prSet presAssocID="{504EE368-B99C-F54A-82DA-22E5B3BC43CB}" presName="Name28" presStyleLbl="parChTrans1D3" presStyleIdx="5" presStyleCnt="7"/>
      <dgm:spPr/>
    </dgm:pt>
    <dgm:pt modelId="{87FF3B22-57FB-1349-AD16-7A57D93A942B}" type="pres">
      <dgm:prSet presAssocID="{7D44BDF8-FC5E-644B-AFA0-E414CD1FF0E4}" presName="hierRoot2" presStyleCnt="0">
        <dgm:presLayoutVars>
          <dgm:hierBranch val="init"/>
        </dgm:presLayoutVars>
      </dgm:prSet>
      <dgm:spPr/>
    </dgm:pt>
    <dgm:pt modelId="{41603AD5-EAA6-8D45-A005-EF4736967644}" type="pres">
      <dgm:prSet presAssocID="{7D44BDF8-FC5E-644B-AFA0-E414CD1FF0E4}" presName="rootComposite2" presStyleCnt="0"/>
      <dgm:spPr/>
    </dgm:pt>
    <dgm:pt modelId="{1FDA878E-65D3-1E48-8CCB-9E86B064ADB5}" type="pres">
      <dgm:prSet presAssocID="{7D44BDF8-FC5E-644B-AFA0-E414CD1FF0E4}" presName="rootText2" presStyleLbl="alignAcc1" presStyleIdx="0" presStyleCnt="0">
        <dgm:presLayoutVars>
          <dgm:chPref val="3"/>
        </dgm:presLayoutVars>
      </dgm:prSet>
      <dgm:spPr/>
    </dgm:pt>
    <dgm:pt modelId="{FBD94E22-554B-AC48-9FF5-0B5DDAB47816}" type="pres">
      <dgm:prSet presAssocID="{7D44BDF8-FC5E-644B-AFA0-E414CD1FF0E4}" presName="topArc2" presStyleLbl="parChTrans1D1" presStyleIdx="24" presStyleCnt="30"/>
      <dgm:spPr/>
    </dgm:pt>
    <dgm:pt modelId="{D6BA8762-82EC-C84C-8D0E-B2EA11D4766D}" type="pres">
      <dgm:prSet presAssocID="{7D44BDF8-FC5E-644B-AFA0-E414CD1FF0E4}" presName="bottomArc2" presStyleLbl="parChTrans1D1" presStyleIdx="25" presStyleCnt="30"/>
      <dgm:spPr/>
    </dgm:pt>
    <dgm:pt modelId="{060A2026-8BD2-C344-8A9F-DF82B9095498}" type="pres">
      <dgm:prSet presAssocID="{7D44BDF8-FC5E-644B-AFA0-E414CD1FF0E4}" presName="topConnNode2" presStyleLbl="node3" presStyleIdx="0" presStyleCnt="0"/>
      <dgm:spPr/>
    </dgm:pt>
    <dgm:pt modelId="{95B84F15-91DD-FB47-B848-1BBC5C5155A5}" type="pres">
      <dgm:prSet presAssocID="{7D44BDF8-FC5E-644B-AFA0-E414CD1FF0E4}" presName="hierChild4" presStyleCnt="0"/>
      <dgm:spPr/>
    </dgm:pt>
    <dgm:pt modelId="{F672C34D-838B-704A-B977-CE7F64F8229C}" type="pres">
      <dgm:prSet presAssocID="{7D44BDF8-FC5E-644B-AFA0-E414CD1FF0E4}" presName="hierChild5" presStyleCnt="0"/>
      <dgm:spPr/>
    </dgm:pt>
    <dgm:pt modelId="{13F2247F-A542-6D4F-823B-B3264CA55B41}" type="pres">
      <dgm:prSet presAssocID="{060A0322-DB77-944D-BFC9-D4A7E1AAC994}" presName="Name28" presStyleLbl="parChTrans1D3" presStyleIdx="6" presStyleCnt="7"/>
      <dgm:spPr/>
    </dgm:pt>
    <dgm:pt modelId="{45AD3E92-2198-324A-B685-91E5ECFDEDF0}" type="pres">
      <dgm:prSet presAssocID="{1E0C0B51-13EA-6B4D-90C2-5FB8C64BDF06}" presName="hierRoot2" presStyleCnt="0">
        <dgm:presLayoutVars>
          <dgm:hierBranch val="init"/>
        </dgm:presLayoutVars>
      </dgm:prSet>
      <dgm:spPr/>
    </dgm:pt>
    <dgm:pt modelId="{0884493E-2557-6846-A0BD-9786CD9E24BD}" type="pres">
      <dgm:prSet presAssocID="{1E0C0B51-13EA-6B4D-90C2-5FB8C64BDF06}" presName="rootComposite2" presStyleCnt="0"/>
      <dgm:spPr/>
    </dgm:pt>
    <dgm:pt modelId="{8FF01A02-02E8-4547-B305-38C1EA8B6BA0}" type="pres">
      <dgm:prSet presAssocID="{1E0C0B51-13EA-6B4D-90C2-5FB8C64BDF06}" presName="rootText2" presStyleLbl="alignAcc1" presStyleIdx="0" presStyleCnt="0">
        <dgm:presLayoutVars>
          <dgm:chPref val="3"/>
        </dgm:presLayoutVars>
      </dgm:prSet>
      <dgm:spPr/>
    </dgm:pt>
    <dgm:pt modelId="{3F807030-6E91-4D4A-B666-A2D99DA6E7BE}" type="pres">
      <dgm:prSet presAssocID="{1E0C0B51-13EA-6B4D-90C2-5FB8C64BDF06}" presName="topArc2" presStyleLbl="parChTrans1D1" presStyleIdx="26" presStyleCnt="30"/>
      <dgm:spPr/>
    </dgm:pt>
    <dgm:pt modelId="{685A392B-7C3D-5840-AB5D-6524AEE3AFC2}" type="pres">
      <dgm:prSet presAssocID="{1E0C0B51-13EA-6B4D-90C2-5FB8C64BDF06}" presName="bottomArc2" presStyleLbl="parChTrans1D1" presStyleIdx="27" presStyleCnt="30"/>
      <dgm:spPr/>
    </dgm:pt>
    <dgm:pt modelId="{C26F33D8-1CA3-9B44-8BE5-E0B8ACCF92C4}" type="pres">
      <dgm:prSet presAssocID="{1E0C0B51-13EA-6B4D-90C2-5FB8C64BDF06}" presName="topConnNode2" presStyleLbl="node3" presStyleIdx="0" presStyleCnt="0"/>
      <dgm:spPr/>
    </dgm:pt>
    <dgm:pt modelId="{D48E46DE-279A-634F-A346-B98BE5B5B081}" type="pres">
      <dgm:prSet presAssocID="{1E0C0B51-13EA-6B4D-90C2-5FB8C64BDF06}" presName="hierChild4" presStyleCnt="0"/>
      <dgm:spPr/>
    </dgm:pt>
    <dgm:pt modelId="{6401F492-2028-4A40-8607-6A2AEB3D9396}" type="pres">
      <dgm:prSet presAssocID="{1E0C0B51-13EA-6B4D-90C2-5FB8C64BDF06}" presName="hierChild5" presStyleCnt="0"/>
      <dgm:spPr/>
    </dgm:pt>
    <dgm:pt modelId="{A8C204D8-B71F-CB47-9995-E093AEEDB4E5}" type="pres">
      <dgm:prSet presAssocID="{3402C65A-1E80-C04F-A4D2-24EAA9761606}" presName="hierChild5" presStyleCnt="0"/>
      <dgm:spPr/>
    </dgm:pt>
    <dgm:pt modelId="{855DF807-BAA5-1647-BF22-45D9679F1AF7}" type="pres">
      <dgm:prSet presAssocID="{0276E09C-ABBC-6643-BB94-8C821321622F}" presName="hierChild3" presStyleCnt="0"/>
      <dgm:spPr/>
    </dgm:pt>
    <dgm:pt modelId="{94425C0C-10F3-6F48-9144-A6563F662E69}" type="pres">
      <dgm:prSet presAssocID="{C86D2673-D9BA-2F4E-9B61-162DD4F2C956}" presName="Name101" presStyleLbl="parChTrans1D2" presStyleIdx="5" presStyleCnt="6"/>
      <dgm:spPr/>
    </dgm:pt>
    <dgm:pt modelId="{2BE8BA98-3CB5-BB4D-BBDE-FF645F448358}" type="pres">
      <dgm:prSet presAssocID="{BB133AA3-2B47-224D-A734-F043CBC76E84}" presName="hierRoot3" presStyleCnt="0">
        <dgm:presLayoutVars>
          <dgm:hierBranch val="init"/>
        </dgm:presLayoutVars>
      </dgm:prSet>
      <dgm:spPr/>
    </dgm:pt>
    <dgm:pt modelId="{E6048F14-4B6F-2645-B6D8-208D450C4DE9}" type="pres">
      <dgm:prSet presAssocID="{BB133AA3-2B47-224D-A734-F043CBC76E84}" presName="rootComposite3" presStyleCnt="0"/>
      <dgm:spPr/>
    </dgm:pt>
    <dgm:pt modelId="{DCA71371-126C-3E48-A352-E225A5A2A11A}" type="pres">
      <dgm:prSet presAssocID="{BB133AA3-2B47-224D-A734-F043CBC76E84}" presName="rootText3" presStyleLbl="alignAcc1" presStyleIdx="0" presStyleCnt="0">
        <dgm:presLayoutVars>
          <dgm:chPref val="3"/>
        </dgm:presLayoutVars>
      </dgm:prSet>
      <dgm:spPr/>
    </dgm:pt>
    <dgm:pt modelId="{4D3AC546-C750-BC47-A06B-878CB9B3F86E}" type="pres">
      <dgm:prSet presAssocID="{BB133AA3-2B47-224D-A734-F043CBC76E84}" presName="topArc3" presStyleLbl="parChTrans1D1" presStyleIdx="28" presStyleCnt="30"/>
      <dgm:spPr/>
    </dgm:pt>
    <dgm:pt modelId="{A4060D71-B5EE-D740-8C34-AA36A09BC72E}" type="pres">
      <dgm:prSet presAssocID="{BB133AA3-2B47-224D-A734-F043CBC76E84}" presName="bottomArc3" presStyleLbl="parChTrans1D1" presStyleIdx="29" presStyleCnt="30"/>
      <dgm:spPr/>
    </dgm:pt>
    <dgm:pt modelId="{8CACA2EC-0F22-7A46-B7D3-FEA5215F1967}" type="pres">
      <dgm:prSet presAssocID="{BB133AA3-2B47-224D-A734-F043CBC76E84}" presName="topConnNode3" presStyleLbl="asst1" presStyleIdx="0" presStyleCnt="0"/>
      <dgm:spPr/>
    </dgm:pt>
    <dgm:pt modelId="{DBFFE178-EBF1-FD45-AE97-77881D1CF540}" type="pres">
      <dgm:prSet presAssocID="{BB133AA3-2B47-224D-A734-F043CBC76E84}" presName="hierChild6" presStyleCnt="0"/>
      <dgm:spPr/>
    </dgm:pt>
    <dgm:pt modelId="{7534E353-6A76-4E42-90E4-8D59E23A1C43}" type="pres">
      <dgm:prSet presAssocID="{BB133AA3-2B47-224D-A734-F043CBC76E84}" presName="hierChild7" presStyleCnt="0"/>
      <dgm:spPr/>
    </dgm:pt>
  </dgm:ptLst>
  <dgm:cxnLst>
    <dgm:cxn modelId="{5F173803-C456-844D-8612-2EE8501CC9A4}" type="presOf" srcId="{00FD822C-12C7-7446-A018-1853611A5053}" destId="{CF050A93-511F-F346-A05D-098F988468CC}" srcOrd="0" destOrd="0" presId="urn:microsoft.com/office/officeart/2008/layout/HalfCircleOrganizationChart"/>
    <dgm:cxn modelId="{4C573704-062A-7247-A14F-BF9D4315C52C}" type="presOf" srcId="{8F9DA498-4E89-0A41-BFED-1CC549B9ED5F}" destId="{C4D4D752-891B-B44C-AF3A-37EB2BABE903}" srcOrd="0" destOrd="0" presId="urn:microsoft.com/office/officeart/2008/layout/HalfCircleOrganizationChart"/>
    <dgm:cxn modelId="{8194D00D-1343-7843-9481-808FBD3D1774}" type="presOf" srcId="{CD8EE0A4-5A9D-924E-A5DE-9CBD0C735AAF}" destId="{0553173D-90B0-C241-8CCD-FC91B2BF2844}" srcOrd="1" destOrd="0" presId="urn:microsoft.com/office/officeart/2008/layout/HalfCircleOrganizationChart"/>
    <dgm:cxn modelId="{877B6710-A9C4-8F49-89C5-C9E49EE1AF44}" type="presOf" srcId="{B9A6A89B-D6FD-A342-AFAD-EF9C3275188D}" destId="{8B962949-1506-834C-A933-45DB13806807}" srcOrd="0" destOrd="0" presId="urn:microsoft.com/office/officeart/2008/layout/HalfCircleOrganizationChart"/>
    <dgm:cxn modelId="{37D5B119-48CE-4443-B019-7B6CC7F0799E}" srcId="{0276E09C-ABBC-6643-BB94-8C821321622F}" destId="{3402C65A-1E80-C04F-A4D2-24EAA9761606}" srcOrd="2" destOrd="0" parTransId="{22F72A41-F7E6-E544-8AB7-B046A21CE62E}" sibTransId="{C1C7C45F-7D78-5041-B892-C79D5073E9E0}"/>
    <dgm:cxn modelId="{FE44921A-A4CE-C243-8878-29BBD7EC6703}" type="presOf" srcId="{CD59B9ED-EDA3-C245-8DAC-5EBD72D38C5B}" destId="{7524B95C-6B7D-264D-8962-03B6A8E3634C}" srcOrd="0" destOrd="0" presId="urn:microsoft.com/office/officeart/2008/layout/HalfCircleOrganizationChart"/>
    <dgm:cxn modelId="{26B7E71D-3F09-764B-9140-C4C6A671DF7B}" srcId="{59C8EA57-7AF7-D947-954A-792667602DDD}" destId="{8F9DA498-4E89-0A41-BFED-1CC549B9ED5F}" srcOrd="0" destOrd="0" parTransId="{E6FCAF85-F32B-CE4A-9FF8-3B174FC5B2F2}" sibTransId="{C925A870-8B25-204A-965B-67F141B21899}"/>
    <dgm:cxn modelId="{C227BB1E-BA43-F64A-A0A2-3EBDD519F1ED}" type="presOf" srcId="{0276E09C-ABBC-6643-BB94-8C821321622F}" destId="{191D7194-CE8B-B64E-B566-68F1C9761DE2}" srcOrd="0" destOrd="0" presId="urn:microsoft.com/office/officeart/2008/layout/HalfCircleOrganizationChart"/>
    <dgm:cxn modelId="{D693DB23-2A02-7C42-91C1-018884BD3C84}" type="presOf" srcId="{C7FFB9E4-CF8E-F54C-B1C6-D00A192E50CE}" destId="{03D4D686-22A8-F042-9F7F-EA0DA6E630BF}" srcOrd="0" destOrd="0" presId="urn:microsoft.com/office/officeart/2008/layout/HalfCircleOrganizationChart"/>
    <dgm:cxn modelId="{C9F81427-1CA4-2A49-AFC8-85BDDE45ABB9}" type="presOf" srcId="{504EE368-B99C-F54A-82DA-22E5B3BC43CB}" destId="{79D26B07-AF9E-2B49-91B5-ADF3D979AA01}" srcOrd="0" destOrd="0" presId="urn:microsoft.com/office/officeart/2008/layout/HalfCircleOrganizationChart"/>
    <dgm:cxn modelId="{50D03C28-2D36-A248-B84F-9610757279EE}" srcId="{86A42395-658C-E445-8F39-D26EDD20219F}" destId="{62BBD31A-9C1D-BE4C-8205-2D55AA1D9696}" srcOrd="0" destOrd="0" parTransId="{931C4998-A08B-5F4A-8429-636FC26E7CC6}" sibTransId="{CCA7F13D-2D19-CE41-A3B6-C8F7D92E63B3}"/>
    <dgm:cxn modelId="{4BB93E28-BD54-7D47-9978-BDB63802BDE2}" type="presOf" srcId="{060A0322-DB77-944D-BFC9-D4A7E1AAC994}" destId="{13F2247F-A542-6D4F-823B-B3264CA55B41}" srcOrd="0" destOrd="0" presId="urn:microsoft.com/office/officeart/2008/layout/HalfCircleOrganizationChart"/>
    <dgm:cxn modelId="{856D5D29-4C95-D949-A297-43F592DDA55A}" type="presOf" srcId="{86A42395-658C-E445-8F39-D26EDD20219F}" destId="{E6DD12CA-467D-E74B-8924-E2A02F6C3B30}" srcOrd="0" destOrd="0" presId="urn:microsoft.com/office/officeart/2008/layout/HalfCircleOrganizationChart"/>
    <dgm:cxn modelId="{B495F133-A32D-2143-A652-20078D4579E8}" type="presOf" srcId="{3402C65A-1E80-C04F-A4D2-24EAA9761606}" destId="{6532D0B4-C920-804F-846F-8E43F4AD4B67}" srcOrd="1" destOrd="0" presId="urn:microsoft.com/office/officeart/2008/layout/HalfCircleOrganizationChart"/>
    <dgm:cxn modelId="{1E72E438-BF35-BB44-81F1-589EC2AB1271}" srcId="{59C8EA57-7AF7-D947-954A-792667602DDD}" destId="{0276E09C-ABBC-6643-BB94-8C821321622F}" srcOrd="1" destOrd="0" parTransId="{0A43C55C-115C-A048-B3C2-DC14CCFAF7E0}" sibTransId="{3AF56C92-D67E-0444-9FBB-064E08FE1698}"/>
    <dgm:cxn modelId="{312E303A-4969-7643-A59E-C69FF264AC14}" type="presOf" srcId="{66E1B0BB-7A0D-0141-99CA-C58A2850DA4A}" destId="{2D2B7326-CD2C-5549-BA1E-192109F247E5}" srcOrd="0" destOrd="0" presId="urn:microsoft.com/office/officeart/2008/layout/HalfCircleOrganizationChart"/>
    <dgm:cxn modelId="{53D4003B-BC4B-914D-B354-F1834B719B4B}" type="presOf" srcId="{F366E2C7-FBFD-F146-8A67-EF651BB7B929}" destId="{DDE8E30B-B9A0-6643-83BB-6B641235514B}" srcOrd="1" destOrd="0" presId="urn:microsoft.com/office/officeart/2008/layout/HalfCircleOrganizationChart"/>
    <dgm:cxn modelId="{96704740-392B-214F-BAFD-4BFAD9204C9A}" type="presOf" srcId="{C86D2673-D9BA-2F4E-9B61-162DD4F2C956}" destId="{94425C0C-10F3-6F48-9144-A6563F662E69}" srcOrd="0" destOrd="0" presId="urn:microsoft.com/office/officeart/2008/layout/HalfCircleOrganizationChart"/>
    <dgm:cxn modelId="{5DB30F42-8AE2-8447-A58E-F366E85DBC3C}" type="presOf" srcId="{F3B03AE4-B566-7342-883D-B14AE81189AA}" destId="{17EBB7FC-ED8D-4249-8604-1A2228977703}" srcOrd="0" destOrd="0" presId="urn:microsoft.com/office/officeart/2008/layout/HalfCircleOrganizationChart"/>
    <dgm:cxn modelId="{78891D45-7A44-8D48-B091-B57EF58AFC62}" srcId="{C7FFB9E4-CF8E-F54C-B1C6-D00A192E50CE}" destId="{17FF9BA2-3EC6-0447-A9EA-13A4705EF12D}" srcOrd="0" destOrd="0" parTransId="{F3B03AE4-B566-7342-883D-B14AE81189AA}" sibTransId="{24AC535E-A9FC-654C-9005-3ADFBD6DB152}"/>
    <dgm:cxn modelId="{2AEF1A4F-1E67-7043-B26D-69D800D465D9}" type="presOf" srcId="{BE7A17E3-2ED3-9E40-84E4-871FA7A279EF}" destId="{43652CE6-EBAB-B942-8403-FB521A2D4A0C}" srcOrd="0" destOrd="0" presId="urn:microsoft.com/office/officeart/2008/layout/HalfCircleOrganizationChart"/>
    <dgm:cxn modelId="{EC9B2C53-50FF-5245-8E73-83F296D36C78}" type="presOf" srcId="{65D500B0-3298-D141-A0A9-9B06A5F38C22}" destId="{D37AC1D3-E450-9D4C-80B6-14C3C606595C}" srcOrd="0" destOrd="0" presId="urn:microsoft.com/office/officeart/2008/layout/HalfCircleOrganizationChart"/>
    <dgm:cxn modelId="{5E544553-0311-6D4E-990E-FA9003DF0579}" type="presOf" srcId="{CD8EE0A4-5A9D-924E-A5DE-9CBD0C735AAF}" destId="{4BD39E03-414A-2141-AACE-B5F3C89A0FDC}" srcOrd="0" destOrd="0" presId="urn:microsoft.com/office/officeart/2008/layout/HalfCircleOrganizationChart"/>
    <dgm:cxn modelId="{BE4EF853-3807-5846-85FF-AFCF2B8FDCDE}" type="presOf" srcId="{62BBD31A-9C1D-BE4C-8205-2D55AA1D9696}" destId="{A21188CA-8D0F-BF4F-B43F-566DEB76803F}" srcOrd="1" destOrd="0" presId="urn:microsoft.com/office/officeart/2008/layout/HalfCircleOrganizationChart"/>
    <dgm:cxn modelId="{DCDA1154-7ABA-DB4F-A456-A269D9A6695D}" srcId="{8F9DA498-4E89-0A41-BFED-1CC549B9ED5F}" destId="{86A42395-658C-E445-8F39-D26EDD20219F}" srcOrd="2" destOrd="0" parTransId="{65D500B0-3298-D141-A0A9-9B06A5F38C22}" sibTransId="{42C131C5-991A-1C4C-9937-E8B7FC456CAB}"/>
    <dgm:cxn modelId="{6618F95D-E3C1-3D43-BD08-2C388CD7C39C}" type="presOf" srcId="{7D44BDF8-FC5E-644B-AFA0-E414CD1FF0E4}" destId="{060A2026-8BD2-C344-8A9F-DF82B9095498}" srcOrd="1" destOrd="0" presId="urn:microsoft.com/office/officeart/2008/layout/HalfCircleOrganizationChart"/>
    <dgm:cxn modelId="{D1AF0162-A25C-2C4F-BD4A-E1C651FAC9BD}" srcId="{8F9DA498-4E89-0A41-BFED-1CC549B9ED5F}" destId="{66E1B0BB-7A0D-0141-99CA-C58A2850DA4A}" srcOrd="0" destOrd="0" parTransId="{BE7A17E3-2ED3-9E40-84E4-871FA7A279EF}" sibTransId="{27B9D360-4C5F-414E-9D73-FC41290B6FF2}"/>
    <dgm:cxn modelId="{8EA21966-9331-554D-B865-6943F3BB58B1}" type="presOf" srcId="{62BBD31A-9C1D-BE4C-8205-2D55AA1D9696}" destId="{984F2A04-191C-4240-B3D5-EA210D605B51}" srcOrd="0" destOrd="0" presId="urn:microsoft.com/office/officeart/2008/layout/HalfCircleOrganizationChart"/>
    <dgm:cxn modelId="{4249DB6B-238A-C143-86BF-128F10C104A4}" srcId="{3402C65A-1E80-C04F-A4D2-24EAA9761606}" destId="{1E0C0B51-13EA-6B4D-90C2-5FB8C64BDF06}" srcOrd="1" destOrd="0" parTransId="{060A0322-DB77-944D-BFC9-D4A7E1AAC994}" sibTransId="{C9B20018-B668-864C-B751-E4BFACEE5FC3}"/>
    <dgm:cxn modelId="{7470836C-4055-414B-B006-6F144A98B32A}" type="presOf" srcId="{0276E09C-ABBC-6643-BB94-8C821321622F}" destId="{3106B479-F30A-844D-BFDC-D2B0B00267C1}" srcOrd="1" destOrd="0" presId="urn:microsoft.com/office/officeart/2008/layout/HalfCircleOrganizationChart"/>
    <dgm:cxn modelId="{D8E42A6D-48E8-FA4B-A794-44AD6965A562}" type="presOf" srcId="{17FF9BA2-3EC6-0447-A9EA-13A4705EF12D}" destId="{755FB3A9-3957-EF45-9A10-773A11E0347E}" srcOrd="0" destOrd="0" presId="urn:microsoft.com/office/officeart/2008/layout/HalfCircleOrganizationChart"/>
    <dgm:cxn modelId="{3A61BF6E-684C-CA47-A748-281A9B63F109}" type="presOf" srcId="{BB133AA3-2B47-224D-A734-F043CBC76E84}" destId="{DCA71371-126C-3E48-A352-E225A5A2A11A}" srcOrd="0" destOrd="0" presId="urn:microsoft.com/office/officeart/2008/layout/HalfCircleOrganizationChart"/>
    <dgm:cxn modelId="{DA449D6F-A7E6-5C44-A3EF-CA34CCD9983A}" srcId="{8F9DA498-4E89-0A41-BFED-1CC549B9ED5F}" destId="{EDED87D3-4DF1-9C4B-9368-34F3798012E4}" srcOrd="1" destOrd="0" parTransId="{00FD822C-12C7-7446-A018-1853611A5053}" sibTransId="{2E71A27F-6430-C446-B3C4-F6E2F318FCE5}"/>
    <dgm:cxn modelId="{6D1AD170-E2AA-8F44-B229-7DE5E4F16437}" type="presOf" srcId="{EDED87D3-4DF1-9C4B-9368-34F3798012E4}" destId="{FD2A5514-D746-4C42-B181-F1BBF958E348}" srcOrd="1" destOrd="0" presId="urn:microsoft.com/office/officeart/2008/layout/HalfCircleOrganizationChart"/>
    <dgm:cxn modelId="{C3497275-5138-E243-A7DE-72C35506CB4C}" type="presOf" srcId="{1E0C0B51-13EA-6B4D-90C2-5FB8C64BDF06}" destId="{C26F33D8-1CA3-9B44-8BE5-E0B8ACCF92C4}" srcOrd="1" destOrd="0" presId="urn:microsoft.com/office/officeart/2008/layout/HalfCircleOrganizationChart"/>
    <dgm:cxn modelId="{148D0D7C-F78C-DB43-B6BF-5BC0A881ABC1}" type="presOf" srcId="{86A42395-658C-E445-8F39-D26EDD20219F}" destId="{AC4591E7-12D4-D743-95CC-5FD787DAB430}" srcOrd="1" destOrd="0" presId="urn:microsoft.com/office/officeart/2008/layout/HalfCircleOrganizationChart"/>
    <dgm:cxn modelId="{EE753E7D-138A-8343-9F60-BC247949D1EB}" type="presOf" srcId="{22F72A41-F7E6-E544-8AB7-B046A21CE62E}" destId="{B9DEF305-57F1-124D-BA6B-B39A497F6E20}" srcOrd="0" destOrd="0" presId="urn:microsoft.com/office/officeart/2008/layout/HalfCircleOrganizationChart"/>
    <dgm:cxn modelId="{D05BBE7E-4024-1D46-AE56-C18EDCD26E4D}" type="presOf" srcId="{C7FFB9E4-CF8E-F54C-B1C6-D00A192E50CE}" destId="{91D61115-8A3E-4248-8F2C-0D99C842E37C}" srcOrd="1" destOrd="0" presId="urn:microsoft.com/office/officeart/2008/layout/HalfCircleOrganizationChart"/>
    <dgm:cxn modelId="{14C43986-B95E-B744-8DFF-D98D741EACCC}" type="presOf" srcId="{17FF9BA2-3EC6-0447-A9EA-13A4705EF12D}" destId="{63D28A2B-77D0-C34D-B3B4-B7E0F8E2E8D2}" srcOrd="1" destOrd="0" presId="urn:microsoft.com/office/officeart/2008/layout/HalfCircleOrganizationChart"/>
    <dgm:cxn modelId="{85F5F88B-EFC8-5544-9017-124770B30782}" type="presOf" srcId="{3C97D47C-1041-BC47-8787-73BDDE2F3D54}" destId="{4B6A11C7-CF78-AA42-8E14-D493BB1BB25F}" srcOrd="0" destOrd="0" presId="urn:microsoft.com/office/officeart/2008/layout/HalfCircleOrganizationChart"/>
    <dgm:cxn modelId="{DDB3718D-5BDF-5542-A7CB-277FA3A0589E}" srcId="{86A42395-658C-E445-8F39-D26EDD20219F}" destId="{F366E2C7-FBFD-F146-8A67-EF651BB7B929}" srcOrd="1" destOrd="0" parTransId="{44171740-C26D-DF4D-8B59-E36F2F05EB16}" sibTransId="{12F531C0-2FD2-164A-83B4-C21F5AE78568}"/>
    <dgm:cxn modelId="{5B3DB48D-8970-5E48-A2AD-8B93B1C117FB}" srcId="{0276E09C-ABBC-6643-BB94-8C821321622F}" destId="{BB133AA3-2B47-224D-A734-F043CBC76E84}" srcOrd="0" destOrd="0" parTransId="{C86D2673-D9BA-2F4E-9B61-162DD4F2C956}" sibTransId="{330FAFEA-0423-A94D-8B91-D60C1AA959C0}"/>
    <dgm:cxn modelId="{E1098B98-597B-0D49-993A-B3DFD3E93505}" type="presOf" srcId="{75AFFB4F-92F4-9146-9BE1-5F23B6142039}" destId="{A5A09FEE-3EBC-9A43-A59B-01E0BF8A2DE5}" srcOrd="0" destOrd="0" presId="urn:microsoft.com/office/officeart/2008/layout/HalfCircleOrganizationChart"/>
    <dgm:cxn modelId="{9AAE6B9B-8ECD-9E41-B1A0-A1E72EA1C984}" srcId="{C7FFB9E4-CF8E-F54C-B1C6-D00A192E50CE}" destId="{75AFFB4F-92F4-9146-9BE1-5F23B6142039}" srcOrd="1" destOrd="0" parTransId="{B9A6A89B-D6FD-A342-AFAD-EF9C3275188D}" sibTransId="{84DDFB20-821C-5848-81A3-1CC84153CF19}"/>
    <dgm:cxn modelId="{337678A6-1B88-4F41-9346-46FF9CB8D2E8}" type="presOf" srcId="{F366E2C7-FBFD-F146-8A67-EF651BB7B929}" destId="{434C77CE-C81F-8E4E-A8D3-9E25FC69499A}" srcOrd="0" destOrd="0" presId="urn:microsoft.com/office/officeart/2008/layout/HalfCircleOrganizationChart"/>
    <dgm:cxn modelId="{E756B5AB-4380-0746-A57B-CCA861B88134}" srcId="{0276E09C-ABBC-6643-BB94-8C821321622F}" destId="{C7FFB9E4-CF8E-F54C-B1C6-D00A192E50CE}" srcOrd="1" destOrd="0" parTransId="{3C97D47C-1041-BC47-8787-73BDDE2F3D54}" sibTransId="{F54EF8C0-E3FB-6243-B1EC-08F7E615FB6B}"/>
    <dgm:cxn modelId="{4C2E4EAC-29DF-6B41-BC4D-3D1B18311673}" type="presOf" srcId="{44171740-C26D-DF4D-8B59-E36F2F05EB16}" destId="{6607E32D-FA8A-2E4F-BC0E-0210C73EE061}" srcOrd="0" destOrd="0" presId="urn:microsoft.com/office/officeart/2008/layout/HalfCircleOrganizationChart"/>
    <dgm:cxn modelId="{E7152FAE-062F-7A48-961C-F33180ED0AD8}" type="presOf" srcId="{BB133AA3-2B47-224D-A734-F043CBC76E84}" destId="{8CACA2EC-0F22-7A46-B7D3-FEA5215F1967}" srcOrd="1" destOrd="0" presId="urn:microsoft.com/office/officeart/2008/layout/HalfCircleOrganizationChart"/>
    <dgm:cxn modelId="{39C8CFB1-5A07-BE49-BC04-9A2AE972D622}" type="presOf" srcId="{EDED87D3-4DF1-9C4B-9368-34F3798012E4}" destId="{6282C339-7ED8-6F49-B1E8-BA0A018CA855}" srcOrd="0" destOrd="0" presId="urn:microsoft.com/office/officeart/2008/layout/HalfCircleOrganizationChart"/>
    <dgm:cxn modelId="{30EDBFB2-2DB6-9F42-A496-5567114CFB38}" type="presOf" srcId="{75AFFB4F-92F4-9146-9BE1-5F23B6142039}" destId="{047D0FBB-03C0-2E43-8F01-DF8B38B67604}" srcOrd="1" destOrd="0" presId="urn:microsoft.com/office/officeart/2008/layout/HalfCircleOrganizationChart"/>
    <dgm:cxn modelId="{27AD73B6-9081-6C47-8372-43B32727DB15}" type="presOf" srcId="{931C4998-A08B-5F4A-8429-636FC26E7CC6}" destId="{9594DE9B-BDE5-E24E-ABFB-BF96760AC091}" srcOrd="0" destOrd="0" presId="urn:microsoft.com/office/officeart/2008/layout/HalfCircleOrganizationChart"/>
    <dgm:cxn modelId="{1FD09ABB-DEB0-4B42-9266-2414BB1C6A6E}" srcId="{3402C65A-1E80-C04F-A4D2-24EAA9761606}" destId="{7D44BDF8-FC5E-644B-AFA0-E414CD1FF0E4}" srcOrd="0" destOrd="0" parTransId="{504EE368-B99C-F54A-82DA-22E5B3BC43CB}" sibTransId="{24028979-B9CF-C447-BFAF-1A514795BCC4}"/>
    <dgm:cxn modelId="{DFA8CBCD-8CC3-1449-AB59-9E3D8B125A30}" type="presOf" srcId="{1E0C0B51-13EA-6B4D-90C2-5FB8C64BDF06}" destId="{8FF01A02-02E8-4547-B305-38C1EA8B6BA0}" srcOrd="0" destOrd="0" presId="urn:microsoft.com/office/officeart/2008/layout/HalfCircleOrganizationChart"/>
    <dgm:cxn modelId="{4E2455D7-DAE8-0B4D-8671-CD1312472AF8}" type="presOf" srcId="{8F9DA498-4E89-0A41-BFED-1CC549B9ED5F}" destId="{43FB9EDB-4909-9845-8FB3-9A8A7C5A9354}" srcOrd="1" destOrd="0" presId="urn:microsoft.com/office/officeart/2008/layout/HalfCircleOrganizationChart"/>
    <dgm:cxn modelId="{DBEA5DDE-3EBA-BD48-8E8E-232CEF19DF6F}" type="presOf" srcId="{7D44BDF8-FC5E-644B-AFA0-E414CD1FF0E4}" destId="{1FDA878E-65D3-1E48-8CCB-9E86B064ADB5}" srcOrd="0" destOrd="0" presId="urn:microsoft.com/office/officeart/2008/layout/HalfCircleOrganizationChart"/>
    <dgm:cxn modelId="{612BE5E2-EAE5-4E40-9760-69EF477308C0}" srcId="{86A42395-658C-E445-8F39-D26EDD20219F}" destId="{CD8EE0A4-5A9D-924E-A5DE-9CBD0C735AAF}" srcOrd="2" destOrd="0" parTransId="{CD59B9ED-EDA3-C245-8DAC-5EBD72D38C5B}" sibTransId="{2BE3001C-3165-D244-AEF9-DF0936610EC2}"/>
    <dgm:cxn modelId="{83FB8BE5-3B5C-5F49-8F24-3701A7FFB0E5}" type="presOf" srcId="{3402C65A-1E80-C04F-A4D2-24EAA9761606}" destId="{682968D8-1FD1-4748-941E-4F27D5D6FCFA}" srcOrd="0" destOrd="0" presId="urn:microsoft.com/office/officeart/2008/layout/HalfCircleOrganizationChart"/>
    <dgm:cxn modelId="{879312F6-0883-854C-9A55-0FAAFFA644E2}" type="presOf" srcId="{59C8EA57-7AF7-D947-954A-792667602DDD}" destId="{4F51913A-4310-D74B-A319-1278B841F8D1}" srcOrd="0" destOrd="0" presId="urn:microsoft.com/office/officeart/2008/layout/HalfCircleOrganizationChart"/>
    <dgm:cxn modelId="{48A6BFF8-0B23-6347-9E1B-A0777A439B25}" type="presOf" srcId="{66E1B0BB-7A0D-0141-99CA-C58A2850DA4A}" destId="{7779E9EA-78CA-A644-8F30-F33A29F61209}" srcOrd="1" destOrd="0" presId="urn:microsoft.com/office/officeart/2008/layout/HalfCircleOrganizationChart"/>
    <dgm:cxn modelId="{39E2D1FE-6299-304C-9DEA-D6F6F905E39D}" type="presParOf" srcId="{4F51913A-4310-D74B-A319-1278B841F8D1}" destId="{F6A62A08-5DAB-B44E-8E08-3619CF48969C}" srcOrd="0" destOrd="0" presId="urn:microsoft.com/office/officeart/2008/layout/HalfCircleOrganizationChart"/>
    <dgm:cxn modelId="{5EFB0E50-8DE2-C549-8D30-6F9FE78FB7BC}" type="presParOf" srcId="{F6A62A08-5DAB-B44E-8E08-3619CF48969C}" destId="{E9217E1A-88EE-234D-A54E-3A8927BCB39B}" srcOrd="0" destOrd="0" presId="urn:microsoft.com/office/officeart/2008/layout/HalfCircleOrganizationChart"/>
    <dgm:cxn modelId="{22A124B8-97E7-3D4A-8533-D71785C8EC4C}" type="presParOf" srcId="{E9217E1A-88EE-234D-A54E-3A8927BCB39B}" destId="{C4D4D752-891B-B44C-AF3A-37EB2BABE903}" srcOrd="0" destOrd="0" presId="urn:microsoft.com/office/officeart/2008/layout/HalfCircleOrganizationChart"/>
    <dgm:cxn modelId="{07100422-2A9D-1846-8398-3C181B55BEC2}" type="presParOf" srcId="{E9217E1A-88EE-234D-A54E-3A8927BCB39B}" destId="{7210EB35-F750-0F48-AE50-98B128916419}" srcOrd="1" destOrd="0" presId="urn:microsoft.com/office/officeart/2008/layout/HalfCircleOrganizationChart"/>
    <dgm:cxn modelId="{C9943A7D-5B6A-2B4A-A555-B4CBD891DFB4}" type="presParOf" srcId="{E9217E1A-88EE-234D-A54E-3A8927BCB39B}" destId="{9C5C5ECE-8F5E-034C-82C6-C0476B58496E}" srcOrd="2" destOrd="0" presId="urn:microsoft.com/office/officeart/2008/layout/HalfCircleOrganizationChart"/>
    <dgm:cxn modelId="{0E4A98A5-9BF1-F04C-A057-B2E483D54077}" type="presParOf" srcId="{E9217E1A-88EE-234D-A54E-3A8927BCB39B}" destId="{43FB9EDB-4909-9845-8FB3-9A8A7C5A9354}" srcOrd="3" destOrd="0" presId="urn:microsoft.com/office/officeart/2008/layout/HalfCircleOrganizationChart"/>
    <dgm:cxn modelId="{653264F7-511C-9949-AB53-CF874BF9BE71}" type="presParOf" srcId="{F6A62A08-5DAB-B44E-8E08-3619CF48969C}" destId="{8527ED05-65EE-4C42-B9E5-DA4AB8709BCF}" srcOrd="1" destOrd="0" presId="urn:microsoft.com/office/officeart/2008/layout/HalfCircleOrganizationChart"/>
    <dgm:cxn modelId="{02905DAB-A256-244E-AC2B-D4B456FF7358}" type="presParOf" srcId="{8527ED05-65EE-4C42-B9E5-DA4AB8709BCF}" destId="{43652CE6-EBAB-B942-8403-FB521A2D4A0C}" srcOrd="0" destOrd="0" presId="urn:microsoft.com/office/officeart/2008/layout/HalfCircleOrganizationChart"/>
    <dgm:cxn modelId="{A0B50FB2-232D-F940-A603-DFD0DCC1DA66}" type="presParOf" srcId="{8527ED05-65EE-4C42-B9E5-DA4AB8709BCF}" destId="{4DBB38A8-70E4-8E40-BF2A-4543A9B492C2}" srcOrd="1" destOrd="0" presId="urn:microsoft.com/office/officeart/2008/layout/HalfCircleOrganizationChart"/>
    <dgm:cxn modelId="{B22ED4C7-5496-1A4C-A8AF-BD50CA81F655}" type="presParOf" srcId="{4DBB38A8-70E4-8E40-BF2A-4543A9B492C2}" destId="{9A09C71A-CF6D-944A-9D75-AE22FDED7DC3}" srcOrd="0" destOrd="0" presId="urn:microsoft.com/office/officeart/2008/layout/HalfCircleOrganizationChart"/>
    <dgm:cxn modelId="{8E39CA18-1AF2-7548-A757-A94207DED0DB}" type="presParOf" srcId="{9A09C71A-CF6D-944A-9D75-AE22FDED7DC3}" destId="{2D2B7326-CD2C-5549-BA1E-192109F247E5}" srcOrd="0" destOrd="0" presId="urn:microsoft.com/office/officeart/2008/layout/HalfCircleOrganizationChart"/>
    <dgm:cxn modelId="{03DD31B8-A367-504B-BB0D-AA1BB8CC1FDB}" type="presParOf" srcId="{9A09C71A-CF6D-944A-9D75-AE22FDED7DC3}" destId="{9DA8B009-95EA-864A-B74B-1FF92F05D2F2}" srcOrd="1" destOrd="0" presId="urn:microsoft.com/office/officeart/2008/layout/HalfCircleOrganizationChart"/>
    <dgm:cxn modelId="{A7564CAC-F4D5-0545-87F8-466EEB6CF417}" type="presParOf" srcId="{9A09C71A-CF6D-944A-9D75-AE22FDED7DC3}" destId="{950AFA2B-D9FD-B84C-A4C0-871F4690BC68}" srcOrd="2" destOrd="0" presId="urn:microsoft.com/office/officeart/2008/layout/HalfCircleOrganizationChart"/>
    <dgm:cxn modelId="{86D3EDB4-889D-694A-8DBA-F99616CEDE69}" type="presParOf" srcId="{9A09C71A-CF6D-944A-9D75-AE22FDED7DC3}" destId="{7779E9EA-78CA-A644-8F30-F33A29F61209}" srcOrd="3" destOrd="0" presId="urn:microsoft.com/office/officeart/2008/layout/HalfCircleOrganizationChart"/>
    <dgm:cxn modelId="{767557A3-D492-DF44-9C0B-B521E5E6795C}" type="presParOf" srcId="{4DBB38A8-70E4-8E40-BF2A-4543A9B492C2}" destId="{06442CF9-7D1F-B449-8C32-43B281041AF8}" srcOrd="1" destOrd="0" presId="urn:microsoft.com/office/officeart/2008/layout/HalfCircleOrganizationChart"/>
    <dgm:cxn modelId="{17314BDE-FABB-E744-A042-911917E740B7}" type="presParOf" srcId="{4DBB38A8-70E4-8E40-BF2A-4543A9B492C2}" destId="{EF26D1EA-979B-EC48-B376-881880C3FA0D}" srcOrd="2" destOrd="0" presId="urn:microsoft.com/office/officeart/2008/layout/HalfCircleOrganizationChart"/>
    <dgm:cxn modelId="{1FFAB48A-9A97-834D-99FB-8BCF327F539D}" type="presParOf" srcId="{8527ED05-65EE-4C42-B9E5-DA4AB8709BCF}" destId="{CF050A93-511F-F346-A05D-098F988468CC}" srcOrd="2" destOrd="0" presId="urn:microsoft.com/office/officeart/2008/layout/HalfCircleOrganizationChart"/>
    <dgm:cxn modelId="{F6079326-64BE-C248-83C2-17DCFB1F2704}" type="presParOf" srcId="{8527ED05-65EE-4C42-B9E5-DA4AB8709BCF}" destId="{54E6FA8A-FBB1-9D4B-9378-ADDA9E065ADF}" srcOrd="3" destOrd="0" presId="urn:microsoft.com/office/officeart/2008/layout/HalfCircleOrganizationChart"/>
    <dgm:cxn modelId="{E8076CD1-7D46-B941-9EAB-4CBF3A446F1F}" type="presParOf" srcId="{54E6FA8A-FBB1-9D4B-9378-ADDA9E065ADF}" destId="{5C45AF33-754E-B248-AC9E-2E03644A3259}" srcOrd="0" destOrd="0" presId="urn:microsoft.com/office/officeart/2008/layout/HalfCircleOrganizationChart"/>
    <dgm:cxn modelId="{FAD2B5AF-45C8-4A4D-99FE-12B47FA2C543}" type="presParOf" srcId="{5C45AF33-754E-B248-AC9E-2E03644A3259}" destId="{6282C339-7ED8-6F49-B1E8-BA0A018CA855}" srcOrd="0" destOrd="0" presId="urn:microsoft.com/office/officeart/2008/layout/HalfCircleOrganizationChart"/>
    <dgm:cxn modelId="{2B66E882-557A-904E-B679-2A2E94DBF08B}" type="presParOf" srcId="{5C45AF33-754E-B248-AC9E-2E03644A3259}" destId="{F9D6B05C-3B67-8B49-B5C6-40DB37A5E41F}" srcOrd="1" destOrd="0" presId="urn:microsoft.com/office/officeart/2008/layout/HalfCircleOrganizationChart"/>
    <dgm:cxn modelId="{950CC26B-337F-5744-BB50-F7918CF8D322}" type="presParOf" srcId="{5C45AF33-754E-B248-AC9E-2E03644A3259}" destId="{337A0D4F-5DE5-8949-A021-8C082C1E7F51}" srcOrd="2" destOrd="0" presId="urn:microsoft.com/office/officeart/2008/layout/HalfCircleOrganizationChart"/>
    <dgm:cxn modelId="{E3D156AD-6999-364C-A523-61234085DE94}" type="presParOf" srcId="{5C45AF33-754E-B248-AC9E-2E03644A3259}" destId="{FD2A5514-D746-4C42-B181-F1BBF958E348}" srcOrd="3" destOrd="0" presId="urn:microsoft.com/office/officeart/2008/layout/HalfCircleOrganizationChart"/>
    <dgm:cxn modelId="{1F4D6810-861A-F346-8EFB-21080FEB6985}" type="presParOf" srcId="{54E6FA8A-FBB1-9D4B-9378-ADDA9E065ADF}" destId="{0F655361-475E-2E4B-BDC8-116611F5ADF0}" srcOrd="1" destOrd="0" presId="urn:microsoft.com/office/officeart/2008/layout/HalfCircleOrganizationChart"/>
    <dgm:cxn modelId="{A3A5B4B7-17AB-E543-B159-272E3FFDE89D}" type="presParOf" srcId="{54E6FA8A-FBB1-9D4B-9378-ADDA9E065ADF}" destId="{D6B7DCE1-B35A-C146-8E6A-760B21C03923}" srcOrd="2" destOrd="0" presId="urn:microsoft.com/office/officeart/2008/layout/HalfCircleOrganizationChart"/>
    <dgm:cxn modelId="{522E2A5E-723B-6D44-AEE4-17DB4A6D29EA}" type="presParOf" srcId="{8527ED05-65EE-4C42-B9E5-DA4AB8709BCF}" destId="{D37AC1D3-E450-9D4C-80B6-14C3C606595C}" srcOrd="4" destOrd="0" presId="urn:microsoft.com/office/officeart/2008/layout/HalfCircleOrganizationChart"/>
    <dgm:cxn modelId="{CA955607-355D-654A-839B-6A737F76E786}" type="presParOf" srcId="{8527ED05-65EE-4C42-B9E5-DA4AB8709BCF}" destId="{708CB76C-81AB-9E44-B15A-0DA36B9DBBFB}" srcOrd="5" destOrd="0" presId="urn:microsoft.com/office/officeart/2008/layout/HalfCircleOrganizationChart"/>
    <dgm:cxn modelId="{DE8FA8A3-AB22-8749-80AF-130F6C516A2C}" type="presParOf" srcId="{708CB76C-81AB-9E44-B15A-0DA36B9DBBFB}" destId="{F2E5B510-BA8A-3B43-B691-EBC377DB9654}" srcOrd="0" destOrd="0" presId="urn:microsoft.com/office/officeart/2008/layout/HalfCircleOrganizationChart"/>
    <dgm:cxn modelId="{BB806300-EEBA-7D48-B4CF-024C509B245C}" type="presParOf" srcId="{F2E5B510-BA8A-3B43-B691-EBC377DB9654}" destId="{E6DD12CA-467D-E74B-8924-E2A02F6C3B30}" srcOrd="0" destOrd="0" presId="urn:microsoft.com/office/officeart/2008/layout/HalfCircleOrganizationChart"/>
    <dgm:cxn modelId="{A13F70CD-3FE1-3E46-8510-D61BB0B464AB}" type="presParOf" srcId="{F2E5B510-BA8A-3B43-B691-EBC377DB9654}" destId="{32149097-AF8D-F643-B5CD-1A9CA326D788}" srcOrd="1" destOrd="0" presId="urn:microsoft.com/office/officeart/2008/layout/HalfCircleOrganizationChart"/>
    <dgm:cxn modelId="{19B2B8D3-4940-F64C-9B9E-8A602FFB29BC}" type="presParOf" srcId="{F2E5B510-BA8A-3B43-B691-EBC377DB9654}" destId="{3A6446B0-40BB-1647-987A-9A13D5D9FAC9}" srcOrd="2" destOrd="0" presId="urn:microsoft.com/office/officeart/2008/layout/HalfCircleOrganizationChart"/>
    <dgm:cxn modelId="{B263B261-ACC6-E641-9E72-EC776C8AD9D2}" type="presParOf" srcId="{F2E5B510-BA8A-3B43-B691-EBC377DB9654}" destId="{AC4591E7-12D4-D743-95CC-5FD787DAB430}" srcOrd="3" destOrd="0" presId="urn:microsoft.com/office/officeart/2008/layout/HalfCircleOrganizationChart"/>
    <dgm:cxn modelId="{ACB0AAD6-5C04-C849-89D0-274DEDAFA088}" type="presParOf" srcId="{708CB76C-81AB-9E44-B15A-0DA36B9DBBFB}" destId="{05FFB6B3-DEF6-6A49-B804-64119F6AB416}" srcOrd="1" destOrd="0" presId="urn:microsoft.com/office/officeart/2008/layout/HalfCircleOrganizationChart"/>
    <dgm:cxn modelId="{B5281D74-1A40-5A47-8829-54E0F5E6279C}" type="presParOf" srcId="{05FFB6B3-DEF6-6A49-B804-64119F6AB416}" destId="{9594DE9B-BDE5-E24E-ABFB-BF96760AC091}" srcOrd="0" destOrd="0" presId="urn:microsoft.com/office/officeart/2008/layout/HalfCircleOrganizationChart"/>
    <dgm:cxn modelId="{BCD9EF86-1C4F-054A-99D2-A120EF55E118}" type="presParOf" srcId="{05FFB6B3-DEF6-6A49-B804-64119F6AB416}" destId="{30538B3C-487C-9E47-9F81-A186DD850737}" srcOrd="1" destOrd="0" presId="urn:microsoft.com/office/officeart/2008/layout/HalfCircleOrganizationChart"/>
    <dgm:cxn modelId="{EF0D2320-874F-BE45-AD64-BBC6B9095F29}" type="presParOf" srcId="{30538B3C-487C-9E47-9F81-A186DD850737}" destId="{D6903EAE-6104-314C-B43C-B24C212A9482}" srcOrd="0" destOrd="0" presId="urn:microsoft.com/office/officeart/2008/layout/HalfCircleOrganizationChart"/>
    <dgm:cxn modelId="{7F0265DF-CA52-1440-ADC6-64D677012AAE}" type="presParOf" srcId="{D6903EAE-6104-314C-B43C-B24C212A9482}" destId="{984F2A04-191C-4240-B3D5-EA210D605B51}" srcOrd="0" destOrd="0" presId="urn:microsoft.com/office/officeart/2008/layout/HalfCircleOrganizationChart"/>
    <dgm:cxn modelId="{56A52577-075E-A14F-ACA7-52E98CE61CE0}" type="presParOf" srcId="{D6903EAE-6104-314C-B43C-B24C212A9482}" destId="{1EC34851-10D8-A846-A061-F253CFCFE075}" srcOrd="1" destOrd="0" presId="urn:microsoft.com/office/officeart/2008/layout/HalfCircleOrganizationChart"/>
    <dgm:cxn modelId="{1006D856-C4DD-D541-907B-598895BBD146}" type="presParOf" srcId="{D6903EAE-6104-314C-B43C-B24C212A9482}" destId="{0027A013-E543-C845-9F4E-C5E10D5FA931}" srcOrd="2" destOrd="0" presId="urn:microsoft.com/office/officeart/2008/layout/HalfCircleOrganizationChart"/>
    <dgm:cxn modelId="{01C8FEEE-E8FA-F04B-8712-8018A2C5ED6B}" type="presParOf" srcId="{D6903EAE-6104-314C-B43C-B24C212A9482}" destId="{A21188CA-8D0F-BF4F-B43F-566DEB76803F}" srcOrd="3" destOrd="0" presId="urn:microsoft.com/office/officeart/2008/layout/HalfCircleOrganizationChart"/>
    <dgm:cxn modelId="{32E167D1-C004-104E-819B-F3430A3D702A}" type="presParOf" srcId="{30538B3C-487C-9E47-9F81-A186DD850737}" destId="{24118638-3106-DF43-B948-E6A35532E59C}" srcOrd="1" destOrd="0" presId="urn:microsoft.com/office/officeart/2008/layout/HalfCircleOrganizationChart"/>
    <dgm:cxn modelId="{48B970A8-CB84-D649-867B-D4F0EE95F2C5}" type="presParOf" srcId="{30538B3C-487C-9E47-9F81-A186DD850737}" destId="{6B504D9C-E276-3D47-B377-4DE1559F6D68}" srcOrd="2" destOrd="0" presId="urn:microsoft.com/office/officeart/2008/layout/HalfCircleOrganizationChart"/>
    <dgm:cxn modelId="{2B7740C1-3E20-2547-8346-543B5664BC4A}" type="presParOf" srcId="{05FFB6B3-DEF6-6A49-B804-64119F6AB416}" destId="{6607E32D-FA8A-2E4F-BC0E-0210C73EE061}" srcOrd="2" destOrd="0" presId="urn:microsoft.com/office/officeart/2008/layout/HalfCircleOrganizationChart"/>
    <dgm:cxn modelId="{5C8E49E9-F4D1-FF48-AF39-50D8CCA4087E}" type="presParOf" srcId="{05FFB6B3-DEF6-6A49-B804-64119F6AB416}" destId="{7214951A-8443-654C-86BA-ACC45C99E24C}" srcOrd="3" destOrd="0" presId="urn:microsoft.com/office/officeart/2008/layout/HalfCircleOrganizationChart"/>
    <dgm:cxn modelId="{8725199A-122B-7347-8AD8-D1D33C0A02D9}" type="presParOf" srcId="{7214951A-8443-654C-86BA-ACC45C99E24C}" destId="{94F3AB30-4658-FE49-9250-80F551745261}" srcOrd="0" destOrd="0" presId="urn:microsoft.com/office/officeart/2008/layout/HalfCircleOrganizationChart"/>
    <dgm:cxn modelId="{F05341E5-F152-6742-A824-B0DA2A286970}" type="presParOf" srcId="{94F3AB30-4658-FE49-9250-80F551745261}" destId="{434C77CE-C81F-8E4E-A8D3-9E25FC69499A}" srcOrd="0" destOrd="0" presId="urn:microsoft.com/office/officeart/2008/layout/HalfCircleOrganizationChart"/>
    <dgm:cxn modelId="{A9B8A25A-0C46-BE46-820A-3F964A7849C6}" type="presParOf" srcId="{94F3AB30-4658-FE49-9250-80F551745261}" destId="{BD77243B-4E26-834A-8B9E-2E248A54D15A}" srcOrd="1" destOrd="0" presId="urn:microsoft.com/office/officeart/2008/layout/HalfCircleOrganizationChart"/>
    <dgm:cxn modelId="{200A4106-9DA7-B54A-896C-4626404DD540}" type="presParOf" srcId="{94F3AB30-4658-FE49-9250-80F551745261}" destId="{7A2F2B59-3698-C241-B37F-3128DFAFBEA5}" srcOrd="2" destOrd="0" presId="urn:microsoft.com/office/officeart/2008/layout/HalfCircleOrganizationChart"/>
    <dgm:cxn modelId="{3CBC2F1F-F62B-4B4F-A759-FCC1164219FF}" type="presParOf" srcId="{94F3AB30-4658-FE49-9250-80F551745261}" destId="{DDE8E30B-B9A0-6643-83BB-6B641235514B}" srcOrd="3" destOrd="0" presId="urn:microsoft.com/office/officeart/2008/layout/HalfCircleOrganizationChart"/>
    <dgm:cxn modelId="{1DC9C15C-229A-314D-9C46-08F07862D89F}" type="presParOf" srcId="{7214951A-8443-654C-86BA-ACC45C99E24C}" destId="{3B4F5902-7D9F-664C-AB90-92767FEA0177}" srcOrd="1" destOrd="0" presId="urn:microsoft.com/office/officeart/2008/layout/HalfCircleOrganizationChart"/>
    <dgm:cxn modelId="{D687275C-C7A1-7443-8C18-A9C4AC2D51D5}" type="presParOf" srcId="{7214951A-8443-654C-86BA-ACC45C99E24C}" destId="{76FFCDDA-9152-6D40-9FC8-885C4BC45F97}" srcOrd="2" destOrd="0" presId="urn:microsoft.com/office/officeart/2008/layout/HalfCircleOrganizationChart"/>
    <dgm:cxn modelId="{D2D42E78-D133-E644-A19B-8AF3502E202F}" type="presParOf" srcId="{05FFB6B3-DEF6-6A49-B804-64119F6AB416}" destId="{7524B95C-6B7D-264D-8962-03B6A8E3634C}" srcOrd="4" destOrd="0" presId="urn:microsoft.com/office/officeart/2008/layout/HalfCircleOrganizationChart"/>
    <dgm:cxn modelId="{653BAE5D-30B7-E143-BCF8-D6D391E5D3CD}" type="presParOf" srcId="{05FFB6B3-DEF6-6A49-B804-64119F6AB416}" destId="{F71C2D61-9538-2E44-92F5-F536841BB2DE}" srcOrd="5" destOrd="0" presId="urn:microsoft.com/office/officeart/2008/layout/HalfCircleOrganizationChart"/>
    <dgm:cxn modelId="{D2BF5DB8-9A72-E544-91A2-915656BB26E6}" type="presParOf" srcId="{F71C2D61-9538-2E44-92F5-F536841BB2DE}" destId="{91F0D0B5-9852-9D47-ABA1-9F35F4564B2B}" srcOrd="0" destOrd="0" presId="urn:microsoft.com/office/officeart/2008/layout/HalfCircleOrganizationChart"/>
    <dgm:cxn modelId="{0B5382E6-BDB5-E745-B81D-0C6F12092202}" type="presParOf" srcId="{91F0D0B5-9852-9D47-ABA1-9F35F4564B2B}" destId="{4BD39E03-414A-2141-AACE-B5F3C89A0FDC}" srcOrd="0" destOrd="0" presId="urn:microsoft.com/office/officeart/2008/layout/HalfCircleOrganizationChart"/>
    <dgm:cxn modelId="{A6CFC537-A0BD-BC42-95E5-E599BBB58428}" type="presParOf" srcId="{91F0D0B5-9852-9D47-ABA1-9F35F4564B2B}" destId="{A4B19EC8-5A3F-D64A-8433-FD6B02F52CCE}" srcOrd="1" destOrd="0" presId="urn:microsoft.com/office/officeart/2008/layout/HalfCircleOrganizationChart"/>
    <dgm:cxn modelId="{64712CC7-49CB-9C4B-992A-11B7FC4F9804}" type="presParOf" srcId="{91F0D0B5-9852-9D47-ABA1-9F35F4564B2B}" destId="{A08723B5-F145-7A49-ABFB-5563F872EB66}" srcOrd="2" destOrd="0" presId="urn:microsoft.com/office/officeart/2008/layout/HalfCircleOrganizationChart"/>
    <dgm:cxn modelId="{B3095CE7-065B-3C48-9872-A61AA2D55A28}" type="presParOf" srcId="{91F0D0B5-9852-9D47-ABA1-9F35F4564B2B}" destId="{0553173D-90B0-C241-8CCD-FC91B2BF2844}" srcOrd="3" destOrd="0" presId="urn:microsoft.com/office/officeart/2008/layout/HalfCircleOrganizationChart"/>
    <dgm:cxn modelId="{4569CFA5-2388-4E47-A37B-A31A0590D4B2}" type="presParOf" srcId="{F71C2D61-9538-2E44-92F5-F536841BB2DE}" destId="{E0A48E86-B61F-C343-9B87-5A9A8BD0B0A6}" srcOrd="1" destOrd="0" presId="urn:microsoft.com/office/officeart/2008/layout/HalfCircleOrganizationChart"/>
    <dgm:cxn modelId="{8C44FCA6-C122-9546-B1A9-E537A8E8AD6A}" type="presParOf" srcId="{F71C2D61-9538-2E44-92F5-F536841BB2DE}" destId="{6E6D983B-CBD0-4E45-960B-1FE9DC319877}" srcOrd="2" destOrd="0" presId="urn:microsoft.com/office/officeart/2008/layout/HalfCircleOrganizationChart"/>
    <dgm:cxn modelId="{B0D7600E-3083-DF48-9262-A602EC9D42D7}" type="presParOf" srcId="{708CB76C-81AB-9E44-B15A-0DA36B9DBBFB}" destId="{FA71F098-9149-F541-AB0B-73162A248968}" srcOrd="2" destOrd="0" presId="urn:microsoft.com/office/officeart/2008/layout/HalfCircleOrganizationChart"/>
    <dgm:cxn modelId="{6AB7A02B-E92C-DB4B-B927-7B390D41E881}" type="presParOf" srcId="{F6A62A08-5DAB-B44E-8E08-3619CF48969C}" destId="{11B8624A-F328-734C-88AC-6FE8A3315B32}" srcOrd="2" destOrd="0" presId="urn:microsoft.com/office/officeart/2008/layout/HalfCircleOrganizationChart"/>
    <dgm:cxn modelId="{D6754682-9DDB-154B-BE07-974F3626E4D7}" type="presParOf" srcId="{4F51913A-4310-D74B-A319-1278B841F8D1}" destId="{2FE535F6-F069-F24E-AC34-4F39F3367829}" srcOrd="1" destOrd="0" presId="urn:microsoft.com/office/officeart/2008/layout/HalfCircleOrganizationChart"/>
    <dgm:cxn modelId="{97361887-74B3-A444-BC09-91B6BDD50EEB}" type="presParOf" srcId="{2FE535F6-F069-F24E-AC34-4F39F3367829}" destId="{64F5937F-622D-044E-B145-05AEEED063E6}" srcOrd="0" destOrd="0" presId="urn:microsoft.com/office/officeart/2008/layout/HalfCircleOrganizationChart"/>
    <dgm:cxn modelId="{B01DBDA7-A4AE-494C-BB16-2ED0B779BE6E}" type="presParOf" srcId="{64F5937F-622D-044E-B145-05AEEED063E6}" destId="{191D7194-CE8B-B64E-B566-68F1C9761DE2}" srcOrd="0" destOrd="0" presId="urn:microsoft.com/office/officeart/2008/layout/HalfCircleOrganizationChart"/>
    <dgm:cxn modelId="{21089C46-84E4-AA41-98BE-2475DADCD4B6}" type="presParOf" srcId="{64F5937F-622D-044E-B145-05AEEED063E6}" destId="{853B8699-26A7-F449-AC7E-3A81CC75AE8C}" srcOrd="1" destOrd="0" presId="urn:microsoft.com/office/officeart/2008/layout/HalfCircleOrganizationChart"/>
    <dgm:cxn modelId="{D14D99D9-1EA4-A841-AF50-B8825CC84A1A}" type="presParOf" srcId="{64F5937F-622D-044E-B145-05AEEED063E6}" destId="{B820F0DD-8170-F747-9AC2-C6D3A111C90B}" srcOrd="2" destOrd="0" presId="urn:microsoft.com/office/officeart/2008/layout/HalfCircleOrganizationChart"/>
    <dgm:cxn modelId="{7C36E173-033F-5C45-BDD7-231C2BBF9563}" type="presParOf" srcId="{64F5937F-622D-044E-B145-05AEEED063E6}" destId="{3106B479-F30A-844D-BFDC-D2B0B00267C1}" srcOrd="3" destOrd="0" presId="urn:microsoft.com/office/officeart/2008/layout/HalfCircleOrganizationChart"/>
    <dgm:cxn modelId="{6CE77BBF-4B28-D243-9FCA-7BC082D9FFA8}" type="presParOf" srcId="{2FE535F6-F069-F24E-AC34-4F39F3367829}" destId="{F6E4D684-58A8-3248-AA3A-4392E29ADB52}" srcOrd="1" destOrd="0" presId="urn:microsoft.com/office/officeart/2008/layout/HalfCircleOrganizationChart"/>
    <dgm:cxn modelId="{0E1C8FE0-253A-284C-8114-203972ED9A94}" type="presParOf" srcId="{F6E4D684-58A8-3248-AA3A-4392E29ADB52}" destId="{4B6A11C7-CF78-AA42-8E14-D493BB1BB25F}" srcOrd="0" destOrd="0" presId="urn:microsoft.com/office/officeart/2008/layout/HalfCircleOrganizationChart"/>
    <dgm:cxn modelId="{1E61D10E-839A-EA42-8B68-149C3C0D2E2E}" type="presParOf" srcId="{F6E4D684-58A8-3248-AA3A-4392E29ADB52}" destId="{27431645-8983-4644-B4FB-B1583CFDE381}" srcOrd="1" destOrd="0" presId="urn:microsoft.com/office/officeart/2008/layout/HalfCircleOrganizationChart"/>
    <dgm:cxn modelId="{46245FC2-43DE-CC43-89F2-82BFAA75FA64}" type="presParOf" srcId="{27431645-8983-4644-B4FB-B1583CFDE381}" destId="{5F0458E7-FEC0-C645-B344-D3056BC11566}" srcOrd="0" destOrd="0" presId="urn:microsoft.com/office/officeart/2008/layout/HalfCircleOrganizationChart"/>
    <dgm:cxn modelId="{265ADDEA-AC4E-0B43-B944-E1603514A995}" type="presParOf" srcId="{5F0458E7-FEC0-C645-B344-D3056BC11566}" destId="{03D4D686-22A8-F042-9F7F-EA0DA6E630BF}" srcOrd="0" destOrd="0" presId="urn:microsoft.com/office/officeart/2008/layout/HalfCircleOrganizationChart"/>
    <dgm:cxn modelId="{B208F4C7-DE0F-DA4A-86CC-F25686FD7963}" type="presParOf" srcId="{5F0458E7-FEC0-C645-B344-D3056BC11566}" destId="{60E04063-93E3-4F4A-9892-23BD67EFEF1C}" srcOrd="1" destOrd="0" presId="urn:microsoft.com/office/officeart/2008/layout/HalfCircleOrganizationChart"/>
    <dgm:cxn modelId="{8FA7078D-D5A5-AB4B-8F1F-EB0A0036F388}" type="presParOf" srcId="{5F0458E7-FEC0-C645-B344-D3056BC11566}" destId="{8D6F5F70-4744-264B-B95C-C728CF37561C}" srcOrd="2" destOrd="0" presId="urn:microsoft.com/office/officeart/2008/layout/HalfCircleOrganizationChart"/>
    <dgm:cxn modelId="{F8156B9B-E3E6-7443-B34B-D385D306B9C4}" type="presParOf" srcId="{5F0458E7-FEC0-C645-B344-D3056BC11566}" destId="{91D61115-8A3E-4248-8F2C-0D99C842E37C}" srcOrd="3" destOrd="0" presId="urn:microsoft.com/office/officeart/2008/layout/HalfCircleOrganizationChart"/>
    <dgm:cxn modelId="{FA1BF309-3512-6A4D-9EE4-284629974C04}" type="presParOf" srcId="{27431645-8983-4644-B4FB-B1583CFDE381}" destId="{18E7A2D0-7335-7B4F-83FD-105E3C2172D1}" srcOrd="1" destOrd="0" presId="urn:microsoft.com/office/officeart/2008/layout/HalfCircleOrganizationChart"/>
    <dgm:cxn modelId="{104B3954-43BB-CF40-A655-9207C0E337BC}" type="presParOf" srcId="{18E7A2D0-7335-7B4F-83FD-105E3C2172D1}" destId="{17EBB7FC-ED8D-4249-8604-1A2228977703}" srcOrd="0" destOrd="0" presId="urn:microsoft.com/office/officeart/2008/layout/HalfCircleOrganizationChart"/>
    <dgm:cxn modelId="{36A79D2D-1463-094B-88F9-271E4F6D66CA}" type="presParOf" srcId="{18E7A2D0-7335-7B4F-83FD-105E3C2172D1}" destId="{BA5B7351-07DD-1445-BC82-1A60020C056C}" srcOrd="1" destOrd="0" presId="urn:microsoft.com/office/officeart/2008/layout/HalfCircleOrganizationChart"/>
    <dgm:cxn modelId="{6E6368BC-C2C6-C946-840E-4704193CD863}" type="presParOf" srcId="{BA5B7351-07DD-1445-BC82-1A60020C056C}" destId="{80ED257D-0F04-7949-B392-CF876D9EB222}" srcOrd="0" destOrd="0" presId="urn:microsoft.com/office/officeart/2008/layout/HalfCircleOrganizationChart"/>
    <dgm:cxn modelId="{81C3776B-D305-4C48-B7C0-764CF9F7C742}" type="presParOf" srcId="{80ED257D-0F04-7949-B392-CF876D9EB222}" destId="{755FB3A9-3957-EF45-9A10-773A11E0347E}" srcOrd="0" destOrd="0" presId="urn:microsoft.com/office/officeart/2008/layout/HalfCircleOrganizationChart"/>
    <dgm:cxn modelId="{8FAD2F8B-3969-DE4D-9791-CB0699A396C7}" type="presParOf" srcId="{80ED257D-0F04-7949-B392-CF876D9EB222}" destId="{6079B341-DD24-8A4D-8FE2-7E6FFCF463FE}" srcOrd="1" destOrd="0" presId="urn:microsoft.com/office/officeart/2008/layout/HalfCircleOrganizationChart"/>
    <dgm:cxn modelId="{554F6097-83B5-394A-8116-32A39BD8B5CB}" type="presParOf" srcId="{80ED257D-0F04-7949-B392-CF876D9EB222}" destId="{97E041D9-CEE5-AD48-9406-82AB2B1BC4C1}" srcOrd="2" destOrd="0" presId="urn:microsoft.com/office/officeart/2008/layout/HalfCircleOrganizationChart"/>
    <dgm:cxn modelId="{FACDE2A2-4BD5-EA40-8868-42C1C15D1B5F}" type="presParOf" srcId="{80ED257D-0F04-7949-B392-CF876D9EB222}" destId="{63D28A2B-77D0-C34D-B3B4-B7E0F8E2E8D2}" srcOrd="3" destOrd="0" presId="urn:microsoft.com/office/officeart/2008/layout/HalfCircleOrganizationChart"/>
    <dgm:cxn modelId="{B6C72E95-5CD6-BD42-BB88-A308424C7891}" type="presParOf" srcId="{BA5B7351-07DD-1445-BC82-1A60020C056C}" destId="{3346F813-FBA2-864B-973E-7EE533B0D861}" srcOrd="1" destOrd="0" presId="urn:microsoft.com/office/officeart/2008/layout/HalfCircleOrganizationChart"/>
    <dgm:cxn modelId="{2CEF85E8-724C-534C-8FD6-71ECC48BD511}" type="presParOf" srcId="{BA5B7351-07DD-1445-BC82-1A60020C056C}" destId="{57B03C7C-9C08-0141-9C13-166B5664AD13}" srcOrd="2" destOrd="0" presId="urn:microsoft.com/office/officeart/2008/layout/HalfCircleOrganizationChart"/>
    <dgm:cxn modelId="{A3B156F9-D8C4-6644-AD8A-353778D4F6C2}" type="presParOf" srcId="{18E7A2D0-7335-7B4F-83FD-105E3C2172D1}" destId="{8B962949-1506-834C-A933-45DB13806807}" srcOrd="2" destOrd="0" presId="urn:microsoft.com/office/officeart/2008/layout/HalfCircleOrganizationChart"/>
    <dgm:cxn modelId="{20C92DEB-015D-0F4D-A49B-1EF36332B8A4}" type="presParOf" srcId="{18E7A2D0-7335-7B4F-83FD-105E3C2172D1}" destId="{C63E1931-9D46-CD46-9881-D96929F47D60}" srcOrd="3" destOrd="0" presId="urn:microsoft.com/office/officeart/2008/layout/HalfCircleOrganizationChart"/>
    <dgm:cxn modelId="{8E2C3164-41DF-B145-8918-363A334DE1CE}" type="presParOf" srcId="{C63E1931-9D46-CD46-9881-D96929F47D60}" destId="{2AE6269C-2CDB-E141-9138-78021683C603}" srcOrd="0" destOrd="0" presId="urn:microsoft.com/office/officeart/2008/layout/HalfCircleOrganizationChart"/>
    <dgm:cxn modelId="{0C52231F-7E34-A345-81EF-3472748670CF}" type="presParOf" srcId="{2AE6269C-2CDB-E141-9138-78021683C603}" destId="{A5A09FEE-3EBC-9A43-A59B-01E0BF8A2DE5}" srcOrd="0" destOrd="0" presId="urn:microsoft.com/office/officeart/2008/layout/HalfCircleOrganizationChart"/>
    <dgm:cxn modelId="{46C42816-DF32-AB41-83AB-6D8DBDDDCDEE}" type="presParOf" srcId="{2AE6269C-2CDB-E141-9138-78021683C603}" destId="{B95E81DC-A2E6-BF4A-AABF-B4081B8835E2}" srcOrd="1" destOrd="0" presId="urn:microsoft.com/office/officeart/2008/layout/HalfCircleOrganizationChart"/>
    <dgm:cxn modelId="{CBF7BA04-2860-2345-BFF1-A05150D7BB41}" type="presParOf" srcId="{2AE6269C-2CDB-E141-9138-78021683C603}" destId="{26EF3817-2600-C547-B78A-362BDCCB0D0F}" srcOrd="2" destOrd="0" presId="urn:microsoft.com/office/officeart/2008/layout/HalfCircleOrganizationChart"/>
    <dgm:cxn modelId="{4FF7ED3C-9526-244C-BA34-0ECD78216C35}" type="presParOf" srcId="{2AE6269C-2CDB-E141-9138-78021683C603}" destId="{047D0FBB-03C0-2E43-8F01-DF8B38B67604}" srcOrd="3" destOrd="0" presId="urn:microsoft.com/office/officeart/2008/layout/HalfCircleOrganizationChart"/>
    <dgm:cxn modelId="{0B863170-8342-D246-8A25-6FF602EE1F75}" type="presParOf" srcId="{C63E1931-9D46-CD46-9881-D96929F47D60}" destId="{99CBCCE7-CC52-F440-840C-A95626580CCD}" srcOrd="1" destOrd="0" presId="urn:microsoft.com/office/officeart/2008/layout/HalfCircleOrganizationChart"/>
    <dgm:cxn modelId="{2A3363AC-1ADA-4C40-BE67-9DA5E240B9C5}" type="presParOf" srcId="{C63E1931-9D46-CD46-9881-D96929F47D60}" destId="{13FEA430-03E2-AB4C-9DF6-9ECEB4A7EBB4}" srcOrd="2" destOrd="0" presId="urn:microsoft.com/office/officeart/2008/layout/HalfCircleOrganizationChart"/>
    <dgm:cxn modelId="{B3AE71EA-9ABB-0B4D-A729-72B455C97FD5}" type="presParOf" srcId="{27431645-8983-4644-B4FB-B1583CFDE381}" destId="{52474E66-CFF4-E942-97F5-B22C52B43797}" srcOrd="2" destOrd="0" presId="urn:microsoft.com/office/officeart/2008/layout/HalfCircleOrganizationChart"/>
    <dgm:cxn modelId="{C0429654-881D-514C-9261-8C161BC55FFB}" type="presParOf" srcId="{F6E4D684-58A8-3248-AA3A-4392E29ADB52}" destId="{B9DEF305-57F1-124D-BA6B-B39A497F6E20}" srcOrd="2" destOrd="0" presId="urn:microsoft.com/office/officeart/2008/layout/HalfCircleOrganizationChart"/>
    <dgm:cxn modelId="{FD1FC577-7C95-6D45-A0A0-D7C927E64A8C}" type="presParOf" srcId="{F6E4D684-58A8-3248-AA3A-4392E29ADB52}" destId="{594B40B2-BC79-8F48-884E-358D6C90F319}" srcOrd="3" destOrd="0" presId="urn:microsoft.com/office/officeart/2008/layout/HalfCircleOrganizationChart"/>
    <dgm:cxn modelId="{BAF39EEF-7B7E-D749-89A9-4DB71DF70054}" type="presParOf" srcId="{594B40B2-BC79-8F48-884E-358D6C90F319}" destId="{DDFBA919-2A2C-8A41-BAB8-CD763FC56D62}" srcOrd="0" destOrd="0" presId="urn:microsoft.com/office/officeart/2008/layout/HalfCircleOrganizationChart"/>
    <dgm:cxn modelId="{0F8BF0EC-4D29-F94E-8EB5-BCD7802D072E}" type="presParOf" srcId="{DDFBA919-2A2C-8A41-BAB8-CD763FC56D62}" destId="{682968D8-1FD1-4748-941E-4F27D5D6FCFA}" srcOrd="0" destOrd="0" presId="urn:microsoft.com/office/officeart/2008/layout/HalfCircleOrganizationChart"/>
    <dgm:cxn modelId="{E8E8B471-E304-5749-9061-AD8F5FAAD1F9}" type="presParOf" srcId="{DDFBA919-2A2C-8A41-BAB8-CD763FC56D62}" destId="{D8AC6214-3C6C-0140-B676-D99A7CEDC680}" srcOrd="1" destOrd="0" presId="urn:microsoft.com/office/officeart/2008/layout/HalfCircleOrganizationChart"/>
    <dgm:cxn modelId="{9EC784C5-483F-2C4B-8DA5-1F03C54535EE}" type="presParOf" srcId="{DDFBA919-2A2C-8A41-BAB8-CD763FC56D62}" destId="{36F24049-91DC-FF4E-8631-6E40895C99F3}" srcOrd="2" destOrd="0" presId="urn:microsoft.com/office/officeart/2008/layout/HalfCircleOrganizationChart"/>
    <dgm:cxn modelId="{9D2FDAB0-A90D-7D4D-995F-695C7E62F08B}" type="presParOf" srcId="{DDFBA919-2A2C-8A41-BAB8-CD763FC56D62}" destId="{6532D0B4-C920-804F-846F-8E43F4AD4B67}" srcOrd="3" destOrd="0" presId="urn:microsoft.com/office/officeart/2008/layout/HalfCircleOrganizationChart"/>
    <dgm:cxn modelId="{8D1E24E9-CC9E-C449-BDE7-DEFA24209AD3}" type="presParOf" srcId="{594B40B2-BC79-8F48-884E-358D6C90F319}" destId="{B069935F-28E4-2A44-979B-6FFCB344051E}" srcOrd="1" destOrd="0" presId="urn:microsoft.com/office/officeart/2008/layout/HalfCircleOrganizationChart"/>
    <dgm:cxn modelId="{20C1A8D5-4DB8-454B-AFFC-AE13C809C3BC}" type="presParOf" srcId="{B069935F-28E4-2A44-979B-6FFCB344051E}" destId="{79D26B07-AF9E-2B49-91B5-ADF3D979AA01}" srcOrd="0" destOrd="0" presId="urn:microsoft.com/office/officeart/2008/layout/HalfCircleOrganizationChart"/>
    <dgm:cxn modelId="{10B16416-9EAA-9F4F-89ED-A1E7FED7D8C0}" type="presParOf" srcId="{B069935F-28E4-2A44-979B-6FFCB344051E}" destId="{87FF3B22-57FB-1349-AD16-7A57D93A942B}" srcOrd="1" destOrd="0" presId="urn:microsoft.com/office/officeart/2008/layout/HalfCircleOrganizationChart"/>
    <dgm:cxn modelId="{EDD0F356-AB56-5C4A-B209-791276159328}" type="presParOf" srcId="{87FF3B22-57FB-1349-AD16-7A57D93A942B}" destId="{41603AD5-EAA6-8D45-A005-EF4736967644}" srcOrd="0" destOrd="0" presId="urn:microsoft.com/office/officeart/2008/layout/HalfCircleOrganizationChart"/>
    <dgm:cxn modelId="{320FC816-47FD-DF44-BEA2-591D81C135B4}" type="presParOf" srcId="{41603AD5-EAA6-8D45-A005-EF4736967644}" destId="{1FDA878E-65D3-1E48-8CCB-9E86B064ADB5}" srcOrd="0" destOrd="0" presId="urn:microsoft.com/office/officeart/2008/layout/HalfCircleOrganizationChart"/>
    <dgm:cxn modelId="{46C0622E-F341-C749-867D-C54A2FD66B07}" type="presParOf" srcId="{41603AD5-EAA6-8D45-A005-EF4736967644}" destId="{FBD94E22-554B-AC48-9FF5-0B5DDAB47816}" srcOrd="1" destOrd="0" presId="urn:microsoft.com/office/officeart/2008/layout/HalfCircleOrganizationChart"/>
    <dgm:cxn modelId="{CB232359-9547-6943-9FD5-9E79F75B8FA5}" type="presParOf" srcId="{41603AD5-EAA6-8D45-A005-EF4736967644}" destId="{D6BA8762-82EC-C84C-8D0E-B2EA11D4766D}" srcOrd="2" destOrd="0" presId="urn:microsoft.com/office/officeart/2008/layout/HalfCircleOrganizationChart"/>
    <dgm:cxn modelId="{47D6CCA5-EE1D-A04B-B59B-56328F0746B6}" type="presParOf" srcId="{41603AD5-EAA6-8D45-A005-EF4736967644}" destId="{060A2026-8BD2-C344-8A9F-DF82B9095498}" srcOrd="3" destOrd="0" presId="urn:microsoft.com/office/officeart/2008/layout/HalfCircleOrganizationChart"/>
    <dgm:cxn modelId="{80C9275C-F38A-C242-B5C4-ADAB168D2250}" type="presParOf" srcId="{87FF3B22-57FB-1349-AD16-7A57D93A942B}" destId="{95B84F15-91DD-FB47-B848-1BBC5C5155A5}" srcOrd="1" destOrd="0" presId="urn:microsoft.com/office/officeart/2008/layout/HalfCircleOrganizationChart"/>
    <dgm:cxn modelId="{5B0B8572-C142-7547-842E-7D813D988AD4}" type="presParOf" srcId="{87FF3B22-57FB-1349-AD16-7A57D93A942B}" destId="{F672C34D-838B-704A-B977-CE7F64F8229C}" srcOrd="2" destOrd="0" presId="urn:microsoft.com/office/officeart/2008/layout/HalfCircleOrganizationChart"/>
    <dgm:cxn modelId="{396850C9-A859-154A-8F24-43E395A52F27}" type="presParOf" srcId="{B069935F-28E4-2A44-979B-6FFCB344051E}" destId="{13F2247F-A542-6D4F-823B-B3264CA55B41}" srcOrd="2" destOrd="0" presId="urn:microsoft.com/office/officeart/2008/layout/HalfCircleOrganizationChart"/>
    <dgm:cxn modelId="{041626DE-269C-034F-8729-B62BE38D410D}" type="presParOf" srcId="{B069935F-28E4-2A44-979B-6FFCB344051E}" destId="{45AD3E92-2198-324A-B685-91E5ECFDEDF0}" srcOrd="3" destOrd="0" presId="urn:microsoft.com/office/officeart/2008/layout/HalfCircleOrganizationChart"/>
    <dgm:cxn modelId="{F7968DF4-915B-3748-AE49-90BEF68848BF}" type="presParOf" srcId="{45AD3E92-2198-324A-B685-91E5ECFDEDF0}" destId="{0884493E-2557-6846-A0BD-9786CD9E24BD}" srcOrd="0" destOrd="0" presId="urn:microsoft.com/office/officeart/2008/layout/HalfCircleOrganizationChart"/>
    <dgm:cxn modelId="{469CDEC3-B473-A745-862E-B4F1B640A34A}" type="presParOf" srcId="{0884493E-2557-6846-A0BD-9786CD9E24BD}" destId="{8FF01A02-02E8-4547-B305-38C1EA8B6BA0}" srcOrd="0" destOrd="0" presId="urn:microsoft.com/office/officeart/2008/layout/HalfCircleOrganizationChart"/>
    <dgm:cxn modelId="{CA3C40D2-15E9-2E45-9FA2-4986B6A4CFD9}" type="presParOf" srcId="{0884493E-2557-6846-A0BD-9786CD9E24BD}" destId="{3F807030-6E91-4D4A-B666-A2D99DA6E7BE}" srcOrd="1" destOrd="0" presId="urn:microsoft.com/office/officeart/2008/layout/HalfCircleOrganizationChart"/>
    <dgm:cxn modelId="{9A4D1008-7534-EA45-B7D7-680DE4912D0C}" type="presParOf" srcId="{0884493E-2557-6846-A0BD-9786CD9E24BD}" destId="{685A392B-7C3D-5840-AB5D-6524AEE3AFC2}" srcOrd="2" destOrd="0" presId="urn:microsoft.com/office/officeart/2008/layout/HalfCircleOrganizationChart"/>
    <dgm:cxn modelId="{34B6AD23-F694-6C42-88B5-C6C1DD5131A7}" type="presParOf" srcId="{0884493E-2557-6846-A0BD-9786CD9E24BD}" destId="{C26F33D8-1CA3-9B44-8BE5-E0B8ACCF92C4}" srcOrd="3" destOrd="0" presId="urn:microsoft.com/office/officeart/2008/layout/HalfCircleOrganizationChart"/>
    <dgm:cxn modelId="{4275C5E0-C398-574C-B0E0-358753BE594F}" type="presParOf" srcId="{45AD3E92-2198-324A-B685-91E5ECFDEDF0}" destId="{D48E46DE-279A-634F-A346-B98BE5B5B081}" srcOrd="1" destOrd="0" presId="urn:microsoft.com/office/officeart/2008/layout/HalfCircleOrganizationChart"/>
    <dgm:cxn modelId="{74E1DDA4-42FD-514E-AFA6-AA5EE0A20999}" type="presParOf" srcId="{45AD3E92-2198-324A-B685-91E5ECFDEDF0}" destId="{6401F492-2028-4A40-8607-6A2AEB3D9396}" srcOrd="2" destOrd="0" presId="urn:microsoft.com/office/officeart/2008/layout/HalfCircleOrganizationChart"/>
    <dgm:cxn modelId="{71851930-A3FB-854C-BF58-6DAB6F5E3A72}" type="presParOf" srcId="{594B40B2-BC79-8F48-884E-358D6C90F319}" destId="{A8C204D8-B71F-CB47-9995-E093AEEDB4E5}" srcOrd="2" destOrd="0" presId="urn:microsoft.com/office/officeart/2008/layout/HalfCircleOrganizationChart"/>
    <dgm:cxn modelId="{85DDCDD0-E751-B54B-8D79-79201C9C569E}" type="presParOf" srcId="{2FE535F6-F069-F24E-AC34-4F39F3367829}" destId="{855DF807-BAA5-1647-BF22-45D9679F1AF7}" srcOrd="2" destOrd="0" presId="urn:microsoft.com/office/officeart/2008/layout/HalfCircleOrganizationChart"/>
    <dgm:cxn modelId="{BEF8043D-F8F1-7A4E-A208-95CA3862DB8B}" type="presParOf" srcId="{855DF807-BAA5-1647-BF22-45D9679F1AF7}" destId="{94425C0C-10F3-6F48-9144-A6563F662E69}" srcOrd="0" destOrd="0" presId="urn:microsoft.com/office/officeart/2008/layout/HalfCircleOrganizationChart"/>
    <dgm:cxn modelId="{C9865EBE-C3A8-F449-AFC7-862C6C0FD41A}" type="presParOf" srcId="{855DF807-BAA5-1647-BF22-45D9679F1AF7}" destId="{2BE8BA98-3CB5-BB4D-BBDE-FF645F448358}" srcOrd="1" destOrd="0" presId="urn:microsoft.com/office/officeart/2008/layout/HalfCircleOrganizationChart"/>
    <dgm:cxn modelId="{5185C4AA-56A5-EE4E-9871-19D2BAF89A50}" type="presParOf" srcId="{2BE8BA98-3CB5-BB4D-BBDE-FF645F448358}" destId="{E6048F14-4B6F-2645-B6D8-208D450C4DE9}" srcOrd="0" destOrd="0" presId="urn:microsoft.com/office/officeart/2008/layout/HalfCircleOrganizationChart"/>
    <dgm:cxn modelId="{DA897B90-3E94-4347-8C87-6F25259DF972}" type="presParOf" srcId="{E6048F14-4B6F-2645-B6D8-208D450C4DE9}" destId="{DCA71371-126C-3E48-A352-E225A5A2A11A}" srcOrd="0" destOrd="0" presId="urn:microsoft.com/office/officeart/2008/layout/HalfCircleOrganizationChart"/>
    <dgm:cxn modelId="{A3580925-BE3D-A64D-ADF2-B3255F7112B7}" type="presParOf" srcId="{E6048F14-4B6F-2645-B6D8-208D450C4DE9}" destId="{4D3AC546-C750-BC47-A06B-878CB9B3F86E}" srcOrd="1" destOrd="0" presId="urn:microsoft.com/office/officeart/2008/layout/HalfCircleOrganizationChart"/>
    <dgm:cxn modelId="{7372AE67-1E79-F44D-85E1-C05AA34F14C1}" type="presParOf" srcId="{E6048F14-4B6F-2645-B6D8-208D450C4DE9}" destId="{A4060D71-B5EE-D740-8C34-AA36A09BC72E}" srcOrd="2" destOrd="0" presId="urn:microsoft.com/office/officeart/2008/layout/HalfCircleOrganizationChart"/>
    <dgm:cxn modelId="{BB57612D-FD49-E442-BD25-F973B4B33175}" type="presParOf" srcId="{E6048F14-4B6F-2645-B6D8-208D450C4DE9}" destId="{8CACA2EC-0F22-7A46-B7D3-FEA5215F1967}" srcOrd="3" destOrd="0" presId="urn:microsoft.com/office/officeart/2008/layout/HalfCircleOrganizationChart"/>
    <dgm:cxn modelId="{8106DD4E-2081-924A-83DA-7BC21961959B}" type="presParOf" srcId="{2BE8BA98-3CB5-BB4D-BBDE-FF645F448358}" destId="{DBFFE178-EBF1-FD45-AE97-77881D1CF540}" srcOrd="1" destOrd="0" presId="urn:microsoft.com/office/officeart/2008/layout/HalfCircleOrganizationChart"/>
    <dgm:cxn modelId="{05E1D335-AFF2-C74A-B960-2BB78CB04435}" type="presParOf" srcId="{2BE8BA98-3CB5-BB4D-BBDE-FF645F448358}" destId="{7534E353-6A76-4E42-90E4-8D59E23A1C43}" srcOrd="2" destOrd="0" presId="urn:microsoft.com/office/officeart/2008/layout/HalfCircleOrganizationChart"/>
  </dgm:cxnLst>
  <dgm:bg/>
  <dgm:whole>
    <a:ln w="38100">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59C8EA57-7AF7-D947-954A-792667602DDD}" type="doc">
      <dgm:prSet loTypeId="urn:microsoft.com/office/officeart/2008/layout/HalfCircleOrganizationChart" loCatId="" qsTypeId="urn:microsoft.com/office/officeart/2005/8/quickstyle/simple1" qsCatId="simple" csTypeId="urn:microsoft.com/office/officeart/2005/8/colors/accent5_3" csCatId="accent5" phldr="1"/>
      <dgm:spPr/>
      <dgm:t>
        <a:bodyPr/>
        <a:lstStyle/>
        <a:p>
          <a:endParaRPr lang="en-US"/>
        </a:p>
      </dgm:t>
    </dgm:pt>
    <dgm:pt modelId="{8F9DA498-4E89-0A41-BFED-1CC549B9ED5F}">
      <dgm:prSet phldrT="[Text]" custT="1"/>
      <dgm:spPr/>
      <dgm:t>
        <a:bodyPr/>
        <a:lstStyle/>
        <a:p>
          <a:r>
            <a:rPr lang="en-US" sz="1800" dirty="0">
              <a:solidFill>
                <a:schemeClr val="tx1">
                  <a:lumMod val="65000"/>
                  <a:lumOff val="35000"/>
                </a:schemeClr>
              </a:solidFill>
              <a:latin typeface="Franklin Gothic Medium" panose="020B0603020102020204" pitchFamily="34" charset="0"/>
              <a:cs typeface="Sana" pitchFamily="2" charset="-78"/>
            </a:rPr>
            <a:t>Vanderbilt University</a:t>
          </a:r>
        </a:p>
      </dgm:t>
    </dgm:pt>
    <dgm:pt modelId="{E6FCAF85-F32B-CE4A-9FF8-3B174FC5B2F2}" type="parTrans" cxnId="{26B7E71D-3F09-764B-9140-C4C6A671DF7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925A870-8B25-204A-965B-67F141B21899}" type="sibTrans" cxnId="{26B7E71D-3F09-764B-9140-C4C6A671DF7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BB133AA3-2B47-224D-A734-F043CBC76E84}" type="asst">
      <dgm:prSet phldrT="[Text]" custT="1"/>
      <dgm:spPr/>
      <dgm:t>
        <a:bodyPr/>
        <a:lstStyle/>
        <a:p>
          <a:r>
            <a:rPr lang="en-US" sz="1400" dirty="0">
              <a:solidFill>
                <a:schemeClr val="tx1">
                  <a:lumMod val="65000"/>
                  <a:lumOff val="35000"/>
                </a:schemeClr>
              </a:solidFill>
              <a:latin typeface="Franklin Gothic Medium" panose="020B0603020102020204" pitchFamily="34" charset="0"/>
              <a:cs typeface="Sana" pitchFamily="2" charset="-78"/>
            </a:rPr>
            <a:t>Supplementing clinical trials with EHR data</a:t>
          </a:r>
        </a:p>
      </dgm:t>
    </dgm:pt>
    <dgm:pt modelId="{C86D2673-D9BA-2F4E-9B61-162DD4F2C956}" type="parTrans" cxnId="{5B3DB48D-8970-5E48-A2AD-8B93B1C117F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330FAFEA-0423-A94D-8B91-D60C1AA959C0}" type="sibTrans" cxnId="{5B3DB48D-8970-5E48-A2AD-8B93B1C117F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7FFB9E4-CF8E-F54C-B1C6-D00A192E50CE}">
      <dgm:prSet phldrT="[Text]" custT="1"/>
      <dgm:spPr/>
      <dgm:t>
        <a:bodyPr/>
        <a:lstStyle/>
        <a:p>
          <a:r>
            <a:rPr lang="en-US" sz="1400" dirty="0">
              <a:solidFill>
                <a:schemeClr val="tx1">
                  <a:lumMod val="65000"/>
                  <a:lumOff val="35000"/>
                </a:schemeClr>
              </a:solidFill>
              <a:latin typeface="Franklin Gothic Medium" panose="020B0603020102020204" pitchFamily="34" charset="0"/>
              <a:cs typeface="Sana" pitchFamily="2" charset="-78"/>
            </a:rPr>
            <a:t>Analyzing data analysis techniques</a:t>
          </a:r>
        </a:p>
      </dgm:t>
    </dgm:pt>
    <dgm:pt modelId="{3C97D47C-1041-BC47-8787-73BDDE2F3D54}" type="parTrans" cxnId="{E756B5AB-4380-0746-A57B-CCA861B8813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F54EF8C0-E3FB-6243-B1EC-08F7E615FB6B}" type="sibTrans" cxnId="{E756B5AB-4380-0746-A57B-CCA861B8813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3402C65A-1E80-C04F-A4D2-24EAA9761606}">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Data science pedagogy</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22F72A41-F7E6-E544-8AB7-B046A21CE62E}" type="parTrans" cxnId="{37D5B119-48CE-4443-B019-7B6CC7F079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1C7C45F-7D78-5041-B892-C79D5073E9E0}" type="sibTrans" cxnId="{37D5B119-48CE-4443-B019-7B6CC7F079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0276E09C-ABBC-6643-BB94-8C821321622F}">
      <dgm:prSet phldrT="[Text]" custT="1"/>
      <dgm:spPr/>
      <dgm:t>
        <a:bodyPr/>
        <a:lstStyle/>
        <a:p>
          <a:r>
            <a:rPr lang="en-US" sz="1800" dirty="0">
              <a:solidFill>
                <a:schemeClr val="tx1">
                  <a:lumMod val="65000"/>
                  <a:lumOff val="35000"/>
                </a:schemeClr>
              </a:solidFill>
              <a:latin typeface="Franklin Gothic Medium" panose="020B0603020102020204" pitchFamily="34" charset="0"/>
              <a:cs typeface="Sana" pitchFamily="2" charset="-78"/>
            </a:rPr>
            <a:t>Johns Hopkins</a:t>
          </a:r>
        </a:p>
      </dgm:t>
    </dgm:pt>
    <dgm:pt modelId="{0A43C55C-115C-A048-B3C2-DC14CCFAF7E0}" type="parTrans" cxnId="{1E72E438-BF35-BB44-81F1-589EC2AB1271}">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3AF56C92-D67E-0444-9FBB-064E08FE1698}" type="sibTrans" cxnId="{1E72E438-BF35-BB44-81F1-589EC2AB1271}">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17FF9BA2-3EC6-0447-A9EA-13A4705EF12D}">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p-hack-athon</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F3B03AE4-B566-7342-883D-B14AE81189AA}" type="parTrans" cxnId="{78891D45-7A44-8D48-B091-B57EF58AFC62}">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24AC535E-A9FC-654C-9005-3ADFBD6DB152}" type="sibTrans" cxnId="{78891D45-7A44-8D48-B091-B57EF58AFC62}">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75AFFB4F-92F4-9146-9BE1-5F23B6142039}">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tidycode</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B9A6A89B-D6FD-A342-AFAD-EF9C3275188D}" type="parTrans" cxnId="{9AAE6B9B-8ECD-9E41-B1A0-A1E72EA1C98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84DDFB20-821C-5848-81A3-1CC84153CF19}" type="sibTrans" cxnId="{9AAE6B9B-8ECD-9E41-B1A0-A1E72EA1C98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7D44BDF8-FC5E-644B-AFA0-E414CD1FF0E4}">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TED-Ed</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504EE368-B99C-F54A-82DA-22E5B3BC43CB}" type="parTrans" cxnId="{1FD09ABB-DEB0-4B42-9266-2414BB1C6A6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24028979-B9CF-C447-BFAF-1A514795BCC4}" type="sibTrans" cxnId="{1FD09ABB-DEB0-4B42-9266-2414BB1C6A6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1E0C0B51-13EA-6B4D-90C2-5FB8C64BDF06}">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Understanding Data and Statistics in Medical Literature</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060A0322-DB77-944D-BFC9-D4A7E1AAC994}" type="parTrans" cxnId="{4249DB6B-238A-C143-86BF-128F10C104A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9B20018-B668-864C-B751-E4BFACEE5FC3}" type="sibTrans" cxnId="{4249DB6B-238A-C143-86BF-128F10C104A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86A42395-658C-E445-8F39-D26EDD20219F}">
      <dgm:prSet phldrT="[Text]" custT="1"/>
      <dgm:spPr/>
      <dgm:t>
        <a:bodyPr/>
        <a:lstStyle/>
        <a:p>
          <a:r>
            <a:rPr lang="en-US" sz="1600" dirty="0">
              <a:solidFill>
                <a:schemeClr val="tx1">
                  <a:lumMod val="65000"/>
                  <a:lumOff val="35000"/>
                </a:schemeClr>
              </a:solidFill>
              <a:latin typeface="Franklin Gothic Medium" panose="020B0603020102020204" pitchFamily="34" charset="0"/>
              <a:cs typeface="Sana" pitchFamily="2" charset="-78"/>
            </a:rPr>
            <a:t>Causal inference</a:t>
          </a:r>
        </a:p>
      </dgm:t>
    </dgm:pt>
    <dgm:pt modelId="{65D500B0-3298-D141-A0A9-9B06A5F38C22}" type="parTrans" cxnId="{DCDA1154-7ABA-DB4F-A456-A269D9A6695D}">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42C131C5-991A-1C4C-9937-E8B7FC456CAB}" type="sibTrans" cxnId="{DCDA1154-7ABA-DB4F-A456-A269D9A6695D}">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66E1B0BB-7A0D-0141-99CA-C58A2850DA4A}">
      <dgm:prSet phldrT="[Text]" custT="1"/>
      <dgm:spPr/>
      <dgm:t>
        <a:bodyPr/>
        <a:lstStyle/>
        <a:p>
          <a:r>
            <a:rPr lang="en-US" sz="1600" dirty="0">
              <a:solidFill>
                <a:schemeClr val="tx1">
                  <a:lumMod val="65000"/>
                  <a:lumOff val="35000"/>
                </a:schemeClr>
              </a:solidFill>
              <a:latin typeface="Franklin Gothic Medium" panose="020B0603020102020204" pitchFamily="34" charset="0"/>
              <a:cs typeface="Sana" pitchFamily="2" charset="-78"/>
            </a:rPr>
            <a:t>Multi-reader multi-case ROC curves</a:t>
          </a:r>
        </a:p>
      </dgm:t>
    </dgm:pt>
    <dgm:pt modelId="{BE7A17E3-2ED3-9E40-84E4-871FA7A279EF}" type="parTrans" cxnId="{D1AF0162-A25C-2C4F-BD4A-E1C651FAC9BD}">
      <dgm:prSet/>
      <dgm:spPr/>
      <dgm:t>
        <a:bodyPr/>
        <a:lstStyle/>
        <a:p>
          <a:endParaRPr lang="en-US">
            <a:solidFill>
              <a:schemeClr val="tx1">
                <a:lumMod val="65000"/>
                <a:lumOff val="35000"/>
              </a:schemeClr>
            </a:solidFill>
            <a:latin typeface="Franklin Gothic Medium" panose="020B0603020102020204" pitchFamily="34" charset="0"/>
          </a:endParaRPr>
        </a:p>
      </dgm:t>
    </dgm:pt>
    <dgm:pt modelId="{27B9D360-4C5F-414E-9D73-FC41290B6FF2}" type="sibTrans" cxnId="{D1AF0162-A25C-2C4F-BD4A-E1C651FAC9BD}">
      <dgm:prSet/>
      <dgm:spPr/>
      <dgm:t>
        <a:bodyPr/>
        <a:lstStyle/>
        <a:p>
          <a:endParaRPr lang="en-US">
            <a:solidFill>
              <a:schemeClr val="tx1">
                <a:lumMod val="65000"/>
                <a:lumOff val="35000"/>
              </a:schemeClr>
            </a:solidFill>
            <a:latin typeface="Franklin Gothic Medium" panose="020B0603020102020204" pitchFamily="34" charset="0"/>
          </a:endParaRPr>
        </a:p>
      </dgm:t>
    </dgm:pt>
    <dgm:pt modelId="{EDED87D3-4DF1-9C4B-9368-34F3798012E4}">
      <dgm:prSet phldrT="[Text]" custT="1"/>
      <dgm:spPr/>
      <dgm:t>
        <a:bodyPr/>
        <a:lstStyle/>
        <a:p>
          <a:r>
            <a:rPr lang="en-US" sz="1800" dirty="0">
              <a:solidFill>
                <a:schemeClr val="tx1">
                  <a:lumMod val="65000"/>
                  <a:lumOff val="35000"/>
                </a:schemeClr>
              </a:solidFill>
              <a:latin typeface="Franklin Gothic Medium" panose="020B0603020102020204" pitchFamily="34" charset="0"/>
              <a:cs typeface="Sana" pitchFamily="2" charset="-78"/>
            </a:rPr>
            <a:t>VA Health Outcomes</a:t>
          </a:r>
        </a:p>
      </dgm:t>
    </dgm:pt>
    <dgm:pt modelId="{00FD822C-12C7-7446-A018-1853611A5053}" type="parTrans" cxnId="{DA449D6F-A7E6-5C44-A3EF-CA34CCD9983A}">
      <dgm:prSet/>
      <dgm:spPr/>
      <dgm:t>
        <a:bodyPr/>
        <a:lstStyle/>
        <a:p>
          <a:endParaRPr lang="en-US">
            <a:solidFill>
              <a:schemeClr val="tx1">
                <a:lumMod val="65000"/>
                <a:lumOff val="35000"/>
              </a:schemeClr>
            </a:solidFill>
            <a:latin typeface="Franklin Gothic Medium" panose="020B0603020102020204" pitchFamily="34" charset="0"/>
          </a:endParaRPr>
        </a:p>
      </dgm:t>
    </dgm:pt>
    <dgm:pt modelId="{2E71A27F-6430-C446-B3C4-F6E2F318FCE5}" type="sibTrans" cxnId="{DA449D6F-A7E6-5C44-A3EF-CA34CCD9983A}">
      <dgm:prSet/>
      <dgm:spPr/>
      <dgm:t>
        <a:bodyPr/>
        <a:lstStyle/>
        <a:p>
          <a:endParaRPr lang="en-US">
            <a:solidFill>
              <a:schemeClr val="tx1">
                <a:lumMod val="65000"/>
                <a:lumOff val="35000"/>
              </a:schemeClr>
            </a:solidFill>
            <a:latin typeface="Franklin Gothic Medium" panose="020B0603020102020204" pitchFamily="34" charset="0"/>
          </a:endParaRPr>
        </a:p>
      </dgm:t>
    </dgm:pt>
    <dgm:pt modelId="{F366E2C7-FBFD-F146-8A67-EF651BB7B929}">
      <dgm:prSet phldrT="[Text]" custT="1"/>
      <dgm:spPr/>
      <dgm:t>
        <a:bodyPr/>
        <a:lstStyle/>
        <a:p>
          <a:r>
            <a:rPr lang="en-US" sz="1400" dirty="0">
              <a:solidFill>
                <a:schemeClr val="bg1"/>
              </a:solidFill>
              <a:latin typeface="Franklin Gothic Medium" panose="020B0603020102020204" pitchFamily="34" charset="0"/>
              <a:cs typeface="Sana" pitchFamily="2" charset="-78"/>
            </a:rPr>
            <a:t>ATO Doubly Robust estimator and Variance estimation</a:t>
          </a:r>
        </a:p>
      </dgm:t>
    </dgm:pt>
    <dgm:pt modelId="{12F531C0-2FD2-164A-83B4-C21F5AE78568}" type="sibTrans" cxnId="{DDB3718D-5BDF-5542-A7CB-277FA3A058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44171740-C26D-DF4D-8B59-E36F2F05EB16}" type="parTrans" cxnId="{DDB3718D-5BDF-5542-A7CB-277FA3A058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D8EE0A4-5A9D-924E-A5DE-9CBD0C735AAF}">
      <dgm:prSet phldrT="[Text]" custT="1"/>
      <dgm:spPr/>
      <dgm:t>
        <a:bodyPr/>
        <a:lstStyle/>
        <a:p>
          <a:r>
            <a:rPr lang="en-US" sz="1400" dirty="0">
              <a:solidFill>
                <a:schemeClr val="bg1"/>
              </a:solidFill>
              <a:latin typeface="Franklin Gothic Medium" panose="020B0603020102020204" pitchFamily="34" charset="0"/>
              <a:cs typeface="Sana" pitchFamily="2" charset="-78"/>
            </a:rPr>
            <a:t>Sensitivity to Unmeasured Confounding</a:t>
          </a:r>
        </a:p>
      </dgm:t>
    </dgm:pt>
    <dgm:pt modelId="{2BE3001C-3165-D244-AEF9-DF0936610EC2}" type="sibTrans" cxnId="{612BE5E2-EAE5-4E40-9760-69EF477308C0}">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D59B9ED-EDA3-C245-8DAC-5EBD72D38C5B}" type="parTrans" cxnId="{612BE5E2-EAE5-4E40-9760-69EF477308C0}">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62BBD31A-9C1D-BE4C-8205-2D55AA1D9696}">
      <dgm:prSet phldrT="[Text]" custT="1"/>
      <dgm:spPr/>
      <dgm:t>
        <a:bodyPr/>
        <a:lstStyle/>
        <a:p>
          <a:r>
            <a:rPr lang="en-US" sz="1400" dirty="0">
              <a:solidFill>
                <a:schemeClr val="bg1"/>
              </a:solidFill>
              <a:latin typeface="Franklin Gothic Medium" panose="020B0603020102020204" pitchFamily="34" charset="0"/>
              <a:cs typeface="Sana" pitchFamily="2" charset="-78"/>
            </a:rPr>
            <a:t>ATM and ATO weights finite sample bias</a:t>
          </a:r>
        </a:p>
      </dgm:t>
    </dgm:pt>
    <dgm:pt modelId="{CCA7F13D-2D19-CE41-A3B6-C8F7D92E63B3}" type="sibTrans" cxnId="{50D03C28-2D36-A248-B84F-9610757279E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931C4998-A08B-5F4A-8429-636FC26E7CC6}" type="parTrans" cxnId="{50D03C28-2D36-A248-B84F-9610757279E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4F51913A-4310-D74B-A319-1278B841F8D1}" type="pres">
      <dgm:prSet presAssocID="{59C8EA57-7AF7-D947-954A-792667602DDD}" presName="Name0" presStyleCnt="0">
        <dgm:presLayoutVars>
          <dgm:orgChart val="1"/>
          <dgm:chPref val="1"/>
          <dgm:dir/>
          <dgm:animOne val="branch"/>
          <dgm:animLvl val="lvl"/>
          <dgm:resizeHandles/>
        </dgm:presLayoutVars>
      </dgm:prSet>
      <dgm:spPr/>
    </dgm:pt>
    <dgm:pt modelId="{F6A62A08-5DAB-B44E-8E08-3619CF48969C}" type="pres">
      <dgm:prSet presAssocID="{8F9DA498-4E89-0A41-BFED-1CC549B9ED5F}" presName="hierRoot1" presStyleCnt="0">
        <dgm:presLayoutVars>
          <dgm:hierBranch val="init"/>
        </dgm:presLayoutVars>
      </dgm:prSet>
      <dgm:spPr/>
    </dgm:pt>
    <dgm:pt modelId="{E9217E1A-88EE-234D-A54E-3A8927BCB39B}" type="pres">
      <dgm:prSet presAssocID="{8F9DA498-4E89-0A41-BFED-1CC549B9ED5F}" presName="rootComposite1" presStyleCnt="0"/>
      <dgm:spPr/>
    </dgm:pt>
    <dgm:pt modelId="{C4D4D752-891B-B44C-AF3A-37EB2BABE903}" type="pres">
      <dgm:prSet presAssocID="{8F9DA498-4E89-0A41-BFED-1CC549B9ED5F}" presName="rootText1" presStyleLbl="alignAcc1" presStyleIdx="0" presStyleCnt="0">
        <dgm:presLayoutVars>
          <dgm:chPref val="3"/>
        </dgm:presLayoutVars>
      </dgm:prSet>
      <dgm:spPr/>
    </dgm:pt>
    <dgm:pt modelId="{7210EB35-F750-0F48-AE50-98B128916419}" type="pres">
      <dgm:prSet presAssocID="{8F9DA498-4E89-0A41-BFED-1CC549B9ED5F}" presName="topArc1" presStyleLbl="parChTrans1D1" presStyleIdx="0" presStyleCnt="30"/>
      <dgm:spPr/>
    </dgm:pt>
    <dgm:pt modelId="{9C5C5ECE-8F5E-034C-82C6-C0476B58496E}" type="pres">
      <dgm:prSet presAssocID="{8F9DA498-4E89-0A41-BFED-1CC549B9ED5F}" presName="bottomArc1" presStyleLbl="parChTrans1D1" presStyleIdx="1" presStyleCnt="30"/>
      <dgm:spPr/>
    </dgm:pt>
    <dgm:pt modelId="{43FB9EDB-4909-9845-8FB3-9A8A7C5A9354}" type="pres">
      <dgm:prSet presAssocID="{8F9DA498-4E89-0A41-BFED-1CC549B9ED5F}" presName="topConnNode1" presStyleLbl="node1" presStyleIdx="0" presStyleCnt="0"/>
      <dgm:spPr/>
    </dgm:pt>
    <dgm:pt modelId="{8527ED05-65EE-4C42-B9E5-DA4AB8709BCF}" type="pres">
      <dgm:prSet presAssocID="{8F9DA498-4E89-0A41-BFED-1CC549B9ED5F}" presName="hierChild2" presStyleCnt="0"/>
      <dgm:spPr/>
    </dgm:pt>
    <dgm:pt modelId="{43652CE6-EBAB-B942-8403-FB521A2D4A0C}" type="pres">
      <dgm:prSet presAssocID="{BE7A17E3-2ED3-9E40-84E4-871FA7A279EF}" presName="Name28" presStyleLbl="parChTrans1D2" presStyleIdx="0" presStyleCnt="6"/>
      <dgm:spPr/>
    </dgm:pt>
    <dgm:pt modelId="{4DBB38A8-70E4-8E40-BF2A-4543A9B492C2}" type="pres">
      <dgm:prSet presAssocID="{66E1B0BB-7A0D-0141-99CA-C58A2850DA4A}" presName="hierRoot2" presStyleCnt="0">
        <dgm:presLayoutVars>
          <dgm:hierBranch val="init"/>
        </dgm:presLayoutVars>
      </dgm:prSet>
      <dgm:spPr/>
    </dgm:pt>
    <dgm:pt modelId="{9A09C71A-CF6D-944A-9D75-AE22FDED7DC3}" type="pres">
      <dgm:prSet presAssocID="{66E1B0BB-7A0D-0141-99CA-C58A2850DA4A}" presName="rootComposite2" presStyleCnt="0"/>
      <dgm:spPr/>
    </dgm:pt>
    <dgm:pt modelId="{2D2B7326-CD2C-5549-BA1E-192109F247E5}" type="pres">
      <dgm:prSet presAssocID="{66E1B0BB-7A0D-0141-99CA-C58A2850DA4A}" presName="rootText2" presStyleLbl="alignAcc1" presStyleIdx="0" presStyleCnt="0">
        <dgm:presLayoutVars>
          <dgm:chPref val="3"/>
        </dgm:presLayoutVars>
      </dgm:prSet>
      <dgm:spPr/>
    </dgm:pt>
    <dgm:pt modelId="{9DA8B009-95EA-864A-B74B-1FF92F05D2F2}" type="pres">
      <dgm:prSet presAssocID="{66E1B0BB-7A0D-0141-99CA-C58A2850DA4A}" presName="topArc2" presStyleLbl="parChTrans1D1" presStyleIdx="2" presStyleCnt="30"/>
      <dgm:spPr/>
    </dgm:pt>
    <dgm:pt modelId="{950AFA2B-D9FD-B84C-A4C0-871F4690BC68}" type="pres">
      <dgm:prSet presAssocID="{66E1B0BB-7A0D-0141-99CA-C58A2850DA4A}" presName="bottomArc2" presStyleLbl="parChTrans1D1" presStyleIdx="3" presStyleCnt="30"/>
      <dgm:spPr/>
    </dgm:pt>
    <dgm:pt modelId="{7779E9EA-78CA-A644-8F30-F33A29F61209}" type="pres">
      <dgm:prSet presAssocID="{66E1B0BB-7A0D-0141-99CA-C58A2850DA4A}" presName="topConnNode2" presStyleLbl="node2" presStyleIdx="0" presStyleCnt="0"/>
      <dgm:spPr/>
    </dgm:pt>
    <dgm:pt modelId="{06442CF9-7D1F-B449-8C32-43B281041AF8}" type="pres">
      <dgm:prSet presAssocID="{66E1B0BB-7A0D-0141-99CA-C58A2850DA4A}" presName="hierChild4" presStyleCnt="0"/>
      <dgm:spPr/>
    </dgm:pt>
    <dgm:pt modelId="{EF26D1EA-979B-EC48-B376-881880C3FA0D}" type="pres">
      <dgm:prSet presAssocID="{66E1B0BB-7A0D-0141-99CA-C58A2850DA4A}" presName="hierChild5" presStyleCnt="0"/>
      <dgm:spPr/>
    </dgm:pt>
    <dgm:pt modelId="{CF050A93-511F-F346-A05D-098F988468CC}" type="pres">
      <dgm:prSet presAssocID="{00FD822C-12C7-7446-A018-1853611A5053}" presName="Name28" presStyleLbl="parChTrans1D2" presStyleIdx="1" presStyleCnt="6"/>
      <dgm:spPr/>
    </dgm:pt>
    <dgm:pt modelId="{54E6FA8A-FBB1-9D4B-9378-ADDA9E065ADF}" type="pres">
      <dgm:prSet presAssocID="{EDED87D3-4DF1-9C4B-9368-34F3798012E4}" presName="hierRoot2" presStyleCnt="0">
        <dgm:presLayoutVars>
          <dgm:hierBranch val="init"/>
        </dgm:presLayoutVars>
      </dgm:prSet>
      <dgm:spPr/>
    </dgm:pt>
    <dgm:pt modelId="{5C45AF33-754E-B248-AC9E-2E03644A3259}" type="pres">
      <dgm:prSet presAssocID="{EDED87D3-4DF1-9C4B-9368-34F3798012E4}" presName="rootComposite2" presStyleCnt="0"/>
      <dgm:spPr/>
    </dgm:pt>
    <dgm:pt modelId="{6282C339-7ED8-6F49-B1E8-BA0A018CA855}" type="pres">
      <dgm:prSet presAssocID="{EDED87D3-4DF1-9C4B-9368-34F3798012E4}" presName="rootText2" presStyleLbl="alignAcc1" presStyleIdx="0" presStyleCnt="0">
        <dgm:presLayoutVars>
          <dgm:chPref val="3"/>
        </dgm:presLayoutVars>
      </dgm:prSet>
      <dgm:spPr/>
    </dgm:pt>
    <dgm:pt modelId="{F9D6B05C-3B67-8B49-B5C6-40DB37A5E41F}" type="pres">
      <dgm:prSet presAssocID="{EDED87D3-4DF1-9C4B-9368-34F3798012E4}" presName="topArc2" presStyleLbl="parChTrans1D1" presStyleIdx="4" presStyleCnt="30"/>
      <dgm:spPr/>
    </dgm:pt>
    <dgm:pt modelId="{337A0D4F-5DE5-8949-A021-8C082C1E7F51}" type="pres">
      <dgm:prSet presAssocID="{EDED87D3-4DF1-9C4B-9368-34F3798012E4}" presName="bottomArc2" presStyleLbl="parChTrans1D1" presStyleIdx="5" presStyleCnt="30"/>
      <dgm:spPr/>
    </dgm:pt>
    <dgm:pt modelId="{FD2A5514-D746-4C42-B181-F1BBF958E348}" type="pres">
      <dgm:prSet presAssocID="{EDED87D3-4DF1-9C4B-9368-34F3798012E4}" presName="topConnNode2" presStyleLbl="node2" presStyleIdx="0" presStyleCnt="0"/>
      <dgm:spPr/>
    </dgm:pt>
    <dgm:pt modelId="{0F655361-475E-2E4B-BDC8-116611F5ADF0}" type="pres">
      <dgm:prSet presAssocID="{EDED87D3-4DF1-9C4B-9368-34F3798012E4}" presName="hierChild4" presStyleCnt="0"/>
      <dgm:spPr/>
    </dgm:pt>
    <dgm:pt modelId="{D6B7DCE1-B35A-C146-8E6A-760B21C03923}" type="pres">
      <dgm:prSet presAssocID="{EDED87D3-4DF1-9C4B-9368-34F3798012E4}" presName="hierChild5" presStyleCnt="0"/>
      <dgm:spPr/>
    </dgm:pt>
    <dgm:pt modelId="{D37AC1D3-E450-9D4C-80B6-14C3C606595C}" type="pres">
      <dgm:prSet presAssocID="{65D500B0-3298-D141-A0A9-9B06A5F38C22}" presName="Name28" presStyleLbl="parChTrans1D2" presStyleIdx="2" presStyleCnt="6"/>
      <dgm:spPr/>
    </dgm:pt>
    <dgm:pt modelId="{708CB76C-81AB-9E44-B15A-0DA36B9DBBFB}" type="pres">
      <dgm:prSet presAssocID="{86A42395-658C-E445-8F39-D26EDD20219F}" presName="hierRoot2" presStyleCnt="0">
        <dgm:presLayoutVars>
          <dgm:hierBranch val="init"/>
        </dgm:presLayoutVars>
      </dgm:prSet>
      <dgm:spPr/>
    </dgm:pt>
    <dgm:pt modelId="{F2E5B510-BA8A-3B43-B691-EBC377DB9654}" type="pres">
      <dgm:prSet presAssocID="{86A42395-658C-E445-8F39-D26EDD20219F}" presName="rootComposite2" presStyleCnt="0"/>
      <dgm:spPr/>
    </dgm:pt>
    <dgm:pt modelId="{E6DD12CA-467D-E74B-8924-E2A02F6C3B30}" type="pres">
      <dgm:prSet presAssocID="{86A42395-658C-E445-8F39-D26EDD20219F}" presName="rootText2" presStyleLbl="alignAcc1" presStyleIdx="0" presStyleCnt="0">
        <dgm:presLayoutVars>
          <dgm:chPref val="3"/>
        </dgm:presLayoutVars>
      </dgm:prSet>
      <dgm:spPr/>
    </dgm:pt>
    <dgm:pt modelId="{32149097-AF8D-F643-B5CD-1A9CA326D788}" type="pres">
      <dgm:prSet presAssocID="{86A42395-658C-E445-8F39-D26EDD20219F}" presName="topArc2" presStyleLbl="parChTrans1D1" presStyleIdx="6" presStyleCnt="30"/>
      <dgm:spPr/>
    </dgm:pt>
    <dgm:pt modelId="{3A6446B0-40BB-1647-987A-9A13D5D9FAC9}" type="pres">
      <dgm:prSet presAssocID="{86A42395-658C-E445-8F39-D26EDD20219F}" presName="bottomArc2" presStyleLbl="parChTrans1D1" presStyleIdx="7" presStyleCnt="30"/>
      <dgm:spPr/>
    </dgm:pt>
    <dgm:pt modelId="{AC4591E7-12D4-D743-95CC-5FD787DAB430}" type="pres">
      <dgm:prSet presAssocID="{86A42395-658C-E445-8F39-D26EDD20219F}" presName="topConnNode2" presStyleLbl="node2" presStyleIdx="0" presStyleCnt="0"/>
      <dgm:spPr/>
    </dgm:pt>
    <dgm:pt modelId="{05FFB6B3-DEF6-6A49-B804-64119F6AB416}" type="pres">
      <dgm:prSet presAssocID="{86A42395-658C-E445-8F39-D26EDD20219F}" presName="hierChild4" presStyleCnt="0"/>
      <dgm:spPr/>
    </dgm:pt>
    <dgm:pt modelId="{9594DE9B-BDE5-E24E-ABFB-BF96760AC091}" type="pres">
      <dgm:prSet presAssocID="{931C4998-A08B-5F4A-8429-636FC26E7CC6}" presName="Name28" presStyleLbl="parChTrans1D3" presStyleIdx="0" presStyleCnt="7"/>
      <dgm:spPr/>
    </dgm:pt>
    <dgm:pt modelId="{30538B3C-487C-9E47-9F81-A186DD850737}" type="pres">
      <dgm:prSet presAssocID="{62BBD31A-9C1D-BE4C-8205-2D55AA1D9696}" presName="hierRoot2" presStyleCnt="0">
        <dgm:presLayoutVars>
          <dgm:hierBranch val="init"/>
        </dgm:presLayoutVars>
      </dgm:prSet>
      <dgm:spPr/>
    </dgm:pt>
    <dgm:pt modelId="{D6903EAE-6104-314C-B43C-B24C212A9482}" type="pres">
      <dgm:prSet presAssocID="{62BBD31A-9C1D-BE4C-8205-2D55AA1D9696}" presName="rootComposite2" presStyleCnt="0"/>
      <dgm:spPr/>
    </dgm:pt>
    <dgm:pt modelId="{984F2A04-191C-4240-B3D5-EA210D605B51}" type="pres">
      <dgm:prSet presAssocID="{62BBD31A-9C1D-BE4C-8205-2D55AA1D9696}" presName="rootText2" presStyleLbl="alignAcc1" presStyleIdx="0" presStyleCnt="0">
        <dgm:presLayoutVars>
          <dgm:chPref val="3"/>
        </dgm:presLayoutVars>
      </dgm:prSet>
      <dgm:spPr/>
    </dgm:pt>
    <dgm:pt modelId="{1EC34851-10D8-A846-A061-F253CFCFE075}" type="pres">
      <dgm:prSet presAssocID="{62BBD31A-9C1D-BE4C-8205-2D55AA1D9696}" presName="topArc2" presStyleLbl="parChTrans1D1" presStyleIdx="8" presStyleCnt="30"/>
      <dgm:spPr/>
    </dgm:pt>
    <dgm:pt modelId="{0027A013-E543-C845-9F4E-C5E10D5FA931}" type="pres">
      <dgm:prSet presAssocID="{62BBD31A-9C1D-BE4C-8205-2D55AA1D9696}" presName="bottomArc2" presStyleLbl="parChTrans1D1" presStyleIdx="9" presStyleCnt="30"/>
      <dgm:spPr/>
    </dgm:pt>
    <dgm:pt modelId="{A21188CA-8D0F-BF4F-B43F-566DEB76803F}" type="pres">
      <dgm:prSet presAssocID="{62BBD31A-9C1D-BE4C-8205-2D55AA1D9696}" presName="topConnNode2" presStyleLbl="node3" presStyleIdx="0" presStyleCnt="0"/>
      <dgm:spPr/>
    </dgm:pt>
    <dgm:pt modelId="{24118638-3106-DF43-B948-E6A35532E59C}" type="pres">
      <dgm:prSet presAssocID="{62BBD31A-9C1D-BE4C-8205-2D55AA1D9696}" presName="hierChild4" presStyleCnt="0"/>
      <dgm:spPr/>
    </dgm:pt>
    <dgm:pt modelId="{6B504D9C-E276-3D47-B377-4DE1559F6D68}" type="pres">
      <dgm:prSet presAssocID="{62BBD31A-9C1D-BE4C-8205-2D55AA1D9696}" presName="hierChild5" presStyleCnt="0"/>
      <dgm:spPr/>
    </dgm:pt>
    <dgm:pt modelId="{6607E32D-FA8A-2E4F-BC0E-0210C73EE061}" type="pres">
      <dgm:prSet presAssocID="{44171740-C26D-DF4D-8B59-E36F2F05EB16}" presName="Name28" presStyleLbl="parChTrans1D3" presStyleIdx="1" presStyleCnt="7"/>
      <dgm:spPr/>
    </dgm:pt>
    <dgm:pt modelId="{7214951A-8443-654C-86BA-ACC45C99E24C}" type="pres">
      <dgm:prSet presAssocID="{F366E2C7-FBFD-F146-8A67-EF651BB7B929}" presName="hierRoot2" presStyleCnt="0">
        <dgm:presLayoutVars>
          <dgm:hierBranch val="init"/>
        </dgm:presLayoutVars>
      </dgm:prSet>
      <dgm:spPr/>
    </dgm:pt>
    <dgm:pt modelId="{94F3AB30-4658-FE49-9250-80F551745261}" type="pres">
      <dgm:prSet presAssocID="{F366E2C7-FBFD-F146-8A67-EF651BB7B929}" presName="rootComposite2" presStyleCnt="0"/>
      <dgm:spPr/>
    </dgm:pt>
    <dgm:pt modelId="{434C77CE-C81F-8E4E-A8D3-9E25FC69499A}" type="pres">
      <dgm:prSet presAssocID="{F366E2C7-FBFD-F146-8A67-EF651BB7B929}" presName="rootText2" presStyleLbl="alignAcc1" presStyleIdx="0" presStyleCnt="0" custLinFactX="-24197" custLinFactY="-26648" custLinFactNeighborX="-100000" custLinFactNeighborY="-100000">
        <dgm:presLayoutVars>
          <dgm:chPref val="3"/>
        </dgm:presLayoutVars>
      </dgm:prSet>
      <dgm:spPr/>
    </dgm:pt>
    <dgm:pt modelId="{BD77243B-4E26-834A-8B9E-2E248A54D15A}" type="pres">
      <dgm:prSet presAssocID="{F366E2C7-FBFD-F146-8A67-EF651BB7B929}" presName="topArc2" presStyleLbl="parChTrans1D1" presStyleIdx="10" presStyleCnt="30"/>
      <dgm:spPr/>
    </dgm:pt>
    <dgm:pt modelId="{7A2F2B59-3698-C241-B37F-3128DFAFBEA5}" type="pres">
      <dgm:prSet presAssocID="{F366E2C7-FBFD-F146-8A67-EF651BB7B929}" presName="bottomArc2" presStyleLbl="parChTrans1D1" presStyleIdx="11" presStyleCnt="30"/>
      <dgm:spPr/>
    </dgm:pt>
    <dgm:pt modelId="{DDE8E30B-B9A0-6643-83BB-6B641235514B}" type="pres">
      <dgm:prSet presAssocID="{F366E2C7-FBFD-F146-8A67-EF651BB7B929}" presName="topConnNode2" presStyleLbl="node3" presStyleIdx="0" presStyleCnt="0"/>
      <dgm:spPr/>
    </dgm:pt>
    <dgm:pt modelId="{3B4F5902-7D9F-664C-AB90-92767FEA0177}" type="pres">
      <dgm:prSet presAssocID="{F366E2C7-FBFD-F146-8A67-EF651BB7B929}" presName="hierChild4" presStyleCnt="0"/>
      <dgm:spPr/>
    </dgm:pt>
    <dgm:pt modelId="{76FFCDDA-9152-6D40-9FC8-885C4BC45F97}" type="pres">
      <dgm:prSet presAssocID="{F366E2C7-FBFD-F146-8A67-EF651BB7B929}" presName="hierChild5" presStyleCnt="0"/>
      <dgm:spPr/>
    </dgm:pt>
    <dgm:pt modelId="{7524B95C-6B7D-264D-8962-03B6A8E3634C}" type="pres">
      <dgm:prSet presAssocID="{CD59B9ED-EDA3-C245-8DAC-5EBD72D38C5B}" presName="Name28" presStyleLbl="parChTrans1D3" presStyleIdx="2" presStyleCnt="7"/>
      <dgm:spPr/>
    </dgm:pt>
    <dgm:pt modelId="{F71C2D61-9538-2E44-92F5-F536841BB2DE}" type="pres">
      <dgm:prSet presAssocID="{CD8EE0A4-5A9D-924E-A5DE-9CBD0C735AAF}" presName="hierRoot2" presStyleCnt="0">
        <dgm:presLayoutVars>
          <dgm:hierBranch val="init"/>
        </dgm:presLayoutVars>
      </dgm:prSet>
      <dgm:spPr/>
    </dgm:pt>
    <dgm:pt modelId="{91F0D0B5-9852-9D47-ABA1-9F35F4564B2B}" type="pres">
      <dgm:prSet presAssocID="{CD8EE0A4-5A9D-924E-A5DE-9CBD0C735AAF}" presName="rootComposite2" presStyleCnt="0"/>
      <dgm:spPr/>
    </dgm:pt>
    <dgm:pt modelId="{4BD39E03-414A-2141-AACE-B5F3C89A0FDC}" type="pres">
      <dgm:prSet presAssocID="{CD8EE0A4-5A9D-924E-A5DE-9CBD0C735AAF}" presName="rootText2" presStyleLbl="alignAcc1" presStyleIdx="0" presStyleCnt="0" custLinFactY="-100000" custLinFactNeighborX="-1307" custLinFactNeighborY="-104272">
        <dgm:presLayoutVars>
          <dgm:chPref val="3"/>
        </dgm:presLayoutVars>
      </dgm:prSet>
      <dgm:spPr/>
    </dgm:pt>
    <dgm:pt modelId="{A4B19EC8-5A3F-D64A-8433-FD6B02F52CCE}" type="pres">
      <dgm:prSet presAssocID="{CD8EE0A4-5A9D-924E-A5DE-9CBD0C735AAF}" presName="topArc2" presStyleLbl="parChTrans1D1" presStyleIdx="12" presStyleCnt="30"/>
      <dgm:spPr/>
    </dgm:pt>
    <dgm:pt modelId="{A08723B5-F145-7A49-ABFB-5563F872EB66}" type="pres">
      <dgm:prSet presAssocID="{CD8EE0A4-5A9D-924E-A5DE-9CBD0C735AAF}" presName="bottomArc2" presStyleLbl="parChTrans1D1" presStyleIdx="13" presStyleCnt="30"/>
      <dgm:spPr/>
    </dgm:pt>
    <dgm:pt modelId="{0553173D-90B0-C241-8CCD-FC91B2BF2844}" type="pres">
      <dgm:prSet presAssocID="{CD8EE0A4-5A9D-924E-A5DE-9CBD0C735AAF}" presName="topConnNode2" presStyleLbl="node3" presStyleIdx="0" presStyleCnt="0"/>
      <dgm:spPr/>
    </dgm:pt>
    <dgm:pt modelId="{E0A48E86-B61F-C343-9B87-5A9A8BD0B0A6}" type="pres">
      <dgm:prSet presAssocID="{CD8EE0A4-5A9D-924E-A5DE-9CBD0C735AAF}" presName="hierChild4" presStyleCnt="0"/>
      <dgm:spPr/>
    </dgm:pt>
    <dgm:pt modelId="{6E6D983B-CBD0-4E45-960B-1FE9DC319877}" type="pres">
      <dgm:prSet presAssocID="{CD8EE0A4-5A9D-924E-A5DE-9CBD0C735AAF}" presName="hierChild5" presStyleCnt="0"/>
      <dgm:spPr/>
    </dgm:pt>
    <dgm:pt modelId="{FA71F098-9149-F541-AB0B-73162A248968}" type="pres">
      <dgm:prSet presAssocID="{86A42395-658C-E445-8F39-D26EDD20219F}" presName="hierChild5" presStyleCnt="0"/>
      <dgm:spPr/>
    </dgm:pt>
    <dgm:pt modelId="{11B8624A-F328-734C-88AC-6FE8A3315B32}" type="pres">
      <dgm:prSet presAssocID="{8F9DA498-4E89-0A41-BFED-1CC549B9ED5F}" presName="hierChild3" presStyleCnt="0"/>
      <dgm:spPr/>
    </dgm:pt>
    <dgm:pt modelId="{2FE535F6-F069-F24E-AC34-4F39F3367829}" type="pres">
      <dgm:prSet presAssocID="{0276E09C-ABBC-6643-BB94-8C821321622F}" presName="hierRoot1" presStyleCnt="0">
        <dgm:presLayoutVars>
          <dgm:hierBranch val="init"/>
        </dgm:presLayoutVars>
      </dgm:prSet>
      <dgm:spPr/>
    </dgm:pt>
    <dgm:pt modelId="{64F5937F-622D-044E-B145-05AEEED063E6}" type="pres">
      <dgm:prSet presAssocID="{0276E09C-ABBC-6643-BB94-8C821321622F}" presName="rootComposite1" presStyleCnt="0"/>
      <dgm:spPr/>
    </dgm:pt>
    <dgm:pt modelId="{191D7194-CE8B-B64E-B566-68F1C9761DE2}" type="pres">
      <dgm:prSet presAssocID="{0276E09C-ABBC-6643-BB94-8C821321622F}" presName="rootText1" presStyleLbl="alignAcc1" presStyleIdx="0" presStyleCnt="0">
        <dgm:presLayoutVars>
          <dgm:chPref val="3"/>
        </dgm:presLayoutVars>
      </dgm:prSet>
      <dgm:spPr/>
    </dgm:pt>
    <dgm:pt modelId="{853B8699-26A7-F449-AC7E-3A81CC75AE8C}" type="pres">
      <dgm:prSet presAssocID="{0276E09C-ABBC-6643-BB94-8C821321622F}" presName="topArc1" presStyleLbl="parChTrans1D1" presStyleIdx="14" presStyleCnt="30"/>
      <dgm:spPr/>
    </dgm:pt>
    <dgm:pt modelId="{B820F0DD-8170-F747-9AC2-C6D3A111C90B}" type="pres">
      <dgm:prSet presAssocID="{0276E09C-ABBC-6643-BB94-8C821321622F}" presName="bottomArc1" presStyleLbl="parChTrans1D1" presStyleIdx="15" presStyleCnt="30"/>
      <dgm:spPr/>
    </dgm:pt>
    <dgm:pt modelId="{3106B479-F30A-844D-BFDC-D2B0B00267C1}" type="pres">
      <dgm:prSet presAssocID="{0276E09C-ABBC-6643-BB94-8C821321622F}" presName="topConnNode1" presStyleLbl="node1" presStyleIdx="0" presStyleCnt="0"/>
      <dgm:spPr/>
    </dgm:pt>
    <dgm:pt modelId="{F6E4D684-58A8-3248-AA3A-4392E29ADB52}" type="pres">
      <dgm:prSet presAssocID="{0276E09C-ABBC-6643-BB94-8C821321622F}" presName="hierChild2" presStyleCnt="0"/>
      <dgm:spPr/>
    </dgm:pt>
    <dgm:pt modelId="{4B6A11C7-CF78-AA42-8E14-D493BB1BB25F}" type="pres">
      <dgm:prSet presAssocID="{3C97D47C-1041-BC47-8787-73BDDE2F3D54}" presName="Name28" presStyleLbl="parChTrans1D2" presStyleIdx="3" presStyleCnt="6"/>
      <dgm:spPr/>
    </dgm:pt>
    <dgm:pt modelId="{27431645-8983-4644-B4FB-B1583CFDE381}" type="pres">
      <dgm:prSet presAssocID="{C7FFB9E4-CF8E-F54C-B1C6-D00A192E50CE}" presName="hierRoot2" presStyleCnt="0">
        <dgm:presLayoutVars>
          <dgm:hierBranch val="init"/>
        </dgm:presLayoutVars>
      </dgm:prSet>
      <dgm:spPr/>
    </dgm:pt>
    <dgm:pt modelId="{5F0458E7-FEC0-C645-B344-D3056BC11566}" type="pres">
      <dgm:prSet presAssocID="{C7FFB9E4-CF8E-F54C-B1C6-D00A192E50CE}" presName="rootComposite2" presStyleCnt="0"/>
      <dgm:spPr/>
    </dgm:pt>
    <dgm:pt modelId="{03D4D686-22A8-F042-9F7F-EA0DA6E630BF}" type="pres">
      <dgm:prSet presAssocID="{C7FFB9E4-CF8E-F54C-B1C6-D00A192E50CE}" presName="rootText2" presStyleLbl="alignAcc1" presStyleIdx="0" presStyleCnt="0">
        <dgm:presLayoutVars>
          <dgm:chPref val="3"/>
        </dgm:presLayoutVars>
      </dgm:prSet>
      <dgm:spPr/>
    </dgm:pt>
    <dgm:pt modelId="{60E04063-93E3-4F4A-9892-23BD67EFEF1C}" type="pres">
      <dgm:prSet presAssocID="{C7FFB9E4-CF8E-F54C-B1C6-D00A192E50CE}" presName="topArc2" presStyleLbl="parChTrans1D1" presStyleIdx="16" presStyleCnt="30"/>
      <dgm:spPr/>
    </dgm:pt>
    <dgm:pt modelId="{8D6F5F70-4744-264B-B95C-C728CF37561C}" type="pres">
      <dgm:prSet presAssocID="{C7FFB9E4-CF8E-F54C-B1C6-D00A192E50CE}" presName="bottomArc2" presStyleLbl="parChTrans1D1" presStyleIdx="17" presStyleCnt="30"/>
      <dgm:spPr/>
    </dgm:pt>
    <dgm:pt modelId="{91D61115-8A3E-4248-8F2C-0D99C842E37C}" type="pres">
      <dgm:prSet presAssocID="{C7FFB9E4-CF8E-F54C-B1C6-D00A192E50CE}" presName="topConnNode2" presStyleLbl="node2" presStyleIdx="0" presStyleCnt="0"/>
      <dgm:spPr/>
    </dgm:pt>
    <dgm:pt modelId="{18E7A2D0-7335-7B4F-83FD-105E3C2172D1}" type="pres">
      <dgm:prSet presAssocID="{C7FFB9E4-CF8E-F54C-B1C6-D00A192E50CE}" presName="hierChild4" presStyleCnt="0"/>
      <dgm:spPr/>
    </dgm:pt>
    <dgm:pt modelId="{17EBB7FC-ED8D-4249-8604-1A2228977703}" type="pres">
      <dgm:prSet presAssocID="{F3B03AE4-B566-7342-883D-B14AE81189AA}" presName="Name28" presStyleLbl="parChTrans1D3" presStyleIdx="3" presStyleCnt="7"/>
      <dgm:spPr/>
    </dgm:pt>
    <dgm:pt modelId="{BA5B7351-07DD-1445-BC82-1A60020C056C}" type="pres">
      <dgm:prSet presAssocID="{17FF9BA2-3EC6-0447-A9EA-13A4705EF12D}" presName="hierRoot2" presStyleCnt="0">
        <dgm:presLayoutVars>
          <dgm:hierBranch val="init"/>
        </dgm:presLayoutVars>
      </dgm:prSet>
      <dgm:spPr/>
    </dgm:pt>
    <dgm:pt modelId="{80ED257D-0F04-7949-B392-CF876D9EB222}" type="pres">
      <dgm:prSet presAssocID="{17FF9BA2-3EC6-0447-A9EA-13A4705EF12D}" presName="rootComposite2" presStyleCnt="0"/>
      <dgm:spPr/>
    </dgm:pt>
    <dgm:pt modelId="{755FB3A9-3957-EF45-9A10-773A11E0347E}" type="pres">
      <dgm:prSet presAssocID="{17FF9BA2-3EC6-0447-A9EA-13A4705EF12D}" presName="rootText2" presStyleLbl="alignAcc1" presStyleIdx="0" presStyleCnt="0">
        <dgm:presLayoutVars>
          <dgm:chPref val="3"/>
        </dgm:presLayoutVars>
      </dgm:prSet>
      <dgm:spPr/>
    </dgm:pt>
    <dgm:pt modelId="{6079B341-DD24-8A4D-8FE2-7E6FFCF463FE}" type="pres">
      <dgm:prSet presAssocID="{17FF9BA2-3EC6-0447-A9EA-13A4705EF12D}" presName="topArc2" presStyleLbl="parChTrans1D1" presStyleIdx="18" presStyleCnt="30"/>
      <dgm:spPr/>
    </dgm:pt>
    <dgm:pt modelId="{97E041D9-CEE5-AD48-9406-82AB2B1BC4C1}" type="pres">
      <dgm:prSet presAssocID="{17FF9BA2-3EC6-0447-A9EA-13A4705EF12D}" presName="bottomArc2" presStyleLbl="parChTrans1D1" presStyleIdx="19" presStyleCnt="30"/>
      <dgm:spPr/>
    </dgm:pt>
    <dgm:pt modelId="{63D28A2B-77D0-C34D-B3B4-B7E0F8E2E8D2}" type="pres">
      <dgm:prSet presAssocID="{17FF9BA2-3EC6-0447-A9EA-13A4705EF12D}" presName="topConnNode2" presStyleLbl="node3" presStyleIdx="0" presStyleCnt="0"/>
      <dgm:spPr/>
    </dgm:pt>
    <dgm:pt modelId="{3346F813-FBA2-864B-973E-7EE533B0D861}" type="pres">
      <dgm:prSet presAssocID="{17FF9BA2-3EC6-0447-A9EA-13A4705EF12D}" presName="hierChild4" presStyleCnt="0"/>
      <dgm:spPr/>
    </dgm:pt>
    <dgm:pt modelId="{57B03C7C-9C08-0141-9C13-166B5664AD13}" type="pres">
      <dgm:prSet presAssocID="{17FF9BA2-3EC6-0447-A9EA-13A4705EF12D}" presName="hierChild5" presStyleCnt="0"/>
      <dgm:spPr/>
    </dgm:pt>
    <dgm:pt modelId="{8B962949-1506-834C-A933-45DB13806807}" type="pres">
      <dgm:prSet presAssocID="{B9A6A89B-D6FD-A342-AFAD-EF9C3275188D}" presName="Name28" presStyleLbl="parChTrans1D3" presStyleIdx="4" presStyleCnt="7"/>
      <dgm:spPr/>
    </dgm:pt>
    <dgm:pt modelId="{C63E1931-9D46-CD46-9881-D96929F47D60}" type="pres">
      <dgm:prSet presAssocID="{75AFFB4F-92F4-9146-9BE1-5F23B6142039}" presName="hierRoot2" presStyleCnt="0">
        <dgm:presLayoutVars>
          <dgm:hierBranch val="init"/>
        </dgm:presLayoutVars>
      </dgm:prSet>
      <dgm:spPr/>
    </dgm:pt>
    <dgm:pt modelId="{2AE6269C-2CDB-E141-9138-78021683C603}" type="pres">
      <dgm:prSet presAssocID="{75AFFB4F-92F4-9146-9BE1-5F23B6142039}" presName="rootComposite2" presStyleCnt="0"/>
      <dgm:spPr/>
    </dgm:pt>
    <dgm:pt modelId="{A5A09FEE-3EBC-9A43-A59B-01E0BF8A2DE5}" type="pres">
      <dgm:prSet presAssocID="{75AFFB4F-92F4-9146-9BE1-5F23B6142039}" presName="rootText2" presStyleLbl="alignAcc1" presStyleIdx="0" presStyleCnt="0">
        <dgm:presLayoutVars>
          <dgm:chPref val="3"/>
        </dgm:presLayoutVars>
      </dgm:prSet>
      <dgm:spPr/>
    </dgm:pt>
    <dgm:pt modelId="{B95E81DC-A2E6-BF4A-AABF-B4081B8835E2}" type="pres">
      <dgm:prSet presAssocID="{75AFFB4F-92F4-9146-9BE1-5F23B6142039}" presName="topArc2" presStyleLbl="parChTrans1D1" presStyleIdx="20" presStyleCnt="30"/>
      <dgm:spPr/>
    </dgm:pt>
    <dgm:pt modelId="{26EF3817-2600-C547-B78A-362BDCCB0D0F}" type="pres">
      <dgm:prSet presAssocID="{75AFFB4F-92F4-9146-9BE1-5F23B6142039}" presName="bottomArc2" presStyleLbl="parChTrans1D1" presStyleIdx="21" presStyleCnt="30"/>
      <dgm:spPr/>
    </dgm:pt>
    <dgm:pt modelId="{047D0FBB-03C0-2E43-8F01-DF8B38B67604}" type="pres">
      <dgm:prSet presAssocID="{75AFFB4F-92F4-9146-9BE1-5F23B6142039}" presName="topConnNode2" presStyleLbl="node3" presStyleIdx="0" presStyleCnt="0"/>
      <dgm:spPr/>
    </dgm:pt>
    <dgm:pt modelId="{99CBCCE7-CC52-F440-840C-A95626580CCD}" type="pres">
      <dgm:prSet presAssocID="{75AFFB4F-92F4-9146-9BE1-5F23B6142039}" presName="hierChild4" presStyleCnt="0"/>
      <dgm:spPr/>
    </dgm:pt>
    <dgm:pt modelId="{13FEA430-03E2-AB4C-9DF6-9ECEB4A7EBB4}" type="pres">
      <dgm:prSet presAssocID="{75AFFB4F-92F4-9146-9BE1-5F23B6142039}" presName="hierChild5" presStyleCnt="0"/>
      <dgm:spPr/>
    </dgm:pt>
    <dgm:pt modelId="{52474E66-CFF4-E942-97F5-B22C52B43797}" type="pres">
      <dgm:prSet presAssocID="{C7FFB9E4-CF8E-F54C-B1C6-D00A192E50CE}" presName="hierChild5" presStyleCnt="0"/>
      <dgm:spPr/>
    </dgm:pt>
    <dgm:pt modelId="{B9DEF305-57F1-124D-BA6B-B39A497F6E20}" type="pres">
      <dgm:prSet presAssocID="{22F72A41-F7E6-E544-8AB7-B046A21CE62E}" presName="Name28" presStyleLbl="parChTrans1D2" presStyleIdx="4" presStyleCnt="6"/>
      <dgm:spPr/>
    </dgm:pt>
    <dgm:pt modelId="{594B40B2-BC79-8F48-884E-358D6C90F319}" type="pres">
      <dgm:prSet presAssocID="{3402C65A-1E80-C04F-A4D2-24EAA9761606}" presName="hierRoot2" presStyleCnt="0">
        <dgm:presLayoutVars>
          <dgm:hierBranch val="init"/>
        </dgm:presLayoutVars>
      </dgm:prSet>
      <dgm:spPr/>
    </dgm:pt>
    <dgm:pt modelId="{DDFBA919-2A2C-8A41-BAB8-CD763FC56D62}" type="pres">
      <dgm:prSet presAssocID="{3402C65A-1E80-C04F-A4D2-24EAA9761606}" presName="rootComposite2" presStyleCnt="0"/>
      <dgm:spPr/>
    </dgm:pt>
    <dgm:pt modelId="{682968D8-1FD1-4748-941E-4F27D5D6FCFA}" type="pres">
      <dgm:prSet presAssocID="{3402C65A-1E80-C04F-A4D2-24EAA9761606}" presName="rootText2" presStyleLbl="alignAcc1" presStyleIdx="0" presStyleCnt="0">
        <dgm:presLayoutVars>
          <dgm:chPref val="3"/>
        </dgm:presLayoutVars>
      </dgm:prSet>
      <dgm:spPr/>
    </dgm:pt>
    <dgm:pt modelId="{D8AC6214-3C6C-0140-B676-D99A7CEDC680}" type="pres">
      <dgm:prSet presAssocID="{3402C65A-1E80-C04F-A4D2-24EAA9761606}" presName="topArc2" presStyleLbl="parChTrans1D1" presStyleIdx="22" presStyleCnt="30"/>
      <dgm:spPr/>
    </dgm:pt>
    <dgm:pt modelId="{36F24049-91DC-FF4E-8631-6E40895C99F3}" type="pres">
      <dgm:prSet presAssocID="{3402C65A-1E80-C04F-A4D2-24EAA9761606}" presName="bottomArc2" presStyleLbl="parChTrans1D1" presStyleIdx="23" presStyleCnt="30"/>
      <dgm:spPr/>
    </dgm:pt>
    <dgm:pt modelId="{6532D0B4-C920-804F-846F-8E43F4AD4B67}" type="pres">
      <dgm:prSet presAssocID="{3402C65A-1E80-C04F-A4D2-24EAA9761606}" presName="topConnNode2" presStyleLbl="node2" presStyleIdx="0" presStyleCnt="0"/>
      <dgm:spPr/>
    </dgm:pt>
    <dgm:pt modelId="{B069935F-28E4-2A44-979B-6FFCB344051E}" type="pres">
      <dgm:prSet presAssocID="{3402C65A-1E80-C04F-A4D2-24EAA9761606}" presName="hierChild4" presStyleCnt="0"/>
      <dgm:spPr/>
    </dgm:pt>
    <dgm:pt modelId="{79D26B07-AF9E-2B49-91B5-ADF3D979AA01}" type="pres">
      <dgm:prSet presAssocID="{504EE368-B99C-F54A-82DA-22E5B3BC43CB}" presName="Name28" presStyleLbl="parChTrans1D3" presStyleIdx="5" presStyleCnt="7"/>
      <dgm:spPr/>
    </dgm:pt>
    <dgm:pt modelId="{87FF3B22-57FB-1349-AD16-7A57D93A942B}" type="pres">
      <dgm:prSet presAssocID="{7D44BDF8-FC5E-644B-AFA0-E414CD1FF0E4}" presName="hierRoot2" presStyleCnt="0">
        <dgm:presLayoutVars>
          <dgm:hierBranch val="init"/>
        </dgm:presLayoutVars>
      </dgm:prSet>
      <dgm:spPr/>
    </dgm:pt>
    <dgm:pt modelId="{41603AD5-EAA6-8D45-A005-EF4736967644}" type="pres">
      <dgm:prSet presAssocID="{7D44BDF8-FC5E-644B-AFA0-E414CD1FF0E4}" presName="rootComposite2" presStyleCnt="0"/>
      <dgm:spPr/>
    </dgm:pt>
    <dgm:pt modelId="{1FDA878E-65D3-1E48-8CCB-9E86B064ADB5}" type="pres">
      <dgm:prSet presAssocID="{7D44BDF8-FC5E-644B-AFA0-E414CD1FF0E4}" presName="rootText2" presStyleLbl="alignAcc1" presStyleIdx="0" presStyleCnt="0">
        <dgm:presLayoutVars>
          <dgm:chPref val="3"/>
        </dgm:presLayoutVars>
      </dgm:prSet>
      <dgm:spPr/>
    </dgm:pt>
    <dgm:pt modelId="{FBD94E22-554B-AC48-9FF5-0B5DDAB47816}" type="pres">
      <dgm:prSet presAssocID="{7D44BDF8-FC5E-644B-AFA0-E414CD1FF0E4}" presName="topArc2" presStyleLbl="parChTrans1D1" presStyleIdx="24" presStyleCnt="30"/>
      <dgm:spPr/>
    </dgm:pt>
    <dgm:pt modelId="{D6BA8762-82EC-C84C-8D0E-B2EA11D4766D}" type="pres">
      <dgm:prSet presAssocID="{7D44BDF8-FC5E-644B-AFA0-E414CD1FF0E4}" presName="bottomArc2" presStyleLbl="parChTrans1D1" presStyleIdx="25" presStyleCnt="30"/>
      <dgm:spPr/>
    </dgm:pt>
    <dgm:pt modelId="{060A2026-8BD2-C344-8A9F-DF82B9095498}" type="pres">
      <dgm:prSet presAssocID="{7D44BDF8-FC5E-644B-AFA0-E414CD1FF0E4}" presName="topConnNode2" presStyleLbl="node3" presStyleIdx="0" presStyleCnt="0"/>
      <dgm:spPr/>
    </dgm:pt>
    <dgm:pt modelId="{95B84F15-91DD-FB47-B848-1BBC5C5155A5}" type="pres">
      <dgm:prSet presAssocID="{7D44BDF8-FC5E-644B-AFA0-E414CD1FF0E4}" presName="hierChild4" presStyleCnt="0"/>
      <dgm:spPr/>
    </dgm:pt>
    <dgm:pt modelId="{F672C34D-838B-704A-B977-CE7F64F8229C}" type="pres">
      <dgm:prSet presAssocID="{7D44BDF8-FC5E-644B-AFA0-E414CD1FF0E4}" presName="hierChild5" presStyleCnt="0"/>
      <dgm:spPr/>
    </dgm:pt>
    <dgm:pt modelId="{13F2247F-A542-6D4F-823B-B3264CA55B41}" type="pres">
      <dgm:prSet presAssocID="{060A0322-DB77-944D-BFC9-D4A7E1AAC994}" presName="Name28" presStyleLbl="parChTrans1D3" presStyleIdx="6" presStyleCnt="7"/>
      <dgm:spPr/>
    </dgm:pt>
    <dgm:pt modelId="{45AD3E92-2198-324A-B685-91E5ECFDEDF0}" type="pres">
      <dgm:prSet presAssocID="{1E0C0B51-13EA-6B4D-90C2-5FB8C64BDF06}" presName="hierRoot2" presStyleCnt="0">
        <dgm:presLayoutVars>
          <dgm:hierBranch val="init"/>
        </dgm:presLayoutVars>
      </dgm:prSet>
      <dgm:spPr/>
    </dgm:pt>
    <dgm:pt modelId="{0884493E-2557-6846-A0BD-9786CD9E24BD}" type="pres">
      <dgm:prSet presAssocID="{1E0C0B51-13EA-6B4D-90C2-5FB8C64BDF06}" presName="rootComposite2" presStyleCnt="0"/>
      <dgm:spPr/>
    </dgm:pt>
    <dgm:pt modelId="{8FF01A02-02E8-4547-B305-38C1EA8B6BA0}" type="pres">
      <dgm:prSet presAssocID="{1E0C0B51-13EA-6B4D-90C2-5FB8C64BDF06}" presName="rootText2" presStyleLbl="alignAcc1" presStyleIdx="0" presStyleCnt="0">
        <dgm:presLayoutVars>
          <dgm:chPref val="3"/>
        </dgm:presLayoutVars>
      </dgm:prSet>
      <dgm:spPr/>
    </dgm:pt>
    <dgm:pt modelId="{3F807030-6E91-4D4A-B666-A2D99DA6E7BE}" type="pres">
      <dgm:prSet presAssocID="{1E0C0B51-13EA-6B4D-90C2-5FB8C64BDF06}" presName="topArc2" presStyleLbl="parChTrans1D1" presStyleIdx="26" presStyleCnt="30"/>
      <dgm:spPr/>
    </dgm:pt>
    <dgm:pt modelId="{685A392B-7C3D-5840-AB5D-6524AEE3AFC2}" type="pres">
      <dgm:prSet presAssocID="{1E0C0B51-13EA-6B4D-90C2-5FB8C64BDF06}" presName="bottomArc2" presStyleLbl="parChTrans1D1" presStyleIdx="27" presStyleCnt="30"/>
      <dgm:spPr/>
    </dgm:pt>
    <dgm:pt modelId="{C26F33D8-1CA3-9B44-8BE5-E0B8ACCF92C4}" type="pres">
      <dgm:prSet presAssocID="{1E0C0B51-13EA-6B4D-90C2-5FB8C64BDF06}" presName="topConnNode2" presStyleLbl="node3" presStyleIdx="0" presStyleCnt="0"/>
      <dgm:spPr/>
    </dgm:pt>
    <dgm:pt modelId="{D48E46DE-279A-634F-A346-B98BE5B5B081}" type="pres">
      <dgm:prSet presAssocID="{1E0C0B51-13EA-6B4D-90C2-5FB8C64BDF06}" presName="hierChild4" presStyleCnt="0"/>
      <dgm:spPr/>
    </dgm:pt>
    <dgm:pt modelId="{6401F492-2028-4A40-8607-6A2AEB3D9396}" type="pres">
      <dgm:prSet presAssocID="{1E0C0B51-13EA-6B4D-90C2-5FB8C64BDF06}" presName="hierChild5" presStyleCnt="0"/>
      <dgm:spPr/>
    </dgm:pt>
    <dgm:pt modelId="{A8C204D8-B71F-CB47-9995-E093AEEDB4E5}" type="pres">
      <dgm:prSet presAssocID="{3402C65A-1E80-C04F-A4D2-24EAA9761606}" presName="hierChild5" presStyleCnt="0"/>
      <dgm:spPr/>
    </dgm:pt>
    <dgm:pt modelId="{855DF807-BAA5-1647-BF22-45D9679F1AF7}" type="pres">
      <dgm:prSet presAssocID="{0276E09C-ABBC-6643-BB94-8C821321622F}" presName="hierChild3" presStyleCnt="0"/>
      <dgm:spPr/>
    </dgm:pt>
    <dgm:pt modelId="{94425C0C-10F3-6F48-9144-A6563F662E69}" type="pres">
      <dgm:prSet presAssocID="{C86D2673-D9BA-2F4E-9B61-162DD4F2C956}" presName="Name101" presStyleLbl="parChTrans1D2" presStyleIdx="5" presStyleCnt="6"/>
      <dgm:spPr/>
    </dgm:pt>
    <dgm:pt modelId="{2BE8BA98-3CB5-BB4D-BBDE-FF645F448358}" type="pres">
      <dgm:prSet presAssocID="{BB133AA3-2B47-224D-A734-F043CBC76E84}" presName="hierRoot3" presStyleCnt="0">
        <dgm:presLayoutVars>
          <dgm:hierBranch val="init"/>
        </dgm:presLayoutVars>
      </dgm:prSet>
      <dgm:spPr/>
    </dgm:pt>
    <dgm:pt modelId="{E6048F14-4B6F-2645-B6D8-208D450C4DE9}" type="pres">
      <dgm:prSet presAssocID="{BB133AA3-2B47-224D-A734-F043CBC76E84}" presName="rootComposite3" presStyleCnt="0"/>
      <dgm:spPr/>
    </dgm:pt>
    <dgm:pt modelId="{DCA71371-126C-3E48-A352-E225A5A2A11A}" type="pres">
      <dgm:prSet presAssocID="{BB133AA3-2B47-224D-A734-F043CBC76E84}" presName="rootText3" presStyleLbl="alignAcc1" presStyleIdx="0" presStyleCnt="0">
        <dgm:presLayoutVars>
          <dgm:chPref val="3"/>
        </dgm:presLayoutVars>
      </dgm:prSet>
      <dgm:spPr/>
    </dgm:pt>
    <dgm:pt modelId="{4D3AC546-C750-BC47-A06B-878CB9B3F86E}" type="pres">
      <dgm:prSet presAssocID="{BB133AA3-2B47-224D-A734-F043CBC76E84}" presName="topArc3" presStyleLbl="parChTrans1D1" presStyleIdx="28" presStyleCnt="30"/>
      <dgm:spPr/>
    </dgm:pt>
    <dgm:pt modelId="{A4060D71-B5EE-D740-8C34-AA36A09BC72E}" type="pres">
      <dgm:prSet presAssocID="{BB133AA3-2B47-224D-A734-F043CBC76E84}" presName="bottomArc3" presStyleLbl="parChTrans1D1" presStyleIdx="29" presStyleCnt="30"/>
      <dgm:spPr/>
    </dgm:pt>
    <dgm:pt modelId="{8CACA2EC-0F22-7A46-B7D3-FEA5215F1967}" type="pres">
      <dgm:prSet presAssocID="{BB133AA3-2B47-224D-A734-F043CBC76E84}" presName="topConnNode3" presStyleLbl="asst1" presStyleIdx="0" presStyleCnt="0"/>
      <dgm:spPr/>
    </dgm:pt>
    <dgm:pt modelId="{DBFFE178-EBF1-FD45-AE97-77881D1CF540}" type="pres">
      <dgm:prSet presAssocID="{BB133AA3-2B47-224D-A734-F043CBC76E84}" presName="hierChild6" presStyleCnt="0"/>
      <dgm:spPr/>
    </dgm:pt>
    <dgm:pt modelId="{7534E353-6A76-4E42-90E4-8D59E23A1C43}" type="pres">
      <dgm:prSet presAssocID="{BB133AA3-2B47-224D-A734-F043CBC76E84}" presName="hierChild7" presStyleCnt="0"/>
      <dgm:spPr/>
    </dgm:pt>
  </dgm:ptLst>
  <dgm:cxnLst>
    <dgm:cxn modelId="{5F173803-C456-844D-8612-2EE8501CC9A4}" type="presOf" srcId="{00FD822C-12C7-7446-A018-1853611A5053}" destId="{CF050A93-511F-F346-A05D-098F988468CC}" srcOrd="0" destOrd="0" presId="urn:microsoft.com/office/officeart/2008/layout/HalfCircleOrganizationChart"/>
    <dgm:cxn modelId="{4C573704-062A-7247-A14F-BF9D4315C52C}" type="presOf" srcId="{8F9DA498-4E89-0A41-BFED-1CC549B9ED5F}" destId="{C4D4D752-891B-B44C-AF3A-37EB2BABE903}" srcOrd="0" destOrd="0" presId="urn:microsoft.com/office/officeart/2008/layout/HalfCircleOrganizationChart"/>
    <dgm:cxn modelId="{8194D00D-1343-7843-9481-808FBD3D1774}" type="presOf" srcId="{CD8EE0A4-5A9D-924E-A5DE-9CBD0C735AAF}" destId="{0553173D-90B0-C241-8CCD-FC91B2BF2844}" srcOrd="1" destOrd="0" presId="urn:microsoft.com/office/officeart/2008/layout/HalfCircleOrganizationChart"/>
    <dgm:cxn modelId="{877B6710-A9C4-8F49-89C5-C9E49EE1AF44}" type="presOf" srcId="{B9A6A89B-D6FD-A342-AFAD-EF9C3275188D}" destId="{8B962949-1506-834C-A933-45DB13806807}" srcOrd="0" destOrd="0" presId="urn:microsoft.com/office/officeart/2008/layout/HalfCircleOrganizationChart"/>
    <dgm:cxn modelId="{37D5B119-48CE-4443-B019-7B6CC7F0799E}" srcId="{0276E09C-ABBC-6643-BB94-8C821321622F}" destId="{3402C65A-1E80-C04F-A4D2-24EAA9761606}" srcOrd="2" destOrd="0" parTransId="{22F72A41-F7E6-E544-8AB7-B046A21CE62E}" sibTransId="{C1C7C45F-7D78-5041-B892-C79D5073E9E0}"/>
    <dgm:cxn modelId="{FE44921A-A4CE-C243-8878-29BBD7EC6703}" type="presOf" srcId="{CD59B9ED-EDA3-C245-8DAC-5EBD72D38C5B}" destId="{7524B95C-6B7D-264D-8962-03B6A8E3634C}" srcOrd="0" destOrd="0" presId="urn:microsoft.com/office/officeart/2008/layout/HalfCircleOrganizationChart"/>
    <dgm:cxn modelId="{26B7E71D-3F09-764B-9140-C4C6A671DF7B}" srcId="{59C8EA57-7AF7-D947-954A-792667602DDD}" destId="{8F9DA498-4E89-0A41-BFED-1CC549B9ED5F}" srcOrd="0" destOrd="0" parTransId="{E6FCAF85-F32B-CE4A-9FF8-3B174FC5B2F2}" sibTransId="{C925A870-8B25-204A-965B-67F141B21899}"/>
    <dgm:cxn modelId="{C227BB1E-BA43-F64A-A0A2-3EBDD519F1ED}" type="presOf" srcId="{0276E09C-ABBC-6643-BB94-8C821321622F}" destId="{191D7194-CE8B-B64E-B566-68F1C9761DE2}" srcOrd="0" destOrd="0" presId="urn:microsoft.com/office/officeart/2008/layout/HalfCircleOrganizationChart"/>
    <dgm:cxn modelId="{D693DB23-2A02-7C42-91C1-018884BD3C84}" type="presOf" srcId="{C7FFB9E4-CF8E-F54C-B1C6-D00A192E50CE}" destId="{03D4D686-22A8-F042-9F7F-EA0DA6E630BF}" srcOrd="0" destOrd="0" presId="urn:microsoft.com/office/officeart/2008/layout/HalfCircleOrganizationChart"/>
    <dgm:cxn modelId="{C9F81427-1CA4-2A49-AFC8-85BDDE45ABB9}" type="presOf" srcId="{504EE368-B99C-F54A-82DA-22E5B3BC43CB}" destId="{79D26B07-AF9E-2B49-91B5-ADF3D979AA01}" srcOrd="0" destOrd="0" presId="urn:microsoft.com/office/officeart/2008/layout/HalfCircleOrganizationChart"/>
    <dgm:cxn modelId="{50D03C28-2D36-A248-B84F-9610757279EE}" srcId="{86A42395-658C-E445-8F39-D26EDD20219F}" destId="{62BBD31A-9C1D-BE4C-8205-2D55AA1D9696}" srcOrd="0" destOrd="0" parTransId="{931C4998-A08B-5F4A-8429-636FC26E7CC6}" sibTransId="{CCA7F13D-2D19-CE41-A3B6-C8F7D92E63B3}"/>
    <dgm:cxn modelId="{4BB93E28-BD54-7D47-9978-BDB63802BDE2}" type="presOf" srcId="{060A0322-DB77-944D-BFC9-D4A7E1AAC994}" destId="{13F2247F-A542-6D4F-823B-B3264CA55B41}" srcOrd="0" destOrd="0" presId="urn:microsoft.com/office/officeart/2008/layout/HalfCircleOrganizationChart"/>
    <dgm:cxn modelId="{856D5D29-4C95-D949-A297-43F592DDA55A}" type="presOf" srcId="{86A42395-658C-E445-8F39-D26EDD20219F}" destId="{E6DD12CA-467D-E74B-8924-E2A02F6C3B30}" srcOrd="0" destOrd="0" presId="urn:microsoft.com/office/officeart/2008/layout/HalfCircleOrganizationChart"/>
    <dgm:cxn modelId="{B495F133-A32D-2143-A652-20078D4579E8}" type="presOf" srcId="{3402C65A-1E80-C04F-A4D2-24EAA9761606}" destId="{6532D0B4-C920-804F-846F-8E43F4AD4B67}" srcOrd="1" destOrd="0" presId="urn:microsoft.com/office/officeart/2008/layout/HalfCircleOrganizationChart"/>
    <dgm:cxn modelId="{1E72E438-BF35-BB44-81F1-589EC2AB1271}" srcId="{59C8EA57-7AF7-D947-954A-792667602DDD}" destId="{0276E09C-ABBC-6643-BB94-8C821321622F}" srcOrd="1" destOrd="0" parTransId="{0A43C55C-115C-A048-B3C2-DC14CCFAF7E0}" sibTransId="{3AF56C92-D67E-0444-9FBB-064E08FE1698}"/>
    <dgm:cxn modelId="{312E303A-4969-7643-A59E-C69FF264AC14}" type="presOf" srcId="{66E1B0BB-7A0D-0141-99CA-C58A2850DA4A}" destId="{2D2B7326-CD2C-5549-BA1E-192109F247E5}" srcOrd="0" destOrd="0" presId="urn:microsoft.com/office/officeart/2008/layout/HalfCircleOrganizationChart"/>
    <dgm:cxn modelId="{53D4003B-BC4B-914D-B354-F1834B719B4B}" type="presOf" srcId="{F366E2C7-FBFD-F146-8A67-EF651BB7B929}" destId="{DDE8E30B-B9A0-6643-83BB-6B641235514B}" srcOrd="1" destOrd="0" presId="urn:microsoft.com/office/officeart/2008/layout/HalfCircleOrganizationChart"/>
    <dgm:cxn modelId="{96704740-392B-214F-BAFD-4BFAD9204C9A}" type="presOf" srcId="{C86D2673-D9BA-2F4E-9B61-162DD4F2C956}" destId="{94425C0C-10F3-6F48-9144-A6563F662E69}" srcOrd="0" destOrd="0" presId="urn:microsoft.com/office/officeart/2008/layout/HalfCircleOrganizationChart"/>
    <dgm:cxn modelId="{5DB30F42-8AE2-8447-A58E-F366E85DBC3C}" type="presOf" srcId="{F3B03AE4-B566-7342-883D-B14AE81189AA}" destId="{17EBB7FC-ED8D-4249-8604-1A2228977703}" srcOrd="0" destOrd="0" presId="urn:microsoft.com/office/officeart/2008/layout/HalfCircleOrganizationChart"/>
    <dgm:cxn modelId="{78891D45-7A44-8D48-B091-B57EF58AFC62}" srcId="{C7FFB9E4-CF8E-F54C-B1C6-D00A192E50CE}" destId="{17FF9BA2-3EC6-0447-A9EA-13A4705EF12D}" srcOrd="0" destOrd="0" parTransId="{F3B03AE4-B566-7342-883D-B14AE81189AA}" sibTransId="{24AC535E-A9FC-654C-9005-3ADFBD6DB152}"/>
    <dgm:cxn modelId="{2AEF1A4F-1E67-7043-B26D-69D800D465D9}" type="presOf" srcId="{BE7A17E3-2ED3-9E40-84E4-871FA7A279EF}" destId="{43652CE6-EBAB-B942-8403-FB521A2D4A0C}" srcOrd="0" destOrd="0" presId="urn:microsoft.com/office/officeart/2008/layout/HalfCircleOrganizationChart"/>
    <dgm:cxn modelId="{EC9B2C53-50FF-5245-8E73-83F296D36C78}" type="presOf" srcId="{65D500B0-3298-D141-A0A9-9B06A5F38C22}" destId="{D37AC1D3-E450-9D4C-80B6-14C3C606595C}" srcOrd="0" destOrd="0" presId="urn:microsoft.com/office/officeart/2008/layout/HalfCircleOrganizationChart"/>
    <dgm:cxn modelId="{5E544553-0311-6D4E-990E-FA9003DF0579}" type="presOf" srcId="{CD8EE0A4-5A9D-924E-A5DE-9CBD0C735AAF}" destId="{4BD39E03-414A-2141-AACE-B5F3C89A0FDC}" srcOrd="0" destOrd="0" presId="urn:microsoft.com/office/officeart/2008/layout/HalfCircleOrganizationChart"/>
    <dgm:cxn modelId="{BE4EF853-3807-5846-85FF-AFCF2B8FDCDE}" type="presOf" srcId="{62BBD31A-9C1D-BE4C-8205-2D55AA1D9696}" destId="{A21188CA-8D0F-BF4F-B43F-566DEB76803F}" srcOrd="1" destOrd="0" presId="urn:microsoft.com/office/officeart/2008/layout/HalfCircleOrganizationChart"/>
    <dgm:cxn modelId="{DCDA1154-7ABA-DB4F-A456-A269D9A6695D}" srcId="{8F9DA498-4E89-0A41-BFED-1CC549B9ED5F}" destId="{86A42395-658C-E445-8F39-D26EDD20219F}" srcOrd="2" destOrd="0" parTransId="{65D500B0-3298-D141-A0A9-9B06A5F38C22}" sibTransId="{42C131C5-991A-1C4C-9937-E8B7FC456CAB}"/>
    <dgm:cxn modelId="{6618F95D-E3C1-3D43-BD08-2C388CD7C39C}" type="presOf" srcId="{7D44BDF8-FC5E-644B-AFA0-E414CD1FF0E4}" destId="{060A2026-8BD2-C344-8A9F-DF82B9095498}" srcOrd="1" destOrd="0" presId="urn:microsoft.com/office/officeart/2008/layout/HalfCircleOrganizationChart"/>
    <dgm:cxn modelId="{D1AF0162-A25C-2C4F-BD4A-E1C651FAC9BD}" srcId="{8F9DA498-4E89-0A41-BFED-1CC549B9ED5F}" destId="{66E1B0BB-7A0D-0141-99CA-C58A2850DA4A}" srcOrd="0" destOrd="0" parTransId="{BE7A17E3-2ED3-9E40-84E4-871FA7A279EF}" sibTransId="{27B9D360-4C5F-414E-9D73-FC41290B6FF2}"/>
    <dgm:cxn modelId="{8EA21966-9331-554D-B865-6943F3BB58B1}" type="presOf" srcId="{62BBD31A-9C1D-BE4C-8205-2D55AA1D9696}" destId="{984F2A04-191C-4240-B3D5-EA210D605B51}" srcOrd="0" destOrd="0" presId="urn:microsoft.com/office/officeart/2008/layout/HalfCircleOrganizationChart"/>
    <dgm:cxn modelId="{4249DB6B-238A-C143-86BF-128F10C104A4}" srcId="{3402C65A-1E80-C04F-A4D2-24EAA9761606}" destId="{1E0C0B51-13EA-6B4D-90C2-5FB8C64BDF06}" srcOrd="1" destOrd="0" parTransId="{060A0322-DB77-944D-BFC9-D4A7E1AAC994}" sibTransId="{C9B20018-B668-864C-B751-E4BFACEE5FC3}"/>
    <dgm:cxn modelId="{7470836C-4055-414B-B006-6F144A98B32A}" type="presOf" srcId="{0276E09C-ABBC-6643-BB94-8C821321622F}" destId="{3106B479-F30A-844D-BFDC-D2B0B00267C1}" srcOrd="1" destOrd="0" presId="urn:microsoft.com/office/officeart/2008/layout/HalfCircleOrganizationChart"/>
    <dgm:cxn modelId="{D8E42A6D-48E8-FA4B-A794-44AD6965A562}" type="presOf" srcId="{17FF9BA2-3EC6-0447-A9EA-13A4705EF12D}" destId="{755FB3A9-3957-EF45-9A10-773A11E0347E}" srcOrd="0" destOrd="0" presId="urn:microsoft.com/office/officeart/2008/layout/HalfCircleOrganizationChart"/>
    <dgm:cxn modelId="{3A61BF6E-684C-CA47-A748-281A9B63F109}" type="presOf" srcId="{BB133AA3-2B47-224D-A734-F043CBC76E84}" destId="{DCA71371-126C-3E48-A352-E225A5A2A11A}" srcOrd="0" destOrd="0" presId="urn:microsoft.com/office/officeart/2008/layout/HalfCircleOrganizationChart"/>
    <dgm:cxn modelId="{DA449D6F-A7E6-5C44-A3EF-CA34CCD9983A}" srcId="{8F9DA498-4E89-0A41-BFED-1CC549B9ED5F}" destId="{EDED87D3-4DF1-9C4B-9368-34F3798012E4}" srcOrd="1" destOrd="0" parTransId="{00FD822C-12C7-7446-A018-1853611A5053}" sibTransId="{2E71A27F-6430-C446-B3C4-F6E2F318FCE5}"/>
    <dgm:cxn modelId="{6D1AD170-E2AA-8F44-B229-7DE5E4F16437}" type="presOf" srcId="{EDED87D3-4DF1-9C4B-9368-34F3798012E4}" destId="{FD2A5514-D746-4C42-B181-F1BBF958E348}" srcOrd="1" destOrd="0" presId="urn:microsoft.com/office/officeart/2008/layout/HalfCircleOrganizationChart"/>
    <dgm:cxn modelId="{C3497275-5138-E243-A7DE-72C35506CB4C}" type="presOf" srcId="{1E0C0B51-13EA-6B4D-90C2-5FB8C64BDF06}" destId="{C26F33D8-1CA3-9B44-8BE5-E0B8ACCF92C4}" srcOrd="1" destOrd="0" presId="urn:microsoft.com/office/officeart/2008/layout/HalfCircleOrganizationChart"/>
    <dgm:cxn modelId="{148D0D7C-F78C-DB43-B6BF-5BC0A881ABC1}" type="presOf" srcId="{86A42395-658C-E445-8F39-D26EDD20219F}" destId="{AC4591E7-12D4-D743-95CC-5FD787DAB430}" srcOrd="1" destOrd="0" presId="urn:microsoft.com/office/officeart/2008/layout/HalfCircleOrganizationChart"/>
    <dgm:cxn modelId="{EE753E7D-138A-8343-9F60-BC247949D1EB}" type="presOf" srcId="{22F72A41-F7E6-E544-8AB7-B046A21CE62E}" destId="{B9DEF305-57F1-124D-BA6B-B39A497F6E20}" srcOrd="0" destOrd="0" presId="urn:microsoft.com/office/officeart/2008/layout/HalfCircleOrganizationChart"/>
    <dgm:cxn modelId="{D05BBE7E-4024-1D46-AE56-C18EDCD26E4D}" type="presOf" srcId="{C7FFB9E4-CF8E-F54C-B1C6-D00A192E50CE}" destId="{91D61115-8A3E-4248-8F2C-0D99C842E37C}" srcOrd="1" destOrd="0" presId="urn:microsoft.com/office/officeart/2008/layout/HalfCircleOrganizationChart"/>
    <dgm:cxn modelId="{14C43986-B95E-B744-8DFF-D98D741EACCC}" type="presOf" srcId="{17FF9BA2-3EC6-0447-A9EA-13A4705EF12D}" destId="{63D28A2B-77D0-C34D-B3B4-B7E0F8E2E8D2}" srcOrd="1" destOrd="0" presId="urn:microsoft.com/office/officeart/2008/layout/HalfCircleOrganizationChart"/>
    <dgm:cxn modelId="{85F5F88B-EFC8-5544-9017-124770B30782}" type="presOf" srcId="{3C97D47C-1041-BC47-8787-73BDDE2F3D54}" destId="{4B6A11C7-CF78-AA42-8E14-D493BB1BB25F}" srcOrd="0" destOrd="0" presId="urn:microsoft.com/office/officeart/2008/layout/HalfCircleOrganizationChart"/>
    <dgm:cxn modelId="{DDB3718D-5BDF-5542-A7CB-277FA3A0589E}" srcId="{86A42395-658C-E445-8F39-D26EDD20219F}" destId="{F366E2C7-FBFD-F146-8A67-EF651BB7B929}" srcOrd="1" destOrd="0" parTransId="{44171740-C26D-DF4D-8B59-E36F2F05EB16}" sibTransId="{12F531C0-2FD2-164A-83B4-C21F5AE78568}"/>
    <dgm:cxn modelId="{5B3DB48D-8970-5E48-A2AD-8B93B1C117FB}" srcId="{0276E09C-ABBC-6643-BB94-8C821321622F}" destId="{BB133AA3-2B47-224D-A734-F043CBC76E84}" srcOrd="0" destOrd="0" parTransId="{C86D2673-D9BA-2F4E-9B61-162DD4F2C956}" sibTransId="{330FAFEA-0423-A94D-8B91-D60C1AA959C0}"/>
    <dgm:cxn modelId="{E1098B98-597B-0D49-993A-B3DFD3E93505}" type="presOf" srcId="{75AFFB4F-92F4-9146-9BE1-5F23B6142039}" destId="{A5A09FEE-3EBC-9A43-A59B-01E0BF8A2DE5}" srcOrd="0" destOrd="0" presId="urn:microsoft.com/office/officeart/2008/layout/HalfCircleOrganizationChart"/>
    <dgm:cxn modelId="{9AAE6B9B-8ECD-9E41-B1A0-A1E72EA1C984}" srcId="{C7FFB9E4-CF8E-F54C-B1C6-D00A192E50CE}" destId="{75AFFB4F-92F4-9146-9BE1-5F23B6142039}" srcOrd="1" destOrd="0" parTransId="{B9A6A89B-D6FD-A342-AFAD-EF9C3275188D}" sibTransId="{84DDFB20-821C-5848-81A3-1CC84153CF19}"/>
    <dgm:cxn modelId="{337678A6-1B88-4F41-9346-46FF9CB8D2E8}" type="presOf" srcId="{F366E2C7-FBFD-F146-8A67-EF651BB7B929}" destId="{434C77CE-C81F-8E4E-A8D3-9E25FC69499A}" srcOrd="0" destOrd="0" presId="urn:microsoft.com/office/officeart/2008/layout/HalfCircleOrganizationChart"/>
    <dgm:cxn modelId="{E756B5AB-4380-0746-A57B-CCA861B88134}" srcId="{0276E09C-ABBC-6643-BB94-8C821321622F}" destId="{C7FFB9E4-CF8E-F54C-B1C6-D00A192E50CE}" srcOrd="1" destOrd="0" parTransId="{3C97D47C-1041-BC47-8787-73BDDE2F3D54}" sibTransId="{F54EF8C0-E3FB-6243-B1EC-08F7E615FB6B}"/>
    <dgm:cxn modelId="{4C2E4EAC-29DF-6B41-BC4D-3D1B18311673}" type="presOf" srcId="{44171740-C26D-DF4D-8B59-E36F2F05EB16}" destId="{6607E32D-FA8A-2E4F-BC0E-0210C73EE061}" srcOrd="0" destOrd="0" presId="urn:microsoft.com/office/officeart/2008/layout/HalfCircleOrganizationChart"/>
    <dgm:cxn modelId="{E7152FAE-062F-7A48-961C-F33180ED0AD8}" type="presOf" srcId="{BB133AA3-2B47-224D-A734-F043CBC76E84}" destId="{8CACA2EC-0F22-7A46-B7D3-FEA5215F1967}" srcOrd="1" destOrd="0" presId="urn:microsoft.com/office/officeart/2008/layout/HalfCircleOrganizationChart"/>
    <dgm:cxn modelId="{39C8CFB1-5A07-BE49-BC04-9A2AE972D622}" type="presOf" srcId="{EDED87D3-4DF1-9C4B-9368-34F3798012E4}" destId="{6282C339-7ED8-6F49-B1E8-BA0A018CA855}" srcOrd="0" destOrd="0" presId="urn:microsoft.com/office/officeart/2008/layout/HalfCircleOrganizationChart"/>
    <dgm:cxn modelId="{30EDBFB2-2DB6-9F42-A496-5567114CFB38}" type="presOf" srcId="{75AFFB4F-92F4-9146-9BE1-5F23B6142039}" destId="{047D0FBB-03C0-2E43-8F01-DF8B38B67604}" srcOrd="1" destOrd="0" presId="urn:microsoft.com/office/officeart/2008/layout/HalfCircleOrganizationChart"/>
    <dgm:cxn modelId="{27AD73B6-9081-6C47-8372-43B32727DB15}" type="presOf" srcId="{931C4998-A08B-5F4A-8429-636FC26E7CC6}" destId="{9594DE9B-BDE5-E24E-ABFB-BF96760AC091}" srcOrd="0" destOrd="0" presId="urn:microsoft.com/office/officeart/2008/layout/HalfCircleOrganizationChart"/>
    <dgm:cxn modelId="{1FD09ABB-DEB0-4B42-9266-2414BB1C6A6E}" srcId="{3402C65A-1E80-C04F-A4D2-24EAA9761606}" destId="{7D44BDF8-FC5E-644B-AFA0-E414CD1FF0E4}" srcOrd="0" destOrd="0" parTransId="{504EE368-B99C-F54A-82DA-22E5B3BC43CB}" sibTransId="{24028979-B9CF-C447-BFAF-1A514795BCC4}"/>
    <dgm:cxn modelId="{DFA8CBCD-8CC3-1449-AB59-9E3D8B125A30}" type="presOf" srcId="{1E0C0B51-13EA-6B4D-90C2-5FB8C64BDF06}" destId="{8FF01A02-02E8-4547-B305-38C1EA8B6BA0}" srcOrd="0" destOrd="0" presId="urn:microsoft.com/office/officeart/2008/layout/HalfCircleOrganizationChart"/>
    <dgm:cxn modelId="{4E2455D7-DAE8-0B4D-8671-CD1312472AF8}" type="presOf" srcId="{8F9DA498-4E89-0A41-BFED-1CC549B9ED5F}" destId="{43FB9EDB-4909-9845-8FB3-9A8A7C5A9354}" srcOrd="1" destOrd="0" presId="urn:microsoft.com/office/officeart/2008/layout/HalfCircleOrganizationChart"/>
    <dgm:cxn modelId="{DBEA5DDE-3EBA-BD48-8E8E-232CEF19DF6F}" type="presOf" srcId="{7D44BDF8-FC5E-644B-AFA0-E414CD1FF0E4}" destId="{1FDA878E-65D3-1E48-8CCB-9E86B064ADB5}" srcOrd="0" destOrd="0" presId="urn:microsoft.com/office/officeart/2008/layout/HalfCircleOrganizationChart"/>
    <dgm:cxn modelId="{612BE5E2-EAE5-4E40-9760-69EF477308C0}" srcId="{86A42395-658C-E445-8F39-D26EDD20219F}" destId="{CD8EE0A4-5A9D-924E-A5DE-9CBD0C735AAF}" srcOrd="2" destOrd="0" parTransId="{CD59B9ED-EDA3-C245-8DAC-5EBD72D38C5B}" sibTransId="{2BE3001C-3165-D244-AEF9-DF0936610EC2}"/>
    <dgm:cxn modelId="{83FB8BE5-3B5C-5F49-8F24-3701A7FFB0E5}" type="presOf" srcId="{3402C65A-1E80-C04F-A4D2-24EAA9761606}" destId="{682968D8-1FD1-4748-941E-4F27D5D6FCFA}" srcOrd="0" destOrd="0" presId="urn:microsoft.com/office/officeart/2008/layout/HalfCircleOrganizationChart"/>
    <dgm:cxn modelId="{879312F6-0883-854C-9A55-0FAAFFA644E2}" type="presOf" srcId="{59C8EA57-7AF7-D947-954A-792667602DDD}" destId="{4F51913A-4310-D74B-A319-1278B841F8D1}" srcOrd="0" destOrd="0" presId="urn:microsoft.com/office/officeart/2008/layout/HalfCircleOrganizationChart"/>
    <dgm:cxn modelId="{48A6BFF8-0B23-6347-9E1B-A0777A439B25}" type="presOf" srcId="{66E1B0BB-7A0D-0141-99CA-C58A2850DA4A}" destId="{7779E9EA-78CA-A644-8F30-F33A29F61209}" srcOrd="1" destOrd="0" presId="urn:microsoft.com/office/officeart/2008/layout/HalfCircleOrganizationChart"/>
    <dgm:cxn modelId="{39E2D1FE-6299-304C-9DEA-D6F6F905E39D}" type="presParOf" srcId="{4F51913A-4310-D74B-A319-1278B841F8D1}" destId="{F6A62A08-5DAB-B44E-8E08-3619CF48969C}" srcOrd="0" destOrd="0" presId="urn:microsoft.com/office/officeart/2008/layout/HalfCircleOrganizationChart"/>
    <dgm:cxn modelId="{5EFB0E50-8DE2-C549-8D30-6F9FE78FB7BC}" type="presParOf" srcId="{F6A62A08-5DAB-B44E-8E08-3619CF48969C}" destId="{E9217E1A-88EE-234D-A54E-3A8927BCB39B}" srcOrd="0" destOrd="0" presId="urn:microsoft.com/office/officeart/2008/layout/HalfCircleOrganizationChart"/>
    <dgm:cxn modelId="{22A124B8-97E7-3D4A-8533-D71785C8EC4C}" type="presParOf" srcId="{E9217E1A-88EE-234D-A54E-3A8927BCB39B}" destId="{C4D4D752-891B-B44C-AF3A-37EB2BABE903}" srcOrd="0" destOrd="0" presId="urn:microsoft.com/office/officeart/2008/layout/HalfCircleOrganizationChart"/>
    <dgm:cxn modelId="{07100422-2A9D-1846-8398-3C181B55BEC2}" type="presParOf" srcId="{E9217E1A-88EE-234D-A54E-3A8927BCB39B}" destId="{7210EB35-F750-0F48-AE50-98B128916419}" srcOrd="1" destOrd="0" presId="urn:microsoft.com/office/officeart/2008/layout/HalfCircleOrganizationChart"/>
    <dgm:cxn modelId="{C9943A7D-5B6A-2B4A-A555-B4CBD891DFB4}" type="presParOf" srcId="{E9217E1A-88EE-234D-A54E-3A8927BCB39B}" destId="{9C5C5ECE-8F5E-034C-82C6-C0476B58496E}" srcOrd="2" destOrd="0" presId="urn:microsoft.com/office/officeart/2008/layout/HalfCircleOrganizationChart"/>
    <dgm:cxn modelId="{0E4A98A5-9BF1-F04C-A057-B2E483D54077}" type="presParOf" srcId="{E9217E1A-88EE-234D-A54E-3A8927BCB39B}" destId="{43FB9EDB-4909-9845-8FB3-9A8A7C5A9354}" srcOrd="3" destOrd="0" presId="urn:microsoft.com/office/officeart/2008/layout/HalfCircleOrganizationChart"/>
    <dgm:cxn modelId="{653264F7-511C-9949-AB53-CF874BF9BE71}" type="presParOf" srcId="{F6A62A08-5DAB-B44E-8E08-3619CF48969C}" destId="{8527ED05-65EE-4C42-B9E5-DA4AB8709BCF}" srcOrd="1" destOrd="0" presId="urn:microsoft.com/office/officeart/2008/layout/HalfCircleOrganizationChart"/>
    <dgm:cxn modelId="{02905DAB-A256-244E-AC2B-D4B456FF7358}" type="presParOf" srcId="{8527ED05-65EE-4C42-B9E5-DA4AB8709BCF}" destId="{43652CE6-EBAB-B942-8403-FB521A2D4A0C}" srcOrd="0" destOrd="0" presId="urn:microsoft.com/office/officeart/2008/layout/HalfCircleOrganizationChart"/>
    <dgm:cxn modelId="{A0B50FB2-232D-F940-A603-DFD0DCC1DA66}" type="presParOf" srcId="{8527ED05-65EE-4C42-B9E5-DA4AB8709BCF}" destId="{4DBB38A8-70E4-8E40-BF2A-4543A9B492C2}" srcOrd="1" destOrd="0" presId="urn:microsoft.com/office/officeart/2008/layout/HalfCircleOrganizationChart"/>
    <dgm:cxn modelId="{B22ED4C7-5496-1A4C-A8AF-BD50CA81F655}" type="presParOf" srcId="{4DBB38A8-70E4-8E40-BF2A-4543A9B492C2}" destId="{9A09C71A-CF6D-944A-9D75-AE22FDED7DC3}" srcOrd="0" destOrd="0" presId="urn:microsoft.com/office/officeart/2008/layout/HalfCircleOrganizationChart"/>
    <dgm:cxn modelId="{8E39CA18-1AF2-7548-A757-A94207DED0DB}" type="presParOf" srcId="{9A09C71A-CF6D-944A-9D75-AE22FDED7DC3}" destId="{2D2B7326-CD2C-5549-BA1E-192109F247E5}" srcOrd="0" destOrd="0" presId="urn:microsoft.com/office/officeart/2008/layout/HalfCircleOrganizationChart"/>
    <dgm:cxn modelId="{03DD31B8-A367-504B-BB0D-AA1BB8CC1FDB}" type="presParOf" srcId="{9A09C71A-CF6D-944A-9D75-AE22FDED7DC3}" destId="{9DA8B009-95EA-864A-B74B-1FF92F05D2F2}" srcOrd="1" destOrd="0" presId="urn:microsoft.com/office/officeart/2008/layout/HalfCircleOrganizationChart"/>
    <dgm:cxn modelId="{A7564CAC-F4D5-0545-87F8-466EEB6CF417}" type="presParOf" srcId="{9A09C71A-CF6D-944A-9D75-AE22FDED7DC3}" destId="{950AFA2B-D9FD-B84C-A4C0-871F4690BC68}" srcOrd="2" destOrd="0" presId="urn:microsoft.com/office/officeart/2008/layout/HalfCircleOrganizationChart"/>
    <dgm:cxn modelId="{86D3EDB4-889D-694A-8DBA-F99616CEDE69}" type="presParOf" srcId="{9A09C71A-CF6D-944A-9D75-AE22FDED7DC3}" destId="{7779E9EA-78CA-A644-8F30-F33A29F61209}" srcOrd="3" destOrd="0" presId="urn:microsoft.com/office/officeart/2008/layout/HalfCircleOrganizationChart"/>
    <dgm:cxn modelId="{767557A3-D492-DF44-9C0B-B521E5E6795C}" type="presParOf" srcId="{4DBB38A8-70E4-8E40-BF2A-4543A9B492C2}" destId="{06442CF9-7D1F-B449-8C32-43B281041AF8}" srcOrd="1" destOrd="0" presId="urn:microsoft.com/office/officeart/2008/layout/HalfCircleOrganizationChart"/>
    <dgm:cxn modelId="{17314BDE-FABB-E744-A042-911917E740B7}" type="presParOf" srcId="{4DBB38A8-70E4-8E40-BF2A-4543A9B492C2}" destId="{EF26D1EA-979B-EC48-B376-881880C3FA0D}" srcOrd="2" destOrd="0" presId="urn:microsoft.com/office/officeart/2008/layout/HalfCircleOrganizationChart"/>
    <dgm:cxn modelId="{1FFAB48A-9A97-834D-99FB-8BCF327F539D}" type="presParOf" srcId="{8527ED05-65EE-4C42-B9E5-DA4AB8709BCF}" destId="{CF050A93-511F-F346-A05D-098F988468CC}" srcOrd="2" destOrd="0" presId="urn:microsoft.com/office/officeart/2008/layout/HalfCircleOrganizationChart"/>
    <dgm:cxn modelId="{F6079326-64BE-C248-83C2-17DCFB1F2704}" type="presParOf" srcId="{8527ED05-65EE-4C42-B9E5-DA4AB8709BCF}" destId="{54E6FA8A-FBB1-9D4B-9378-ADDA9E065ADF}" srcOrd="3" destOrd="0" presId="urn:microsoft.com/office/officeart/2008/layout/HalfCircleOrganizationChart"/>
    <dgm:cxn modelId="{E8076CD1-7D46-B941-9EAB-4CBF3A446F1F}" type="presParOf" srcId="{54E6FA8A-FBB1-9D4B-9378-ADDA9E065ADF}" destId="{5C45AF33-754E-B248-AC9E-2E03644A3259}" srcOrd="0" destOrd="0" presId="urn:microsoft.com/office/officeart/2008/layout/HalfCircleOrganizationChart"/>
    <dgm:cxn modelId="{FAD2B5AF-45C8-4A4D-99FE-12B47FA2C543}" type="presParOf" srcId="{5C45AF33-754E-B248-AC9E-2E03644A3259}" destId="{6282C339-7ED8-6F49-B1E8-BA0A018CA855}" srcOrd="0" destOrd="0" presId="urn:microsoft.com/office/officeart/2008/layout/HalfCircleOrganizationChart"/>
    <dgm:cxn modelId="{2B66E882-557A-904E-B679-2A2E94DBF08B}" type="presParOf" srcId="{5C45AF33-754E-B248-AC9E-2E03644A3259}" destId="{F9D6B05C-3B67-8B49-B5C6-40DB37A5E41F}" srcOrd="1" destOrd="0" presId="urn:microsoft.com/office/officeart/2008/layout/HalfCircleOrganizationChart"/>
    <dgm:cxn modelId="{950CC26B-337F-5744-BB50-F7918CF8D322}" type="presParOf" srcId="{5C45AF33-754E-B248-AC9E-2E03644A3259}" destId="{337A0D4F-5DE5-8949-A021-8C082C1E7F51}" srcOrd="2" destOrd="0" presId="urn:microsoft.com/office/officeart/2008/layout/HalfCircleOrganizationChart"/>
    <dgm:cxn modelId="{E3D156AD-6999-364C-A523-61234085DE94}" type="presParOf" srcId="{5C45AF33-754E-B248-AC9E-2E03644A3259}" destId="{FD2A5514-D746-4C42-B181-F1BBF958E348}" srcOrd="3" destOrd="0" presId="urn:microsoft.com/office/officeart/2008/layout/HalfCircleOrganizationChart"/>
    <dgm:cxn modelId="{1F4D6810-861A-F346-8EFB-21080FEB6985}" type="presParOf" srcId="{54E6FA8A-FBB1-9D4B-9378-ADDA9E065ADF}" destId="{0F655361-475E-2E4B-BDC8-116611F5ADF0}" srcOrd="1" destOrd="0" presId="urn:microsoft.com/office/officeart/2008/layout/HalfCircleOrganizationChart"/>
    <dgm:cxn modelId="{A3A5B4B7-17AB-E543-B159-272E3FFDE89D}" type="presParOf" srcId="{54E6FA8A-FBB1-9D4B-9378-ADDA9E065ADF}" destId="{D6B7DCE1-B35A-C146-8E6A-760B21C03923}" srcOrd="2" destOrd="0" presId="urn:microsoft.com/office/officeart/2008/layout/HalfCircleOrganizationChart"/>
    <dgm:cxn modelId="{522E2A5E-723B-6D44-AEE4-17DB4A6D29EA}" type="presParOf" srcId="{8527ED05-65EE-4C42-B9E5-DA4AB8709BCF}" destId="{D37AC1D3-E450-9D4C-80B6-14C3C606595C}" srcOrd="4" destOrd="0" presId="urn:microsoft.com/office/officeart/2008/layout/HalfCircleOrganizationChart"/>
    <dgm:cxn modelId="{CA955607-355D-654A-839B-6A737F76E786}" type="presParOf" srcId="{8527ED05-65EE-4C42-B9E5-DA4AB8709BCF}" destId="{708CB76C-81AB-9E44-B15A-0DA36B9DBBFB}" srcOrd="5" destOrd="0" presId="urn:microsoft.com/office/officeart/2008/layout/HalfCircleOrganizationChart"/>
    <dgm:cxn modelId="{DE8FA8A3-AB22-8749-80AF-130F6C516A2C}" type="presParOf" srcId="{708CB76C-81AB-9E44-B15A-0DA36B9DBBFB}" destId="{F2E5B510-BA8A-3B43-B691-EBC377DB9654}" srcOrd="0" destOrd="0" presId="urn:microsoft.com/office/officeart/2008/layout/HalfCircleOrganizationChart"/>
    <dgm:cxn modelId="{BB806300-EEBA-7D48-B4CF-024C509B245C}" type="presParOf" srcId="{F2E5B510-BA8A-3B43-B691-EBC377DB9654}" destId="{E6DD12CA-467D-E74B-8924-E2A02F6C3B30}" srcOrd="0" destOrd="0" presId="urn:microsoft.com/office/officeart/2008/layout/HalfCircleOrganizationChart"/>
    <dgm:cxn modelId="{A13F70CD-3FE1-3E46-8510-D61BB0B464AB}" type="presParOf" srcId="{F2E5B510-BA8A-3B43-B691-EBC377DB9654}" destId="{32149097-AF8D-F643-B5CD-1A9CA326D788}" srcOrd="1" destOrd="0" presId="urn:microsoft.com/office/officeart/2008/layout/HalfCircleOrganizationChart"/>
    <dgm:cxn modelId="{19B2B8D3-4940-F64C-9B9E-8A602FFB29BC}" type="presParOf" srcId="{F2E5B510-BA8A-3B43-B691-EBC377DB9654}" destId="{3A6446B0-40BB-1647-987A-9A13D5D9FAC9}" srcOrd="2" destOrd="0" presId="urn:microsoft.com/office/officeart/2008/layout/HalfCircleOrganizationChart"/>
    <dgm:cxn modelId="{B263B261-ACC6-E641-9E72-EC776C8AD9D2}" type="presParOf" srcId="{F2E5B510-BA8A-3B43-B691-EBC377DB9654}" destId="{AC4591E7-12D4-D743-95CC-5FD787DAB430}" srcOrd="3" destOrd="0" presId="urn:microsoft.com/office/officeart/2008/layout/HalfCircleOrganizationChart"/>
    <dgm:cxn modelId="{ACB0AAD6-5C04-C849-89D0-274DEDAFA088}" type="presParOf" srcId="{708CB76C-81AB-9E44-B15A-0DA36B9DBBFB}" destId="{05FFB6B3-DEF6-6A49-B804-64119F6AB416}" srcOrd="1" destOrd="0" presId="urn:microsoft.com/office/officeart/2008/layout/HalfCircleOrganizationChart"/>
    <dgm:cxn modelId="{B5281D74-1A40-5A47-8829-54E0F5E6279C}" type="presParOf" srcId="{05FFB6B3-DEF6-6A49-B804-64119F6AB416}" destId="{9594DE9B-BDE5-E24E-ABFB-BF96760AC091}" srcOrd="0" destOrd="0" presId="urn:microsoft.com/office/officeart/2008/layout/HalfCircleOrganizationChart"/>
    <dgm:cxn modelId="{BCD9EF86-1C4F-054A-99D2-A120EF55E118}" type="presParOf" srcId="{05FFB6B3-DEF6-6A49-B804-64119F6AB416}" destId="{30538B3C-487C-9E47-9F81-A186DD850737}" srcOrd="1" destOrd="0" presId="urn:microsoft.com/office/officeart/2008/layout/HalfCircleOrganizationChart"/>
    <dgm:cxn modelId="{EF0D2320-874F-BE45-AD64-BBC6B9095F29}" type="presParOf" srcId="{30538B3C-487C-9E47-9F81-A186DD850737}" destId="{D6903EAE-6104-314C-B43C-B24C212A9482}" srcOrd="0" destOrd="0" presId="urn:microsoft.com/office/officeart/2008/layout/HalfCircleOrganizationChart"/>
    <dgm:cxn modelId="{7F0265DF-CA52-1440-ADC6-64D677012AAE}" type="presParOf" srcId="{D6903EAE-6104-314C-B43C-B24C212A9482}" destId="{984F2A04-191C-4240-B3D5-EA210D605B51}" srcOrd="0" destOrd="0" presId="urn:microsoft.com/office/officeart/2008/layout/HalfCircleOrganizationChart"/>
    <dgm:cxn modelId="{56A52577-075E-A14F-ACA7-52E98CE61CE0}" type="presParOf" srcId="{D6903EAE-6104-314C-B43C-B24C212A9482}" destId="{1EC34851-10D8-A846-A061-F253CFCFE075}" srcOrd="1" destOrd="0" presId="urn:microsoft.com/office/officeart/2008/layout/HalfCircleOrganizationChart"/>
    <dgm:cxn modelId="{1006D856-C4DD-D541-907B-598895BBD146}" type="presParOf" srcId="{D6903EAE-6104-314C-B43C-B24C212A9482}" destId="{0027A013-E543-C845-9F4E-C5E10D5FA931}" srcOrd="2" destOrd="0" presId="urn:microsoft.com/office/officeart/2008/layout/HalfCircleOrganizationChart"/>
    <dgm:cxn modelId="{01C8FEEE-E8FA-F04B-8712-8018A2C5ED6B}" type="presParOf" srcId="{D6903EAE-6104-314C-B43C-B24C212A9482}" destId="{A21188CA-8D0F-BF4F-B43F-566DEB76803F}" srcOrd="3" destOrd="0" presId="urn:microsoft.com/office/officeart/2008/layout/HalfCircleOrganizationChart"/>
    <dgm:cxn modelId="{32E167D1-C004-104E-819B-F3430A3D702A}" type="presParOf" srcId="{30538B3C-487C-9E47-9F81-A186DD850737}" destId="{24118638-3106-DF43-B948-E6A35532E59C}" srcOrd="1" destOrd="0" presId="urn:microsoft.com/office/officeart/2008/layout/HalfCircleOrganizationChart"/>
    <dgm:cxn modelId="{48B970A8-CB84-D649-867B-D4F0EE95F2C5}" type="presParOf" srcId="{30538B3C-487C-9E47-9F81-A186DD850737}" destId="{6B504D9C-E276-3D47-B377-4DE1559F6D68}" srcOrd="2" destOrd="0" presId="urn:microsoft.com/office/officeart/2008/layout/HalfCircleOrganizationChart"/>
    <dgm:cxn modelId="{2B7740C1-3E20-2547-8346-543B5664BC4A}" type="presParOf" srcId="{05FFB6B3-DEF6-6A49-B804-64119F6AB416}" destId="{6607E32D-FA8A-2E4F-BC0E-0210C73EE061}" srcOrd="2" destOrd="0" presId="urn:microsoft.com/office/officeart/2008/layout/HalfCircleOrganizationChart"/>
    <dgm:cxn modelId="{5C8E49E9-F4D1-FF48-AF39-50D8CCA4087E}" type="presParOf" srcId="{05FFB6B3-DEF6-6A49-B804-64119F6AB416}" destId="{7214951A-8443-654C-86BA-ACC45C99E24C}" srcOrd="3" destOrd="0" presId="urn:microsoft.com/office/officeart/2008/layout/HalfCircleOrganizationChart"/>
    <dgm:cxn modelId="{8725199A-122B-7347-8AD8-D1D33C0A02D9}" type="presParOf" srcId="{7214951A-8443-654C-86BA-ACC45C99E24C}" destId="{94F3AB30-4658-FE49-9250-80F551745261}" srcOrd="0" destOrd="0" presId="urn:microsoft.com/office/officeart/2008/layout/HalfCircleOrganizationChart"/>
    <dgm:cxn modelId="{F05341E5-F152-6742-A824-B0DA2A286970}" type="presParOf" srcId="{94F3AB30-4658-FE49-9250-80F551745261}" destId="{434C77CE-C81F-8E4E-A8D3-9E25FC69499A}" srcOrd="0" destOrd="0" presId="urn:microsoft.com/office/officeart/2008/layout/HalfCircleOrganizationChart"/>
    <dgm:cxn modelId="{A9B8A25A-0C46-BE46-820A-3F964A7849C6}" type="presParOf" srcId="{94F3AB30-4658-FE49-9250-80F551745261}" destId="{BD77243B-4E26-834A-8B9E-2E248A54D15A}" srcOrd="1" destOrd="0" presId="urn:microsoft.com/office/officeart/2008/layout/HalfCircleOrganizationChart"/>
    <dgm:cxn modelId="{200A4106-9DA7-B54A-896C-4626404DD540}" type="presParOf" srcId="{94F3AB30-4658-FE49-9250-80F551745261}" destId="{7A2F2B59-3698-C241-B37F-3128DFAFBEA5}" srcOrd="2" destOrd="0" presId="urn:microsoft.com/office/officeart/2008/layout/HalfCircleOrganizationChart"/>
    <dgm:cxn modelId="{3CBC2F1F-F62B-4B4F-A759-FCC1164219FF}" type="presParOf" srcId="{94F3AB30-4658-FE49-9250-80F551745261}" destId="{DDE8E30B-B9A0-6643-83BB-6B641235514B}" srcOrd="3" destOrd="0" presId="urn:microsoft.com/office/officeart/2008/layout/HalfCircleOrganizationChart"/>
    <dgm:cxn modelId="{1DC9C15C-229A-314D-9C46-08F07862D89F}" type="presParOf" srcId="{7214951A-8443-654C-86BA-ACC45C99E24C}" destId="{3B4F5902-7D9F-664C-AB90-92767FEA0177}" srcOrd="1" destOrd="0" presId="urn:microsoft.com/office/officeart/2008/layout/HalfCircleOrganizationChart"/>
    <dgm:cxn modelId="{D687275C-C7A1-7443-8C18-A9C4AC2D51D5}" type="presParOf" srcId="{7214951A-8443-654C-86BA-ACC45C99E24C}" destId="{76FFCDDA-9152-6D40-9FC8-885C4BC45F97}" srcOrd="2" destOrd="0" presId="urn:microsoft.com/office/officeart/2008/layout/HalfCircleOrganizationChart"/>
    <dgm:cxn modelId="{D2D42E78-D133-E644-A19B-8AF3502E202F}" type="presParOf" srcId="{05FFB6B3-DEF6-6A49-B804-64119F6AB416}" destId="{7524B95C-6B7D-264D-8962-03B6A8E3634C}" srcOrd="4" destOrd="0" presId="urn:microsoft.com/office/officeart/2008/layout/HalfCircleOrganizationChart"/>
    <dgm:cxn modelId="{653BAE5D-30B7-E143-BCF8-D6D391E5D3CD}" type="presParOf" srcId="{05FFB6B3-DEF6-6A49-B804-64119F6AB416}" destId="{F71C2D61-9538-2E44-92F5-F536841BB2DE}" srcOrd="5" destOrd="0" presId="urn:microsoft.com/office/officeart/2008/layout/HalfCircleOrganizationChart"/>
    <dgm:cxn modelId="{D2BF5DB8-9A72-E544-91A2-915656BB26E6}" type="presParOf" srcId="{F71C2D61-9538-2E44-92F5-F536841BB2DE}" destId="{91F0D0B5-9852-9D47-ABA1-9F35F4564B2B}" srcOrd="0" destOrd="0" presId="urn:microsoft.com/office/officeart/2008/layout/HalfCircleOrganizationChart"/>
    <dgm:cxn modelId="{0B5382E6-BDB5-E745-B81D-0C6F12092202}" type="presParOf" srcId="{91F0D0B5-9852-9D47-ABA1-9F35F4564B2B}" destId="{4BD39E03-414A-2141-AACE-B5F3C89A0FDC}" srcOrd="0" destOrd="0" presId="urn:microsoft.com/office/officeart/2008/layout/HalfCircleOrganizationChart"/>
    <dgm:cxn modelId="{A6CFC537-A0BD-BC42-95E5-E599BBB58428}" type="presParOf" srcId="{91F0D0B5-9852-9D47-ABA1-9F35F4564B2B}" destId="{A4B19EC8-5A3F-D64A-8433-FD6B02F52CCE}" srcOrd="1" destOrd="0" presId="urn:microsoft.com/office/officeart/2008/layout/HalfCircleOrganizationChart"/>
    <dgm:cxn modelId="{64712CC7-49CB-9C4B-992A-11B7FC4F9804}" type="presParOf" srcId="{91F0D0B5-9852-9D47-ABA1-9F35F4564B2B}" destId="{A08723B5-F145-7A49-ABFB-5563F872EB66}" srcOrd="2" destOrd="0" presId="urn:microsoft.com/office/officeart/2008/layout/HalfCircleOrganizationChart"/>
    <dgm:cxn modelId="{B3095CE7-065B-3C48-9872-A61AA2D55A28}" type="presParOf" srcId="{91F0D0B5-9852-9D47-ABA1-9F35F4564B2B}" destId="{0553173D-90B0-C241-8CCD-FC91B2BF2844}" srcOrd="3" destOrd="0" presId="urn:microsoft.com/office/officeart/2008/layout/HalfCircleOrganizationChart"/>
    <dgm:cxn modelId="{4569CFA5-2388-4E47-A37B-A31A0590D4B2}" type="presParOf" srcId="{F71C2D61-9538-2E44-92F5-F536841BB2DE}" destId="{E0A48E86-B61F-C343-9B87-5A9A8BD0B0A6}" srcOrd="1" destOrd="0" presId="urn:microsoft.com/office/officeart/2008/layout/HalfCircleOrganizationChart"/>
    <dgm:cxn modelId="{8C44FCA6-C122-9546-B1A9-E537A8E8AD6A}" type="presParOf" srcId="{F71C2D61-9538-2E44-92F5-F536841BB2DE}" destId="{6E6D983B-CBD0-4E45-960B-1FE9DC319877}" srcOrd="2" destOrd="0" presId="urn:microsoft.com/office/officeart/2008/layout/HalfCircleOrganizationChart"/>
    <dgm:cxn modelId="{B0D7600E-3083-DF48-9262-A602EC9D42D7}" type="presParOf" srcId="{708CB76C-81AB-9E44-B15A-0DA36B9DBBFB}" destId="{FA71F098-9149-F541-AB0B-73162A248968}" srcOrd="2" destOrd="0" presId="urn:microsoft.com/office/officeart/2008/layout/HalfCircleOrganizationChart"/>
    <dgm:cxn modelId="{6AB7A02B-E92C-DB4B-B927-7B390D41E881}" type="presParOf" srcId="{F6A62A08-5DAB-B44E-8E08-3619CF48969C}" destId="{11B8624A-F328-734C-88AC-6FE8A3315B32}" srcOrd="2" destOrd="0" presId="urn:microsoft.com/office/officeart/2008/layout/HalfCircleOrganizationChart"/>
    <dgm:cxn modelId="{D6754682-9DDB-154B-BE07-974F3626E4D7}" type="presParOf" srcId="{4F51913A-4310-D74B-A319-1278B841F8D1}" destId="{2FE535F6-F069-F24E-AC34-4F39F3367829}" srcOrd="1" destOrd="0" presId="urn:microsoft.com/office/officeart/2008/layout/HalfCircleOrganizationChart"/>
    <dgm:cxn modelId="{97361887-74B3-A444-BC09-91B6BDD50EEB}" type="presParOf" srcId="{2FE535F6-F069-F24E-AC34-4F39F3367829}" destId="{64F5937F-622D-044E-B145-05AEEED063E6}" srcOrd="0" destOrd="0" presId="urn:microsoft.com/office/officeart/2008/layout/HalfCircleOrganizationChart"/>
    <dgm:cxn modelId="{B01DBDA7-A4AE-494C-BB16-2ED0B779BE6E}" type="presParOf" srcId="{64F5937F-622D-044E-B145-05AEEED063E6}" destId="{191D7194-CE8B-B64E-B566-68F1C9761DE2}" srcOrd="0" destOrd="0" presId="urn:microsoft.com/office/officeart/2008/layout/HalfCircleOrganizationChart"/>
    <dgm:cxn modelId="{21089C46-84E4-AA41-98BE-2475DADCD4B6}" type="presParOf" srcId="{64F5937F-622D-044E-B145-05AEEED063E6}" destId="{853B8699-26A7-F449-AC7E-3A81CC75AE8C}" srcOrd="1" destOrd="0" presId="urn:microsoft.com/office/officeart/2008/layout/HalfCircleOrganizationChart"/>
    <dgm:cxn modelId="{D14D99D9-1EA4-A841-AF50-B8825CC84A1A}" type="presParOf" srcId="{64F5937F-622D-044E-B145-05AEEED063E6}" destId="{B820F0DD-8170-F747-9AC2-C6D3A111C90B}" srcOrd="2" destOrd="0" presId="urn:microsoft.com/office/officeart/2008/layout/HalfCircleOrganizationChart"/>
    <dgm:cxn modelId="{7C36E173-033F-5C45-BDD7-231C2BBF9563}" type="presParOf" srcId="{64F5937F-622D-044E-B145-05AEEED063E6}" destId="{3106B479-F30A-844D-BFDC-D2B0B00267C1}" srcOrd="3" destOrd="0" presId="urn:microsoft.com/office/officeart/2008/layout/HalfCircleOrganizationChart"/>
    <dgm:cxn modelId="{6CE77BBF-4B28-D243-9FCA-7BC082D9FFA8}" type="presParOf" srcId="{2FE535F6-F069-F24E-AC34-4F39F3367829}" destId="{F6E4D684-58A8-3248-AA3A-4392E29ADB52}" srcOrd="1" destOrd="0" presId="urn:microsoft.com/office/officeart/2008/layout/HalfCircleOrganizationChart"/>
    <dgm:cxn modelId="{0E1C8FE0-253A-284C-8114-203972ED9A94}" type="presParOf" srcId="{F6E4D684-58A8-3248-AA3A-4392E29ADB52}" destId="{4B6A11C7-CF78-AA42-8E14-D493BB1BB25F}" srcOrd="0" destOrd="0" presId="urn:microsoft.com/office/officeart/2008/layout/HalfCircleOrganizationChart"/>
    <dgm:cxn modelId="{1E61D10E-839A-EA42-8B68-149C3C0D2E2E}" type="presParOf" srcId="{F6E4D684-58A8-3248-AA3A-4392E29ADB52}" destId="{27431645-8983-4644-B4FB-B1583CFDE381}" srcOrd="1" destOrd="0" presId="urn:microsoft.com/office/officeart/2008/layout/HalfCircleOrganizationChart"/>
    <dgm:cxn modelId="{46245FC2-43DE-CC43-89F2-82BFAA75FA64}" type="presParOf" srcId="{27431645-8983-4644-B4FB-B1583CFDE381}" destId="{5F0458E7-FEC0-C645-B344-D3056BC11566}" srcOrd="0" destOrd="0" presId="urn:microsoft.com/office/officeart/2008/layout/HalfCircleOrganizationChart"/>
    <dgm:cxn modelId="{265ADDEA-AC4E-0B43-B944-E1603514A995}" type="presParOf" srcId="{5F0458E7-FEC0-C645-B344-D3056BC11566}" destId="{03D4D686-22A8-F042-9F7F-EA0DA6E630BF}" srcOrd="0" destOrd="0" presId="urn:microsoft.com/office/officeart/2008/layout/HalfCircleOrganizationChart"/>
    <dgm:cxn modelId="{B208F4C7-DE0F-DA4A-86CC-F25686FD7963}" type="presParOf" srcId="{5F0458E7-FEC0-C645-B344-D3056BC11566}" destId="{60E04063-93E3-4F4A-9892-23BD67EFEF1C}" srcOrd="1" destOrd="0" presId="urn:microsoft.com/office/officeart/2008/layout/HalfCircleOrganizationChart"/>
    <dgm:cxn modelId="{8FA7078D-D5A5-AB4B-8F1F-EB0A0036F388}" type="presParOf" srcId="{5F0458E7-FEC0-C645-B344-D3056BC11566}" destId="{8D6F5F70-4744-264B-B95C-C728CF37561C}" srcOrd="2" destOrd="0" presId="urn:microsoft.com/office/officeart/2008/layout/HalfCircleOrganizationChart"/>
    <dgm:cxn modelId="{F8156B9B-E3E6-7443-B34B-D385D306B9C4}" type="presParOf" srcId="{5F0458E7-FEC0-C645-B344-D3056BC11566}" destId="{91D61115-8A3E-4248-8F2C-0D99C842E37C}" srcOrd="3" destOrd="0" presId="urn:microsoft.com/office/officeart/2008/layout/HalfCircleOrganizationChart"/>
    <dgm:cxn modelId="{FA1BF309-3512-6A4D-9EE4-284629974C04}" type="presParOf" srcId="{27431645-8983-4644-B4FB-B1583CFDE381}" destId="{18E7A2D0-7335-7B4F-83FD-105E3C2172D1}" srcOrd="1" destOrd="0" presId="urn:microsoft.com/office/officeart/2008/layout/HalfCircleOrganizationChart"/>
    <dgm:cxn modelId="{104B3954-43BB-CF40-A655-9207C0E337BC}" type="presParOf" srcId="{18E7A2D0-7335-7B4F-83FD-105E3C2172D1}" destId="{17EBB7FC-ED8D-4249-8604-1A2228977703}" srcOrd="0" destOrd="0" presId="urn:microsoft.com/office/officeart/2008/layout/HalfCircleOrganizationChart"/>
    <dgm:cxn modelId="{36A79D2D-1463-094B-88F9-271E4F6D66CA}" type="presParOf" srcId="{18E7A2D0-7335-7B4F-83FD-105E3C2172D1}" destId="{BA5B7351-07DD-1445-BC82-1A60020C056C}" srcOrd="1" destOrd="0" presId="urn:microsoft.com/office/officeart/2008/layout/HalfCircleOrganizationChart"/>
    <dgm:cxn modelId="{6E6368BC-C2C6-C946-840E-4704193CD863}" type="presParOf" srcId="{BA5B7351-07DD-1445-BC82-1A60020C056C}" destId="{80ED257D-0F04-7949-B392-CF876D9EB222}" srcOrd="0" destOrd="0" presId="urn:microsoft.com/office/officeart/2008/layout/HalfCircleOrganizationChart"/>
    <dgm:cxn modelId="{81C3776B-D305-4C48-B7C0-764CF9F7C742}" type="presParOf" srcId="{80ED257D-0F04-7949-B392-CF876D9EB222}" destId="{755FB3A9-3957-EF45-9A10-773A11E0347E}" srcOrd="0" destOrd="0" presId="urn:microsoft.com/office/officeart/2008/layout/HalfCircleOrganizationChart"/>
    <dgm:cxn modelId="{8FAD2F8B-3969-DE4D-9791-CB0699A396C7}" type="presParOf" srcId="{80ED257D-0F04-7949-B392-CF876D9EB222}" destId="{6079B341-DD24-8A4D-8FE2-7E6FFCF463FE}" srcOrd="1" destOrd="0" presId="urn:microsoft.com/office/officeart/2008/layout/HalfCircleOrganizationChart"/>
    <dgm:cxn modelId="{554F6097-83B5-394A-8116-32A39BD8B5CB}" type="presParOf" srcId="{80ED257D-0F04-7949-B392-CF876D9EB222}" destId="{97E041D9-CEE5-AD48-9406-82AB2B1BC4C1}" srcOrd="2" destOrd="0" presId="urn:microsoft.com/office/officeart/2008/layout/HalfCircleOrganizationChart"/>
    <dgm:cxn modelId="{FACDE2A2-4BD5-EA40-8868-42C1C15D1B5F}" type="presParOf" srcId="{80ED257D-0F04-7949-B392-CF876D9EB222}" destId="{63D28A2B-77D0-C34D-B3B4-B7E0F8E2E8D2}" srcOrd="3" destOrd="0" presId="urn:microsoft.com/office/officeart/2008/layout/HalfCircleOrganizationChart"/>
    <dgm:cxn modelId="{B6C72E95-5CD6-BD42-BB88-A308424C7891}" type="presParOf" srcId="{BA5B7351-07DD-1445-BC82-1A60020C056C}" destId="{3346F813-FBA2-864B-973E-7EE533B0D861}" srcOrd="1" destOrd="0" presId="urn:microsoft.com/office/officeart/2008/layout/HalfCircleOrganizationChart"/>
    <dgm:cxn modelId="{2CEF85E8-724C-534C-8FD6-71ECC48BD511}" type="presParOf" srcId="{BA5B7351-07DD-1445-BC82-1A60020C056C}" destId="{57B03C7C-9C08-0141-9C13-166B5664AD13}" srcOrd="2" destOrd="0" presId="urn:microsoft.com/office/officeart/2008/layout/HalfCircleOrganizationChart"/>
    <dgm:cxn modelId="{A3B156F9-D8C4-6644-AD8A-353778D4F6C2}" type="presParOf" srcId="{18E7A2D0-7335-7B4F-83FD-105E3C2172D1}" destId="{8B962949-1506-834C-A933-45DB13806807}" srcOrd="2" destOrd="0" presId="urn:microsoft.com/office/officeart/2008/layout/HalfCircleOrganizationChart"/>
    <dgm:cxn modelId="{20C92DEB-015D-0F4D-A49B-1EF36332B8A4}" type="presParOf" srcId="{18E7A2D0-7335-7B4F-83FD-105E3C2172D1}" destId="{C63E1931-9D46-CD46-9881-D96929F47D60}" srcOrd="3" destOrd="0" presId="urn:microsoft.com/office/officeart/2008/layout/HalfCircleOrganizationChart"/>
    <dgm:cxn modelId="{8E2C3164-41DF-B145-8918-363A334DE1CE}" type="presParOf" srcId="{C63E1931-9D46-CD46-9881-D96929F47D60}" destId="{2AE6269C-2CDB-E141-9138-78021683C603}" srcOrd="0" destOrd="0" presId="urn:microsoft.com/office/officeart/2008/layout/HalfCircleOrganizationChart"/>
    <dgm:cxn modelId="{0C52231F-7E34-A345-81EF-3472748670CF}" type="presParOf" srcId="{2AE6269C-2CDB-E141-9138-78021683C603}" destId="{A5A09FEE-3EBC-9A43-A59B-01E0BF8A2DE5}" srcOrd="0" destOrd="0" presId="urn:microsoft.com/office/officeart/2008/layout/HalfCircleOrganizationChart"/>
    <dgm:cxn modelId="{46C42816-DF32-AB41-83AB-6D8DBDDDCDEE}" type="presParOf" srcId="{2AE6269C-2CDB-E141-9138-78021683C603}" destId="{B95E81DC-A2E6-BF4A-AABF-B4081B8835E2}" srcOrd="1" destOrd="0" presId="urn:microsoft.com/office/officeart/2008/layout/HalfCircleOrganizationChart"/>
    <dgm:cxn modelId="{CBF7BA04-2860-2345-BFF1-A05150D7BB41}" type="presParOf" srcId="{2AE6269C-2CDB-E141-9138-78021683C603}" destId="{26EF3817-2600-C547-B78A-362BDCCB0D0F}" srcOrd="2" destOrd="0" presId="urn:microsoft.com/office/officeart/2008/layout/HalfCircleOrganizationChart"/>
    <dgm:cxn modelId="{4FF7ED3C-9526-244C-BA34-0ECD78216C35}" type="presParOf" srcId="{2AE6269C-2CDB-E141-9138-78021683C603}" destId="{047D0FBB-03C0-2E43-8F01-DF8B38B67604}" srcOrd="3" destOrd="0" presId="urn:microsoft.com/office/officeart/2008/layout/HalfCircleOrganizationChart"/>
    <dgm:cxn modelId="{0B863170-8342-D246-8A25-6FF602EE1F75}" type="presParOf" srcId="{C63E1931-9D46-CD46-9881-D96929F47D60}" destId="{99CBCCE7-CC52-F440-840C-A95626580CCD}" srcOrd="1" destOrd="0" presId="urn:microsoft.com/office/officeart/2008/layout/HalfCircleOrganizationChart"/>
    <dgm:cxn modelId="{2A3363AC-1ADA-4C40-BE67-9DA5E240B9C5}" type="presParOf" srcId="{C63E1931-9D46-CD46-9881-D96929F47D60}" destId="{13FEA430-03E2-AB4C-9DF6-9ECEB4A7EBB4}" srcOrd="2" destOrd="0" presId="urn:microsoft.com/office/officeart/2008/layout/HalfCircleOrganizationChart"/>
    <dgm:cxn modelId="{B3AE71EA-9ABB-0B4D-A729-72B455C97FD5}" type="presParOf" srcId="{27431645-8983-4644-B4FB-B1583CFDE381}" destId="{52474E66-CFF4-E942-97F5-B22C52B43797}" srcOrd="2" destOrd="0" presId="urn:microsoft.com/office/officeart/2008/layout/HalfCircleOrganizationChart"/>
    <dgm:cxn modelId="{C0429654-881D-514C-9261-8C161BC55FFB}" type="presParOf" srcId="{F6E4D684-58A8-3248-AA3A-4392E29ADB52}" destId="{B9DEF305-57F1-124D-BA6B-B39A497F6E20}" srcOrd="2" destOrd="0" presId="urn:microsoft.com/office/officeart/2008/layout/HalfCircleOrganizationChart"/>
    <dgm:cxn modelId="{FD1FC577-7C95-6D45-A0A0-D7C927E64A8C}" type="presParOf" srcId="{F6E4D684-58A8-3248-AA3A-4392E29ADB52}" destId="{594B40B2-BC79-8F48-884E-358D6C90F319}" srcOrd="3" destOrd="0" presId="urn:microsoft.com/office/officeart/2008/layout/HalfCircleOrganizationChart"/>
    <dgm:cxn modelId="{BAF39EEF-7B7E-D749-89A9-4DB71DF70054}" type="presParOf" srcId="{594B40B2-BC79-8F48-884E-358D6C90F319}" destId="{DDFBA919-2A2C-8A41-BAB8-CD763FC56D62}" srcOrd="0" destOrd="0" presId="urn:microsoft.com/office/officeart/2008/layout/HalfCircleOrganizationChart"/>
    <dgm:cxn modelId="{0F8BF0EC-4D29-F94E-8EB5-BCD7802D072E}" type="presParOf" srcId="{DDFBA919-2A2C-8A41-BAB8-CD763FC56D62}" destId="{682968D8-1FD1-4748-941E-4F27D5D6FCFA}" srcOrd="0" destOrd="0" presId="urn:microsoft.com/office/officeart/2008/layout/HalfCircleOrganizationChart"/>
    <dgm:cxn modelId="{E8E8B471-E304-5749-9061-AD8F5FAAD1F9}" type="presParOf" srcId="{DDFBA919-2A2C-8A41-BAB8-CD763FC56D62}" destId="{D8AC6214-3C6C-0140-B676-D99A7CEDC680}" srcOrd="1" destOrd="0" presId="urn:microsoft.com/office/officeart/2008/layout/HalfCircleOrganizationChart"/>
    <dgm:cxn modelId="{9EC784C5-483F-2C4B-8DA5-1F03C54535EE}" type="presParOf" srcId="{DDFBA919-2A2C-8A41-BAB8-CD763FC56D62}" destId="{36F24049-91DC-FF4E-8631-6E40895C99F3}" srcOrd="2" destOrd="0" presId="urn:microsoft.com/office/officeart/2008/layout/HalfCircleOrganizationChart"/>
    <dgm:cxn modelId="{9D2FDAB0-A90D-7D4D-995F-695C7E62F08B}" type="presParOf" srcId="{DDFBA919-2A2C-8A41-BAB8-CD763FC56D62}" destId="{6532D0B4-C920-804F-846F-8E43F4AD4B67}" srcOrd="3" destOrd="0" presId="urn:microsoft.com/office/officeart/2008/layout/HalfCircleOrganizationChart"/>
    <dgm:cxn modelId="{8D1E24E9-CC9E-C449-BDE7-DEFA24209AD3}" type="presParOf" srcId="{594B40B2-BC79-8F48-884E-358D6C90F319}" destId="{B069935F-28E4-2A44-979B-6FFCB344051E}" srcOrd="1" destOrd="0" presId="urn:microsoft.com/office/officeart/2008/layout/HalfCircleOrganizationChart"/>
    <dgm:cxn modelId="{20C1A8D5-4DB8-454B-AFFC-AE13C809C3BC}" type="presParOf" srcId="{B069935F-28E4-2A44-979B-6FFCB344051E}" destId="{79D26B07-AF9E-2B49-91B5-ADF3D979AA01}" srcOrd="0" destOrd="0" presId="urn:microsoft.com/office/officeart/2008/layout/HalfCircleOrganizationChart"/>
    <dgm:cxn modelId="{10B16416-9EAA-9F4F-89ED-A1E7FED7D8C0}" type="presParOf" srcId="{B069935F-28E4-2A44-979B-6FFCB344051E}" destId="{87FF3B22-57FB-1349-AD16-7A57D93A942B}" srcOrd="1" destOrd="0" presId="urn:microsoft.com/office/officeart/2008/layout/HalfCircleOrganizationChart"/>
    <dgm:cxn modelId="{EDD0F356-AB56-5C4A-B209-791276159328}" type="presParOf" srcId="{87FF3B22-57FB-1349-AD16-7A57D93A942B}" destId="{41603AD5-EAA6-8D45-A005-EF4736967644}" srcOrd="0" destOrd="0" presId="urn:microsoft.com/office/officeart/2008/layout/HalfCircleOrganizationChart"/>
    <dgm:cxn modelId="{320FC816-47FD-DF44-BEA2-591D81C135B4}" type="presParOf" srcId="{41603AD5-EAA6-8D45-A005-EF4736967644}" destId="{1FDA878E-65D3-1E48-8CCB-9E86B064ADB5}" srcOrd="0" destOrd="0" presId="urn:microsoft.com/office/officeart/2008/layout/HalfCircleOrganizationChart"/>
    <dgm:cxn modelId="{46C0622E-F341-C749-867D-C54A2FD66B07}" type="presParOf" srcId="{41603AD5-EAA6-8D45-A005-EF4736967644}" destId="{FBD94E22-554B-AC48-9FF5-0B5DDAB47816}" srcOrd="1" destOrd="0" presId="urn:microsoft.com/office/officeart/2008/layout/HalfCircleOrganizationChart"/>
    <dgm:cxn modelId="{CB232359-9547-6943-9FD5-9E79F75B8FA5}" type="presParOf" srcId="{41603AD5-EAA6-8D45-A005-EF4736967644}" destId="{D6BA8762-82EC-C84C-8D0E-B2EA11D4766D}" srcOrd="2" destOrd="0" presId="urn:microsoft.com/office/officeart/2008/layout/HalfCircleOrganizationChart"/>
    <dgm:cxn modelId="{47D6CCA5-EE1D-A04B-B59B-56328F0746B6}" type="presParOf" srcId="{41603AD5-EAA6-8D45-A005-EF4736967644}" destId="{060A2026-8BD2-C344-8A9F-DF82B9095498}" srcOrd="3" destOrd="0" presId="urn:microsoft.com/office/officeart/2008/layout/HalfCircleOrganizationChart"/>
    <dgm:cxn modelId="{80C9275C-F38A-C242-B5C4-ADAB168D2250}" type="presParOf" srcId="{87FF3B22-57FB-1349-AD16-7A57D93A942B}" destId="{95B84F15-91DD-FB47-B848-1BBC5C5155A5}" srcOrd="1" destOrd="0" presId="urn:microsoft.com/office/officeart/2008/layout/HalfCircleOrganizationChart"/>
    <dgm:cxn modelId="{5B0B8572-C142-7547-842E-7D813D988AD4}" type="presParOf" srcId="{87FF3B22-57FB-1349-AD16-7A57D93A942B}" destId="{F672C34D-838B-704A-B977-CE7F64F8229C}" srcOrd="2" destOrd="0" presId="urn:microsoft.com/office/officeart/2008/layout/HalfCircleOrganizationChart"/>
    <dgm:cxn modelId="{396850C9-A859-154A-8F24-43E395A52F27}" type="presParOf" srcId="{B069935F-28E4-2A44-979B-6FFCB344051E}" destId="{13F2247F-A542-6D4F-823B-B3264CA55B41}" srcOrd="2" destOrd="0" presId="urn:microsoft.com/office/officeart/2008/layout/HalfCircleOrganizationChart"/>
    <dgm:cxn modelId="{041626DE-269C-034F-8729-B62BE38D410D}" type="presParOf" srcId="{B069935F-28E4-2A44-979B-6FFCB344051E}" destId="{45AD3E92-2198-324A-B685-91E5ECFDEDF0}" srcOrd="3" destOrd="0" presId="urn:microsoft.com/office/officeart/2008/layout/HalfCircleOrganizationChart"/>
    <dgm:cxn modelId="{F7968DF4-915B-3748-AE49-90BEF68848BF}" type="presParOf" srcId="{45AD3E92-2198-324A-B685-91E5ECFDEDF0}" destId="{0884493E-2557-6846-A0BD-9786CD9E24BD}" srcOrd="0" destOrd="0" presId="urn:microsoft.com/office/officeart/2008/layout/HalfCircleOrganizationChart"/>
    <dgm:cxn modelId="{469CDEC3-B473-A745-862E-B4F1B640A34A}" type="presParOf" srcId="{0884493E-2557-6846-A0BD-9786CD9E24BD}" destId="{8FF01A02-02E8-4547-B305-38C1EA8B6BA0}" srcOrd="0" destOrd="0" presId="urn:microsoft.com/office/officeart/2008/layout/HalfCircleOrganizationChart"/>
    <dgm:cxn modelId="{CA3C40D2-15E9-2E45-9FA2-4986B6A4CFD9}" type="presParOf" srcId="{0884493E-2557-6846-A0BD-9786CD9E24BD}" destId="{3F807030-6E91-4D4A-B666-A2D99DA6E7BE}" srcOrd="1" destOrd="0" presId="urn:microsoft.com/office/officeart/2008/layout/HalfCircleOrganizationChart"/>
    <dgm:cxn modelId="{9A4D1008-7534-EA45-B7D7-680DE4912D0C}" type="presParOf" srcId="{0884493E-2557-6846-A0BD-9786CD9E24BD}" destId="{685A392B-7C3D-5840-AB5D-6524AEE3AFC2}" srcOrd="2" destOrd="0" presId="urn:microsoft.com/office/officeart/2008/layout/HalfCircleOrganizationChart"/>
    <dgm:cxn modelId="{34B6AD23-F694-6C42-88B5-C6C1DD5131A7}" type="presParOf" srcId="{0884493E-2557-6846-A0BD-9786CD9E24BD}" destId="{C26F33D8-1CA3-9B44-8BE5-E0B8ACCF92C4}" srcOrd="3" destOrd="0" presId="urn:microsoft.com/office/officeart/2008/layout/HalfCircleOrganizationChart"/>
    <dgm:cxn modelId="{4275C5E0-C398-574C-B0E0-358753BE594F}" type="presParOf" srcId="{45AD3E92-2198-324A-B685-91E5ECFDEDF0}" destId="{D48E46DE-279A-634F-A346-B98BE5B5B081}" srcOrd="1" destOrd="0" presId="urn:microsoft.com/office/officeart/2008/layout/HalfCircleOrganizationChart"/>
    <dgm:cxn modelId="{74E1DDA4-42FD-514E-AFA6-AA5EE0A20999}" type="presParOf" srcId="{45AD3E92-2198-324A-B685-91E5ECFDEDF0}" destId="{6401F492-2028-4A40-8607-6A2AEB3D9396}" srcOrd="2" destOrd="0" presId="urn:microsoft.com/office/officeart/2008/layout/HalfCircleOrganizationChart"/>
    <dgm:cxn modelId="{71851930-A3FB-854C-BF58-6DAB6F5E3A72}" type="presParOf" srcId="{594B40B2-BC79-8F48-884E-358D6C90F319}" destId="{A8C204D8-B71F-CB47-9995-E093AEEDB4E5}" srcOrd="2" destOrd="0" presId="urn:microsoft.com/office/officeart/2008/layout/HalfCircleOrganizationChart"/>
    <dgm:cxn modelId="{85DDCDD0-E751-B54B-8D79-79201C9C569E}" type="presParOf" srcId="{2FE535F6-F069-F24E-AC34-4F39F3367829}" destId="{855DF807-BAA5-1647-BF22-45D9679F1AF7}" srcOrd="2" destOrd="0" presId="urn:microsoft.com/office/officeart/2008/layout/HalfCircleOrganizationChart"/>
    <dgm:cxn modelId="{BEF8043D-F8F1-7A4E-A208-95CA3862DB8B}" type="presParOf" srcId="{855DF807-BAA5-1647-BF22-45D9679F1AF7}" destId="{94425C0C-10F3-6F48-9144-A6563F662E69}" srcOrd="0" destOrd="0" presId="urn:microsoft.com/office/officeart/2008/layout/HalfCircleOrganizationChart"/>
    <dgm:cxn modelId="{C9865EBE-C3A8-F449-AFC7-862C6C0FD41A}" type="presParOf" srcId="{855DF807-BAA5-1647-BF22-45D9679F1AF7}" destId="{2BE8BA98-3CB5-BB4D-BBDE-FF645F448358}" srcOrd="1" destOrd="0" presId="urn:microsoft.com/office/officeart/2008/layout/HalfCircleOrganizationChart"/>
    <dgm:cxn modelId="{5185C4AA-56A5-EE4E-9871-19D2BAF89A50}" type="presParOf" srcId="{2BE8BA98-3CB5-BB4D-BBDE-FF645F448358}" destId="{E6048F14-4B6F-2645-B6D8-208D450C4DE9}" srcOrd="0" destOrd="0" presId="urn:microsoft.com/office/officeart/2008/layout/HalfCircleOrganizationChart"/>
    <dgm:cxn modelId="{DA897B90-3E94-4347-8C87-6F25259DF972}" type="presParOf" srcId="{E6048F14-4B6F-2645-B6D8-208D450C4DE9}" destId="{DCA71371-126C-3E48-A352-E225A5A2A11A}" srcOrd="0" destOrd="0" presId="urn:microsoft.com/office/officeart/2008/layout/HalfCircleOrganizationChart"/>
    <dgm:cxn modelId="{A3580925-BE3D-A64D-ADF2-B3255F7112B7}" type="presParOf" srcId="{E6048F14-4B6F-2645-B6D8-208D450C4DE9}" destId="{4D3AC546-C750-BC47-A06B-878CB9B3F86E}" srcOrd="1" destOrd="0" presId="urn:microsoft.com/office/officeart/2008/layout/HalfCircleOrganizationChart"/>
    <dgm:cxn modelId="{7372AE67-1E79-F44D-85E1-C05AA34F14C1}" type="presParOf" srcId="{E6048F14-4B6F-2645-B6D8-208D450C4DE9}" destId="{A4060D71-B5EE-D740-8C34-AA36A09BC72E}" srcOrd="2" destOrd="0" presId="urn:microsoft.com/office/officeart/2008/layout/HalfCircleOrganizationChart"/>
    <dgm:cxn modelId="{BB57612D-FD49-E442-BD25-F973B4B33175}" type="presParOf" srcId="{E6048F14-4B6F-2645-B6D8-208D450C4DE9}" destId="{8CACA2EC-0F22-7A46-B7D3-FEA5215F1967}" srcOrd="3" destOrd="0" presId="urn:microsoft.com/office/officeart/2008/layout/HalfCircleOrganizationChart"/>
    <dgm:cxn modelId="{8106DD4E-2081-924A-83DA-7BC21961959B}" type="presParOf" srcId="{2BE8BA98-3CB5-BB4D-BBDE-FF645F448358}" destId="{DBFFE178-EBF1-FD45-AE97-77881D1CF540}" srcOrd="1" destOrd="0" presId="urn:microsoft.com/office/officeart/2008/layout/HalfCircleOrganizationChart"/>
    <dgm:cxn modelId="{05E1D335-AFF2-C74A-B960-2BB78CB04435}" type="presParOf" srcId="{2BE8BA98-3CB5-BB4D-BBDE-FF645F448358}" destId="{7534E353-6A76-4E42-90E4-8D59E23A1C43}" srcOrd="2" destOrd="0" presId="urn:microsoft.com/office/officeart/2008/layout/HalfCircleOrganizationChart"/>
  </dgm:cxnLst>
  <dgm:bg/>
  <dgm:whole>
    <a:ln w="38100">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25C0C-10F3-6F48-9144-A6563F662E69}">
      <dsp:nvSpPr>
        <dsp:cNvPr id="0" name=""/>
        <dsp:cNvSpPr/>
      </dsp:nvSpPr>
      <dsp:spPr>
        <a:xfrm>
          <a:off x="8484318" y="1433047"/>
          <a:ext cx="707966" cy="511782"/>
        </a:xfrm>
        <a:custGeom>
          <a:avLst/>
          <a:gdLst/>
          <a:ahLst/>
          <a:cxnLst/>
          <a:rect l="0" t="0" r="0" b="0"/>
          <a:pathLst>
            <a:path>
              <a:moveTo>
                <a:pt x="707966" y="0"/>
              </a:moveTo>
              <a:lnTo>
                <a:pt x="707966" y="511782"/>
              </a:lnTo>
              <a:lnTo>
                <a:pt x="0" y="511782"/>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F2247F-A542-6D4F-823B-B3264CA55B41}">
      <dsp:nvSpPr>
        <dsp:cNvPr id="0" name=""/>
        <dsp:cNvSpPr/>
      </dsp:nvSpPr>
      <dsp:spPr>
        <a:xfrm>
          <a:off x="1022437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D26B07-AF9E-2B49-91B5-ADF3D979AA01}">
      <dsp:nvSpPr>
        <dsp:cNvPr id="0" name=""/>
        <dsp:cNvSpPr/>
      </dsp:nvSpPr>
      <dsp:spPr>
        <a:xfrm>
          <a:off x="1022437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DEF305-57F1-124D-BA6B-B39A497F6E20}">
      <dsp:nvSpPr>
        <dsp:cNvPr id="0" name=""/>
        <dsp:cNvSpPr/>
      </dsp:nvSpPr>
      <dsp:spPr>
        <a:xfrm>
          <a:off x="9192284" y="1433047"/>
          <a:ext cx="1032095" cy="1569466"/>
        </a:xfrm>
        <a:custGeom>
          <a:avLst/>
          <a:gdLst/>
          <a:ahLst/>
          <a:cxnLst/>
          <a:rect l="0" t="0" r="0" b="0"/>
          <a:pathLst>
            <a:path>
              <a:moveTo>
                <a:pt x="0" y="0"/>
              </a:moveTo>
              <a:lnTo>
                <a:pt x="0" y="1390342"/>
              </a:lnTo>
              <a:lnTo>
                <a:pt x="1032095" y="1390342"/>
              </a:lnTo>
              <a:lnTo>
                <a:pt x="1032095"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962949-1506-834C-A933-45DB13806807}">
      <dsp:nvSpPr>
        <dsp:cNvPr id="0" name=""/>
        <dsp:cNvSpPr/>
      </dsp:nvSpPr>
      <dsp:spPr>
        <a:xfrm>
          <a:off x="816018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EBB7FC-ED8D-4249-8604-1A2228977703}">
      <dsp:nvSpPr>
        <dsp:cNvPr id="0" name=""/>
        <dsp:cNvSpPr/>
      </dsp:nvSpPr>
      <dsp:spPr>
        <a:xfrm>
          <a:off x="816018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6A11C7-CF78-AA42-8E14-D493BB1BB25F}">
      <dsp:nvSpPr>
        <dsp:cNvPr id="0" name=""/>
        <dsp:cNvSpPr/>
      </dsp:nvSpPr>
      <dsp:spPr>
        <a:xfrm>
          <a:off x="8160189" y="1433047"/>
          <a:ext cx="1032095" cy="1569466"/>
        </a:xfrm>
        <a:custGeom>
          <a:avLst/>
          <a:gdLst/>
          <a:ahLst/>
          <a:cxnLst/>
          <a:rect l="0" t="0" r="0" b="0"/>
          <a:pathLst>
            <a:path>
              <a:moveTo>
                <a:pt x="1032095" y="0"/>
              </a:moveTo>
              <a:lnTo>
                <a:pt x="1032095" y="1390342"/>
              </a:lnTo>
              <a:lnTo>
                <a:pt x="0" y="1390342"/>
              </a:lnTo>
              <a:lnTo>
                <a:pt x="0"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24B95C-6B7D-264D-8962-03B6A8E3634C}">
      <dsp:nvSpPr>
        <dsp:cNvPr id="0" name=""/>
        <dsp:cNvSpPr/>
      </dsp:nvSpPr>
      <dsp:spPr>
        <a:xfrm>
          <a:off x="4987137" y="2644266"/>
          <a:ext cx="762436" cy="1819096"/>
        </a:xfrm>
        <a:custGeom>
          <a:avLst/>
          <a:gdLst/>
          <a:ahLst/>
          <a:cxnLst/>
          <a:rect l="0" t="0" r="0" b="0"/>
          <a:pathLst>
            <a:path>
              <a:moveTo>
                <a:pt x="0" y="0"/>
              </a:moveTo>
              <a:lnTo>
                <a:pt x="0" y="1819096"/>
              </a:lnTo>
              <a:lnTo>
                <a:pt x="762436" y="1819096"/>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07E32D-FA8A-2E4F-BC0E-0210C73EE061}">
      <dsp:nvSpPr>
        <dsp:cNvPr id="0" name=""/>
        <dsp:cNvSpPr/>
      </dsp:nvSpPr>
      <dsp:spPr>
        <a:xfrm>
          <a:off x="4301399" y="2644266"/>
          <a:ext cx="685737" cy="1031628"/>
        </a:xfrm>
        <a:custGeom>
          <a:avLst/>
          <a:gdLst/>
          <a:ahLst/>
          <a:cxnLst/>
          <a:rect l="0" t="0" r="0" b="0"/>
          <a:pathLst>
            <a:path>
              <a:moveTo>
                <a:pt x="685737" y="0"/>
              </a:moveTo>
              <a:lnTo>
                <a:pt x="685737" y="1031628"/>
              </a:lnTo>
              <a:lnTo>
                <a:pt x="0" y="1031628"/>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94DE9B-BDE5-E24E-ABFB-BF96760AC091}">
      <dsp:nvSpPr>
        <dsp:cNvPr id="0" name=""/>
        <dsp:cNvSpPr/>
      </dsp:nvSpPr>
      <dsp:spPr>
        <a:xfrm>
          <a:off x="4987137" y="2644266"/>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7AC1D3-E450-9D4C-80B6-14C3C606595C}">
      <dsp:nvSpPr>
        <dsp:cNvPr id="0" name=""/>
        <dsp:cNvSpPr/>
      </dsp:nvSpPr>
      <dsp:spPr>
        <a:xfrm>
          <a:off x="2922946" y="1433047"/>
          <a:ext cx="2064190" cy="358247"/>
        </a:xfrm>
        <a:custGeom>
          <a:avLst/>
          <a:gdLst/>
          <a:ahLst/>
          <a:cxnLst/>
          <a:rect l="0" t="0" r="0" b="0"/>
          <a:pathLst>
            <a:path>
              <a:moveTo>
                <a:pt x="0" y="0"/>
              </a:moveTo>
              <a:lnTo>
                <a:pt x="0" y="179123"/>
              </a:lnTo>
              <a:lnTo>
                <a:pt x="2064190" y="179123"/>
              </a:lnTo>
              <a:lnTo>
                <a:pt x="206419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050A93-511F-F346-A05D-098F988468CC}">
      <dsp:nvSpPr>
        <dsp:cNvPr id="0" name=""/>
        <dsp:cNvSpPr/>
      </dsp:nvSpPr>
      <dsp:spPr>
        <a:xfrm>
          <a:off x="2877226" y="1433047"/>
          <a:ext cx="91440" cy="358247"/>
        </a:xfrm>
        <a:custGeom>
          <a:avLst/>
          <a:gdLst/>
          <a:ahLst/>
          <a:cxnLst/>
          <a:rect l="0" t="0" r="0" b="0"/>
          <a:pathLst>
            <a:path>
              <a:moveTo>
                <a:pt x="45720" y="0"/>
              </a:moveTo>
              <a:lnTo>
                <a:pt x="4572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652CE6-EBAB-B942-8403-FB521A2D4A0C}">
      <dsp:nvSpPr>
        <dsp:cNvPr id="0" name=""/>
        <dsp:cNvSpPr/>
      </dsp:nvSpPr>
      <dsp:spPr>
        <a:xfrm>
          <a:off x="858756" y="1433047"/>
          <a:ext cx="2064190" cy="358247"/>
        </a:xfrm>
        <a:custGeom>
          <a:avLst/>
          <a:gdLst/>
          <a:ahLst/>
          <a:cxnLst/>
          <a:rect l="0" t="0" r="0" b="0"/>
          <a:pathLst>
            <a:path>
              <a:moveTo>
                <a:pt x="2064190" y="0"/>
              </a:moveTo>
              <a:lnTo>
                <a:pt x="2064190" y="179123"/>
              </a:lnTo>
              <a:lnTo>
                <a:pt x="0" y="179123"/>
              </a:lnTo>
              <a:lnTo>
                <a:pt x="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10EB35-F750-0F48-AE50-98B128916419}">
      <dsp:nvSpPr>
        <dsp:cNvPr id="0" name=""/>
        <dsp:cNvSpPr/>
      </dsp:nvSpPr>
      <dsp:spPr>
        <a:xfrm>
          <a:off x="2496461"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5C5ECE-8F5E-034C-82C6-C0476B58496E}">
      <dsp:nvSpPr>
        <dsp:cNvPr id="0" name=""/>
        <dsp:cNvSpPr/>
      </dsp:nvSpPr>
      <dsp:spPr>
        <a:xfrm>
          <a:off x="2496461"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D4D752-891B-B44C-AF3A-37EB2BABE903}">
      <dsp:nvSpPr>
        <dsp:cNvPr id="0" name=""/>
        <dsp:cNvSpPr/>
      </dsp:nvSpPr>
      <dsp:spPr>
        <a:xfrm>
          <a:off x="2069975"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Franklin Gothic Medium" panose="020B0603020102020204" pitchFamily="34" charset="0"/>
              <a:cs typeface="Sana" pitchFamily="2" charset="-78"/>
            </a:rPr>
            <a:t>Vanderbilt University</a:t>
          </a:r>
        </a:p>
      </dsp:txBody>
      <dsp:txXfrm>
        <a:off x="2069975" y="733611"/>
        <a:ext cx="1705942" cy="545901"/>
      </dsp:txXfrm>
    </dsp:sp>
    <dsp:sp modelId="{9DA8B009-95EA-864A-B74B-1FF92F05D2F2}">
      <dsp:nvSpPr>
        <dsp:cNvPr id="0" name=""/>
        <dsp:cNvSpPr/>
      </dsp:nvSpPr>
      <dsp:spPr>
        <a:xfrm>
          <a:off x="43227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0AFA2B-D9FD-B84C-A4C0-871F4690BC68}">
      <dsp:nvSpPr>
        <dsp:cNvPr id="0" name=""/>
        <dsp:cNvSpPr/>
      </dsp:nvSpPr>
      <dsp:spPr>
        <a:xfrm>
          <a:off x="43227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2B7326-CD2C-5549-BA1E-192109F247E5}">
      <dsp:nvSpPr>
        <dsp:cNvPr id="0" name=""/>
        <dsp:cNvSpPr/>
      </dsp:nvSpPr>
      <dsp:spPr>
        <a:xfrm>
          <a:off x="578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Franklin Gothic Medium" panose="020B0603020102020204" pitchFamily="34" charset="0"/>
              <a:cs typeface="Sana" pitchFamily="2" charset="-78"/>
            </a:rPr>
            <a:t>Multi-reader multi-case ROC curves</a:t>
          </a:r>
        </a:p>
      </dsp:txBody>
      <dsp:txXfrm>
        <a:off x="5785" y="1944830"/>
        <a:ext cx="1705942" cy="545901"/>
      </dsp:txXfrm>
    </dsp:sp>
    <dsp:sp modelId="{F9D6B05C-3B67-8B49-B5C6-40DB37A5E41F}">
      <dsp:nvSpPr>
        <dsp:cNvPr id="0" name=""/>
        <dsp:cNvSpPr/>
      </dsp:nvSpPr>
      <dsp:spPr>
        <a:xfrm>
          <a:off x="249646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0D4F-5DE5-8949-A021-8C082C1E7F51}">
      <dsp:nvSpPr>
        <dsp:cNvPr id="0" name=""/>
        <dsp:cNvSpPr/>
      </dsp:nvSpPr>
      <dsp:spPr>
        <a:xfrm>
          <a:off x="249646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2C339-7ED8-6F49-B1E8-BA0A018CA855}">
      <dsp:nvSpPr>
        <dsp:cNvPr id="0" name=""/>
        <dsp:cNvSpPr/>
      </dsp:nvSpPr>
      <dsp:spPr>
        <a:xfrm>
          <a:off x="206997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Franklin Gothic Medium" panose="020B0603020102020204" pitchFamily="34" charset="0"/>
              <a:cs typeface="Sana" pitchFamily="2" charset="-78"/>
            </a:rPr>
            <a:t>VA Health Outcomes</a:t>
          </a:r>
        </a:p>
      </dsp:txBody>
      <dsp:txXfrm>
        <a:off x="2069975" y="1944830"/>
        <a:ext cx="1705942" cy="545901"/>
      </dsp:txXfrm>
    </dsp:sp>
    <dsp:sp modelId="{32149097-AF8D-F643-B5CD-1A9CA326D788}">
      <dsp:nvSpPr>
        <dsp:cNvPr id="0" name=""/>
        <dsp:cNvSpPr/>
      </dsp:nvSpPr>
      <dsp:spPr>
        <a:xfrm>
          <a:off x="456065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6446B0-40BB-1647-987A-9A13D5D9FAC9}">
      <dsp:nvSpPr>
        <dsp:cNvPr id="0" name=""/>
        <dsp:cNvSpPr/>
      </dsp:nvSpPr>
      <dsp:spPr>
        <a:xfrm>
          <a:off x="456065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DD12CA-467D-E74B-8924-E2A02F6C3B30}">
      <dsp:nvSpPr>
        <dsp:cNvPr id="0" name=""/>
        <dsp:cNvSpPr/>
      </dsp:nvSpPr>
      <dsp:spPr>
        <a:xfrm>
          <a:off x="413416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bg1"/>
              </a:solidFill>
              <a:latin typeface="Franklin Gothic Medium" panose="020B0603020102020204" pitchFamily="34" charset="0"/>
              <a:cs typeface="Sana" pitchFamily="2" charset="-78"/>
            </a:rPr>
            <a:t>Causal inference</a:t>
          </a:r>
          <a:endParaRPr lang="en-US" sz="1600" kern="1200" dirty="0">
            <a:solidFill>
              <a:schemeClr val="bg1"/>
            </a:solidFill>
            <a:latin typeface="Franklin Gothic Medium" panose="020B0603020102020204" pitchFamily="34" charset="0"/>
            <a:cs typeface="Sana" pitchFamily="2" charset="-78"/>
          </a:endParaRPr>
        </a:p>
      </dsp:txBody>
      <dsp:txXfrm>
        <a:off x="4134165" y="1944830"/>
        <a:ext cx="1705942" cy="545901"/>
      </dsp:txXfrm>
    </dsp:sp>
    <dsp:sp modelId="{1EC34851-10D8-A846-A061-F253CFCFE075}">
      <dsp:nvSpPr>
        <dsp:cNvPr id="0" name=""/>
        <dsp:cNvSpPr/>
      </dsp:nvSpPr>
      <dsp:spPr>
        <a:xfrm>
          <a:off x="5669513"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27A013-E543-C845-9F4E-C5E10D5FA931}">
      <dsp:nvSpPr>
        <dsp:cNvPr id="0" name=""/>
        <dsp:cNvSpPr/>
      </dsp:nvSpPr>
      <dsp:spPr>
        <a:xfrm>
          <a:off x="5669513"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4F2A04-191C-4240-B3D5-EA210D605B51}">
      <dsp:nvSpPr>
        <dsp:cNvPr id="0" name=""/>
        <dsp:cNvSpPr/>
      </dsp:nvSpPr>
      <dsp:spPr>
        <a:xfrm>
          <a:off x="524302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ATM and ATO weights finite sample bias</a:t>
          </a:r>
        </a:p>
      </dsp:txBody>
      <dsp:txXfrm>
        <a:off x="5243028" y="3156049"/>
        <a:ext cx="1705942" cy="545901"/>
      </dsp:txXfrm>
    </dsp:sp>
    <dsp:sp modelId="{BD77243B-4E26-834A-8B9E-2E248A54D15A}">
      <dsp:nvSpPr>
        <dsp:cNvPr id="0" name=""/>
        <dsp:cNvSpPr/>
      </dsp:nvSpPr>
      <dsp:spPr>
        <a:xfrm>
          <a:off x="3550784" y="3522360"/>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2F2B59-3698-C241-B37F-3128DFAFBEA5}">
      <dsp:nvSpPr>
        <dsp:cNvPr id="0" name=""/>
        <dsp:cNvSpPr/>
      </dsp:nvSpPr>
      <dsp:spPr>
        <a:xfrm>
          <a:off x="3550784" y="3522360"/>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4C77CE-C81F-8E4E-A8D3-9E25FC69499A}">
      <dsp:nvSpPr>
        <dsp:cNvPr id="0" name=""/>
        <dsp:cNvSpPr/>
      </dsp:nvSpPr>
      <dsp:spPr>
        <a:xfrm>
          <a:off x="3124299" y="3675894"/>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ATO Doubly Robust estimator and Variance estimation</a:t>
          </a:r>
        </a:p>
      </dsp:txBody>
      <dsp:txXfrm>
        <a:off x="3124299" y="3675894"/>
        <a:ext cx="1705942" cy="545901"/>
      </dsp:txXfrm>
    </dsp:sp>
    <dsp:sp modelId="{A4B19EC8-5A3F-D64A-8433-FD6B02F52CCE}">
      <dsp:nvSpPr>
        <dsp:cNvPr id="0" name=""/>
        <dsp:cNvSpPr/>
      </dsp:nvSpPr>
      <dsp:spPr>
        <a:xfrm>
          <a:off x="5647217" y="4309828"/>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8723B5-F145-7A49-ABFB-5563F872EB66}">
      <dsp:nvSpPr>
        <dsp:cNvPr id="0" name=""/>
        <dsp:cNvSpPr/>
      </dsp:nvSpPr>
      <dsp:spPr>
        <a:xfrm>
          <a:off x="5647217" y="4309828"/>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39E03-414A-2141-AACE-B5F3C89A0FDC}">
      <dsp:nvSpPr>
        <dsp:cNvPr id="0" name=""/>
        <dsp:cNvSpPr/>
      </dsp:nvSpPr>
      <dsp:spPr>
        <a:xfrm>
          <a:off x="5220731" y="4463363"/>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Sensitivity to Unmeasured Confounding</a:t>
          </a:r>
        </a:p>
      </dsp:txBody>
      <dsp:txXfrm>
        <a:off x="5220731" y="4463363"/>
        <a:ext cx="1705942" cy="545901"/>
      </dsp:txXfrm>
    </dsp:sp>
    <dsp:sp modelId="{853B8699-26A7-F449-AC7E-3A81CC75AE8C}">
      <dsp:nvSpPr>
        <dsp:cNvPr id="0" name=""/>
        <dsp:cNvSpPr/>
      </dsp:nvSpPr>
      <dsp:spPr>
        <a:xfrm>
          <a:off x="8765799"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20F0DD-8170-F747-9AC2-C6D3A111C90B}">
      <dsp:nvSpPr>
        <dsp:cNvPr id="0" name=""/>
        <dsp:cNvSpPr/>
      </dsp:nvSpPr>
      <dsp:spPr>
        <a:xfrm>
          <a:off x="8765799"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1D7194-CE8B-B64E-B566-68F1C9761DE2}">
      <dsp:nvSpPr>
        <dsp:cNvPr id="0" name=""/>
        <dsp:cNvSpPr/>
      </dsp:nvSpPr>
      <dsp:spPr>
        <a:xfrm>
          <a:off x="8339313"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Franklin Gothic Medium" panose="020B0603020102020204" pitchFamily="34" charset="0"/>
              <a:cs typeface="Sana" pitchFamily="2" charset="-78"/>
            </a:rPr>
            <a:t>Johns Hopkins</a:t>
          </a:r>
        </a:p>
      </dsp:txBody>
      <dsp:txXfrm>
        <a:off x="8339313" y="733611"/>
        <a:ext cx="1705942" cy="545901"/>
      </dsp:txXfrm>
    </dsp:sp>
    <dsp:sp modelId="{60E04063-93E3-4F4A-9892-23BD67EFEF1C}">
      <dsp:nvSpPr>
        <dsp:cNvPr id="0" name=""/>
        <dsp:cNvSpPr/>
      </dsp:nvSpPr>
      <dsp:spPr>
        <a:xfrm>
          <a:off x="773370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6F5F70-4744-264B-B95C-C728CF37561C}">
      <dsp:nvSpPr>
        <dsp:cNvPr id="0" name=""/>
        <dsp:cNvSpPr/>
      </dsp:nvSpPr>
      <dsp:spPr>
        <a:xfrm>
          <a:off x="773370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D4D686-22A8-F042-9F7F-EA0DA6E630BF}">
      <dsp:nvSpPr>
        <dsp:cNvPr id="0" name=""/>
        <dsp:cNvSpPr/>
      </dsp:nvSpPr>
      <dsp:spPr>
        <a:xfrm>
          <a:off x="730721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Analyzing data analysis techniques</a:t>
          </a:r>
        </a:p>
      </dsp:txBody>
      <dsp:txXfrm>
        <a:off x="7307218" y="3156049"/>
        <a:ext cx="1705942" cy="545901"/>
      </dsp:txXfrm>
    </dsp:sp>
    <dsp:sp modelId="{6079B341-DD24-8A4D-8FE2-7E6FFCF463FE}">
      <dsp:nvSpPr>
        <dsp:cNvPr id="0" name=""/>
        <dsp:cNvSpPr/>
      </dsp:nvSpPr>
      <dsp:spPr>
        <a:xfrm>
          <a:off x="884256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E041D9-CEE5-AD48-9406-82AB2B1BC4C1}">
      <dsp:nvSpPr>
        <dsp:cNvPr id="0" name=""/>
        <dsp:cNvSpPr/>
      </dsp:nvSpPr>
      <dsp:spPr>
        <a:xfrm>
          <a:off x="884256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5FB3A9-3957-EF45-9A10-773A11E0347E}">
      <dsp:nvSpPr>
        <dsp:cNvPr id="0" name=""/>
        <dsp:cNvSpPr/>
      </dsp:nvSpPr>
      <dsp:spPr>
        <a:xfrm>
          <a:off x="8416080"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p-hack-athon</a:t>
          </a:r>
          <a:endParaRPr lang="en-US" sz="1400" kern="1200" dirty="0">
            <a:solidFill>
              <a:schemeClr val="bg1"/>
            </a:solidFill>
            <a:latin typeface="Franklin Gothic Medium" panose="020B0603020102020204" pitchFamily="34" charset="0"/>
            <a:cs typeface="Sana" pitchFamily="2" charset="-78"/>
          </a:endParaRPr>
        </a:p>
      </dsp:txBody>
      <dsp:txXfrm>
        <a:off x="8416080" y="4367268"/>
        <a:ext cx="1705942" cy="545901"/>
      </dsp:txXfrm>
    </dsp:sp>
    <dsp:sp modelId="{B95E81DC-A2E6-BF4A-AABF-B4081B8835E2}">
      <dsp:nvSpPr>
        <dsp:cNvPr id="0" name=""/>
        <dsp:cNvSpPr/>
      </dsp:nvSpPr>
      <dsp:spPr>
        <a:xfrm>
          <a:off x="884256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EF3817-2600-C547-B78A-362BDCCB0D0F}">
      <dsp:nvSpPr>
        <dsp:cNvPr id="0" name=""/>
        <dsp:cNvSpPr/>
      </dsp:nvSpPr>
      <dsp:spPr>
        <a:xfrm>
          <a:off x="884256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A09FEE-3EBC-9A43-A59B-01E0BF8A2DE5}">
      <dsp:nvSpPr>
        <dsp:cNvPr id="0" name=""/>
        <dsp:cNvSpPr/>
      </dsp:nvSpPr>
      <dsp:spPr>
        <a:xfrm>
          <a:off x="8416080"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tidycode</a:t>
          </a:r>
          <a:endParaRPr lang="en-US" sz="1400" kern="1200" dirty="0">
            <a:solidFill>
              <a:schemeClr val="bg1"/>
            </a:solidFill>
            <a:latin typeface="Franklin Gothic Medium" panose="020B0603020102020204" pitchFamily="34" charset="0"/>
            <a:cs typeface="Sana" pitchFamily="2" charset="-78"/>
          </a:endParaRPr>
        </a:p>
      </dsp:txBody>
      <dsp:txXfrm>
        <a:off x="8416080" y="5578487"/>
        <a:ext cx="1705942" cy="545901"/>
      </dsp:txXfrm>
    </dsp:sp>
    <dsp:sp modelId="{D8AC6214-3C6C-0140-B676-D99A7CEDC680}">
      <dsp:nvSpPr>
        <dsp:cNvPr id="0" name=""/>
        <dsp:cNvSpPr/>
      </dsp:nvSpPr>
      <dsp:spPr>
        <a:xfrm>
          <a:off x="979789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24049-91DC-FF4E-8631-6E40895C99F3}">
      <dsp:nvSpPr>
        <dsp:cNvPr id="0" name=""/>
        <dsp:cNvSpPr/>
      </dsp:nvSpPr>
      <dsp:spPr>
        <a:xfrm>
          <a:off x="979789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2968D8-1FD1-4748-941E-4F27D5D6FCFA}">
      <dsp:nvSpPr>
        <dsp:cNvPr id="0" name=""/>
        <dsp:cNvSpPr/>
      </dsp:nvSpPr>
      <dsp:spPr>
        <a:xfrm>
          <a:off x="937140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Data science pedagogy</a:t>
          </a:r>
          <a:endParaRPr lang="en-US" sz="1400" kern="1200" dirty="0">
            <a:solidFill>
              <a:schemeClr val="bg1"/>
            </a:solidFill>
            <a:latin typeface="Franklin Gothic Medium" panose="020B0603020102020204" pitchFamily="34" charset="0"/>
            <a:cs typeface="Sana" pitchFamily="2" charset="-78"/>
          </a:endParaRPr>
        </a:p>
      </dsp:txBody>
      <dsp:txXfrm>
        <a:off x="9371408" y="3156049"/>
        <a:ext cx="1705942" cy="545901"/>
      </dsp:txXfrm>
    </dsp:sp>
    <dsp:sp modelId="{FBD94E22-554B-AC48-9FF5-0B5DDAB47816}">
      <dsp:nvSpPr>
        <dsp:cNvPr id="0" name=""/>
        <dsp:cNvSpPr/>
      </dsp:nvSpPr>
      <dsp:spPr>
        <a:xfrm>
          <a:off x="1090675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BA8762-82EC-C84C-8D0E-B2EA11D4766D}">
      <dsp:nvSpPr>
        <dsp:cNvPr id="0" name=""/>
        <dsp:cNvSpPr/>
      </dsp:nvSpPr>
      <dsp:spPr>
        <a:xfrm>
          <a:off x="1090675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DA878E-65D3-1E48-8CCB-9E86B064ADB5}">
      <dsp:nvSpPr>
        <dsp:cNvPr id="0" name=""/>
        <dsp:cNvSpPr/>
      </dsp:nvSpPr>
      <dsp:spPr>
        <a:xfrm>
          <a:off x="10480271"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TED-Ed</a:t>
          </a:r>
          <a:endParaRPr lang="en-US" sz="1400" kern="1200" dirty="0">
            <a:solidFill>
              <a:schemeClr val="bg1"/>
            </a:solidFill>
            <a:latin typeface="Franklin Gothic Medium" panose="020B0603020102020204" pitchFamily="34" charset="0"/>
            <a:cs typeface="Sana" pitchFamily="2" charset="-78"/>
          </a:endParaRPr>
        </a:p>
      </dsp:txBody>
      <dsp:txXfrm>
        <a:off x="10480271" y="4367268"/>
        <a:ext cx="1705942" cy="545901"/>
      </dsp:txXfrm>
    </dsp:sp>
    <dsp:sp modelId="{3F807030-6E91-4D4A-B666-A2D99DA6E7BE}">
      <dsp:nvSpPr>
        <dsp:cNvPr id="0" name=""/>
        <dsp:cNvSpPr/>
      </dsp:nvSpPr>
      <dsp:spPr>
        <a:xfrm>
          <a:off x="1090675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A392B-7C3D-5840-AB5D-6524AEE3AFC2}">
      <dsp:nvSpPr>
        <dsp:cNvPr id="0" name=""/>
        <dsp:cNvSpPr/>
      </dsp:nvSpPr>
      <dsp:spPr>
        <a:xfrm>
          <a:off x="1090675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F01A02-02E8-4547-B305-38C1EA8B6BA0}">
      <dsp:nvSpPr>
        <dsp:cNvPr id="0" name=""/>
        <dsp:cNvSpPr/>
      </dsp:nvSpPr>
      <dsp:spPr>
        <a:xfrm>
          <a:off x="10480271"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Understanding Data and Statistics in Medical Literature</a:t>
          </a:r>
          <a:endParaRPr lang="en-US" sz="1400" kern="1200" dirty="0">
            <a:solidFill>
              <a:schemeClr val="bg1"/>
            </a:solidFill>
            <a:latin typeface="Franklin Gothic Medium" panose="020B0603020102020204" pitchFamily="34" charset="0"/>
            <a:cs typeface="Sana" pitchFamily="2" charset="-78"/>
          </a:endParaRPr>
        </a:p>
      </dsp:txBody>
      <dsp:txXfrm>
        <a:off x="10480271" y="5578487"/>
        <a:ext cx="1705942" cy="545901"/>
      </dsp:txXfrm>
    </dsp:sp>
    <dsp:sp modelId="{4D3AC546-C750-BC47-A06B-878CB9B3F86E}">
      <dsp:nvSpPr>
        <dsp:cNvPr id="0" name=""/>
        <dsp:cNvSpPr/>
      </dsp:nvSpPr>
      <dsp:spPr>
        <a:xfrm>
          <a:off x="7733704"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060D71-B5EE-D740-8C34-AA36A09BC72E}">
      <dsp:nvSpPr>
        <dsp:cNvPr id="0" name=""/>
        <dsp:cNvSpPr/>
      </dsp:nvSpPr>
      <dsp:spPr>
        <a:xfrm>
          <a:off x="7733704"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A71371-126C-3E48-A352-E225A5A2A11A}">
      <dsp:nvSpPr>
        <dsp:cNvPr id="0" name=""/>
        <dsp:cNvSpPr/>
      </dsp:nvSpPr>
      <dsp:spPr>
        <a:xfrm>
          <a:off x="7307218"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Supplementing clinical trials with EHR data</a:t>
          </a:r>
        </a:p>
      </dsp:txBody>
      <dsp:txXfrm>
        <a:off x="7307218" y="1944830"/>
        <a:ext cx="1705942" cy="5459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25C0C-10F3-6F48-9144-A6563F662E69}">
      <dsp:nvSpPr>
        <dsp:cNvPr id="0" name=""/>
        <dsp:cNvSpPr/>
      </dsp:nvSpPr>
      <dsp:spPr>
        <a:xfrm>
          <a:off x="8484318" y="1433047"/>
          <a:ext cx="707966" cy="511782"/>
        </a:xfrm>
        <a:custGeom>
          <a:avLst/>
          <a:gdLst/>
          <a:ahLst/>
          <a:cxnLst/>
          <a:rect l="0" t="0" r="0" b="0"/>
          <a:pathLst>
            <a:path>
              <a:moveTo>
                <a:pt x="707966" y="0"/>
              </a:moveTo>
              <a:lnTo>
                <a:pt x="707966" y="511782"/>
              </a:lnTo>
              <a:lnTo>
                <a:pt x="0" y="511782"/>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F2247F-A542-6D4F-823B-B3264CA55B41}">
      <dsp:nvSpPr>
        <dsp:cNvPr id="0" name=""/>
        <dsp:cNvSpPr/>
      </dsp:nvSpPr>
      <dsp:spPr>
        <a:xfrm>
          <a:off x="1022437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D26B07-AF9E-2B49-91B5-ADF3D979AA01}">
      <dsp:nvSpPr>
        <dsp:cNvPr id="0" name=""/>
        <dsp:cNvSpPr/>
      </dsp:nvSpPr>
      <dsp:spPr>
        <a:xfrm>
          <a:off x="1022437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DEF305-57F1-124D-BA6B-B39A497F6E20}">
      <dsp:nvSpPr>
        <dsp:cNvPr id="0" name=""/>
        <dsp:cNvSpPr/>
      </dsp:nvSpPr>
      <dsp:spPr>
        <a:xfrm>
          <a:off x="9192284" y="1433047"/>
          <a:ext cx="1032095" cy="1569466"/>
        </a:xfrm>
        <a:custGeom>
          <a:avLst/>
          <a:gdLst/>
          <a:ahLst/>
          <a:cxnLst/>
          <a:rect l="0" t="0" r="0" b="0"/>
          <a:pathLst>
            <a:path>
              <a:moveTo>
                <a:pt x="0" y="0"/>
              </a:moveTo>
              <a:lnTo>
                <a:pt x="0" y="1390342"/>
              </a:lnTo>
              <a:lnTo>
                <a:pt x="1032095" y="1390342"/>
              </a:lnTo>
              <a:lnTo>
                <a:pt x="1032095"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962949-1506-834C-A933-45DB13806807}">
      <dsp:nvSpPr>
        <dsp:cNvPr id="0" name=""/>
        <dsp:cNvSpPr/>
      </dsp:nvSpPr>
      <dsp:spPr>
        <a:xfrm>
          <a:off x="816018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EBB7FC-ED8D-4249-8604-1A2228977703}">
      <dsp:nvSpPr>
        <dsp:cNvPr id="0" name=""/>
        <dsp:cNvSpPr/>
      </dsp:nvSpPr>
      <dsp:spPr>
        <a:xfrm>
          <a:off x="816018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6A11C7-CF78-AA42-8E14-D493BB1BB25F}">
      <dsp:nvSpPr>
        <dsp:cNvPr id="0" name=""/>
        <dsp:cNvSpPr/>
      </dsp:nvSpPr>
      <dsp:spPr>
        <a:xfrm>
          <a:off x="8160189" y="1433047"/>
          <a:ext cx="1032095" cy="1569466"/>
        </a:xfrm>
        <a:custGeom>
          <a:avLst/>
          <a:gdLst/>
          <a:ahLst/>
          <a:cxnLst/>
          <a:rect l="0" t="0" r="0" b="0"/>
          <a:pathLst>
            <a:path>
              <a:moveTo>
                <a:pt x="1032095" y="0"/>
              </a:moveTo>
              <a:lnTo>
                <a:pt x="1032095" y="1390342"/>
              </a:lnTo>
              <a:lnTo>
                <a:pt x="0" y="1390342"/>
              </a:lnTo>
              <a:lnTo>
                <a:pt x="0"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24B95C-6B7D-264D-8962-03B6A8E3634C}">
      <dsp:nvSpPr>
        <dsp:cNvPr id="0" name=""/>
        <dsp:cNvSpPr/>
      </dsp:nvSpPr>
      <dsp:spPr>
        <a:xfrm>
          <a:off x="4987137" y="2644266"/>
          <a:ext cx="762436" cy="1819096"/>
        </a:xfrm>
        <a:custGeom>
          <a:avLst/>
          <a:gdLst/>
          <a:ahLst/>
          <a:cxnLst/>
          <a:rect l="0" t="0" r="0" b="0"/>
          <a:pathLst>
            <a:path>
              <a:moveTo>
                <a:pt x="0" y="0"/>
              </a:moveTo>
              <a:lnTo>
                <a:pt x="0" y="1819096"/>
              </a:lnTo>
              <a:lnTo>
                <a:pt x="762436" y="1819096"/>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07E32D-FA8A-2E4F-BC0E-0210C73EE061}">
      <dsp:nvSpPr>
        <dsp:cNvPr id="0" name=""/>
        <dsp:cNvSpPr/>
      </dsp:nvSpPr>
      <dsp:spPr>
        <a:xfrm>
          <a:off x="4301399" y="2644266"/>
          <a:ext cx="685737" cy="1031628"/>
        </a:xfrm>
        <a:custGeom>
          <a:avLst/>
          <a:gdLst/>
          <a:ahLst/>
          <a:cxnLst/>
          <a:rect l="0" t="0" r="0" b="0"/>
          <a:pathLst>
            <a:path>
              <a:moveTo>
                <a:pt x="685737" y="0"/>
              </a:moveTo>
              <a:lnTo>
                <a:pt x="685737" y="1031628"/>
              </a:lnTo>
              <a:lnTo>
                <a:pt x="0" y="1031628"/>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94DE9B-BDE5-E24E-ABFB-BF96760AC091}">
      <dsp:nvSpPr>
        <dsp:cNvPr id="0" name=""/>
        <dsp:cNvSpPr/>
      </dsp:nvSpPr>
      <dsp:spPr>
        <a:xfrm>
          <a:off x="4987137" y="2644266"/>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7AC1D3-E450-9D4C-80B6-14C3C606595C}">
      <dsp:nvSpPr>
        <dsp:cNvPr id="0" name=""/>
        <dsp:cNvSpPr/>
      </dsp:nvSpPr>
      <dsp:spPr>
        <a:xfrm>
          <a:off x="2922946" y="1433047"/>
          <a:ext cx="2064190" cy="358247"/>
        </a:xfrm>
        <a:custGeom>
          <a:avLst/>
          <a:gdLst/>
          <a:ahLst/>
          <a:cxnLst/>
          <a:rect l="0" t="0" r="0" b="0"/>
          <a:pathLst>
            <a:path>
              <a:moveTo>
                <a:pt x="0" y="0"/>
              </a:moveTo>
              <a:lnTo>
                <a:pt x="0" y="179123"/>
              </a:lnTo>
              <a:lnTo>
                <a:pt x="2064190" y="179123"/>
              </a:lnTo>
              <a:lnTo>
                <a:pt x="206419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050A93-511F-F346-A05D-098F988468CC}">
      <dsp:nvSpPr>
        <dsp:cNvPr id="0" name=""/>
        <dsp:cNvSpPr/>
      </dsp:nvSpPr>
      <dsp:spPr>
        <a:xfrm>
          <a:off x="2877226" y="1433047"/>
          <a:ext cx="91440" cy="358247"/>
        </a:xfrm>
        <a:custGeom>
          <a:avLst/>
          <a:gdLst/>
          <a:ahLst/>
          <a:cxnLst/>
          <a:rect l="0" t="0" r="0" b="0"/>
          <a:pathLst>
            <a:path>
              <a:moveTo>
                <a:pt x="45720" y="0"/>
              </a:moveTo>
              <a:lnTo>
                <a:pt x="4572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652CE6-EBAB-B942-8403-FB521A2D4A0C}">
      <dsp:nvSpPr>
        <dsp:cNvPr id="0" name=""/>
        <dsp:cNvSpPr/>
      </dsp:nvSpPr>
      <dsp:spPr>
        <a:xfrm>
          <a:off x="858756" y="1433047"/>
          <a:ext cx="2064190" cy="358247"/>
        </a:xfrm>
        <a:custGeom>
          <a:avLst/>
          <a:gdLst/>
          <a:ahLst/>
          <a:cxnLst/>
          <a:rect l="0" t="0" r="0" b="0"/>
          <a:pathLst>
            <a:path>
              <a:moveTo>
                <a:pt x="2064190" y="0"/>
              </a:moveTo>
              <a:lnTo>
                <a:pt x="2064190" y="179123"/>
              </a:lnTo>
              <a:lnTo>
                <a:pt x="0" y="179123"/>
              </a:lnTo>
              <a:lnTo>
                <a:pt x="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10EB35-F750-0F48-AE50-98B128916419}">
      <dsp:nvSpPr>
        <dsp:cNvPr id="0" name=""/>
        <dsp:cNvSpPr/>
      </dsp:nvSpPr>
      <dsp:spPr>
        <a:xfrm>
          <a:off x="2496461"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5C5ECE-8F5E-034C-82C6-C0476B58496E}">
      <dsp:nvSpPr>
        <dsp:cNvPr id="0" name=""/>
        <dsp:cNvSpPr/>
      </dsp:nvSpPr>
      <dsp:spPr>
        <a:xfrm>
          <a:off x="2496461"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D4D752-891B-B44C-AF3A-37EB2BABE903}">
      <dsp:nvSpPr>
        <dsp:cNvPr id="0" name=""/>
        <dsp:cNvSpPr/>
      </dsp:nvSpPr>
      <dsp:spPr>
        <a:xfrm>
          <a:off x="2069975"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lumMod val="65000"/>
                  <a:lumOff val="35000"/>
                </a:schemeClr>
              </a:solidFill>
              <a:latin typeface="Franklin Gothic Medium" panose="020B0603020102020204" pitchFamily="34" charset="0"/>
              <a:cs typeface="Sana" pitchFamily="2" charset="-78"/>
            </a:rPr>
            <a:t>Vanderbilt University</a:t>
          </a:r>
        </a:p>
      </dsp:txBody>
      <dsp:txXfrm>
        <a:off x="2069975" y="733611"/>
        <a:ext cx="1705942" cy="545901"/>
      </dsp:txXfrm>
    </dsp:sp>
    <dsp:sp modelId="{9DA8B009-95EA-864A-B74B-1FF92F05D2F2}">
      <dsp:nvSpPr>
        <dsp:cNvPr id="0" name=""/>
        <dsp:cNvSpPr/>
      </dsp:nvSpPr>
      <dsp:spPr>
        <a:xfrm>
          <a:off x="43227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0AFA2B-D9FD-B84C-A4C0-871F4690BC68}">
      <dsp:nvSpPr>
        <dsp:cNvPr id="0" name=""/>
        <dsp:cNvSpPr/>
      </dsp:nvSpPr>
      <dsp:spPr>
        <a:xfrm>
          <a:off x="43227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2B7326-CD2C-5549-BA1E-192109F247E5}">
      <dsp:nvSpPr>
        <dsp:cNvPr id="0" name=""/>
        <dsp:cNvSpPr/>
      </dsp:nvSpPr>
      <dsp:spPr>
        <a:xfrm>
          <a:off x="578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lumMod val="65000"/>
                  <a:lumOff val="35000"/>
                </a:schemeClr>
              </a:solidFill>
              <a:latin typeface="Franklin Gothic Medium" panose="020B0603020102020204" pitchFamily="34" charset="0"/>
              <a:cs typeface="Sana" pitchFamily="2" charset="-78"/>
            </a:rPr>
            <a:t>Multi-reader multi-case ROC curves</a:t>
          </a:r>
        </a:p>
      </dsp:txBody>
      <dsp:txXfrm>
        <a:off x="5785" y="1944830"/>
        <a:ext cx="1705942" cy="545901"/>
      </dsp:txXfrm>
    </dsp:sp>
    <dsp:sp modelId="{F9D6B05C-3B67-8B49-B5C6-40DB37A5E41F}">
      <dsp:nvSpPr>
        <dsp:cNvPr id="0" name=""/>
        <dsp:cNvSpPr/>
      </dsp:nvSpPr>
      <dsp:spPr>
        <a:xfrm>
          <a:off x="249646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0D4F-5DE5-8949-A021-8C082C1E7F51}">
      <dsp:nvSpPr>
        <dsp:cNvPr id="0" name=""/>
        <dsp:cNvSpPr/>
      </dsp:nvSpPr>
      <dsp:spPr>
        <a:xfrm>
          <a:off x="249646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2C339-7ED8-6F49-B1E8-BA0A018CA855}">
      <dsp:nvSpPr>
        <dsp:cNvPr id="0" name=""/>
        <dsp:cNvSpPr/>
      </dsp:nvSpPr>
      <dsp:spPr>
        <a:xfrm>
          <a:off x="206997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lumMod val="65000"/>
                  <a:lumOff val="35000"/>
                </a:schemeClr>
              </a:solidFill>
              <a:latin typeface="Franklin Gothic Medium" panose="020B0603020102020204" pitchFamily="34" charset="0"/>
              <a:cs typeface="Sana" pitchFamily="2" charset="-78"/>
            </a:rPr>
            <a:t>VA Health Outcomes</a:t>
          </a:r>
        </a:p>
      </dsp:txBody>
      <dsp:txXfrm>
        <a:off x="2069975" y="1944830"/>
        <a:ext cx="1705942" cy="545901"/>
      </dsp:txXfrm>
    </dsp:sp>
    <dsp:sp modelId="{32149097-AF8D-F643-B5CD-1A9CA326D788}">
      <dsp:nvSpPr>
        <dsp:cNvPr id="0" name=""/>
        <dsp:cNvSpPr/>
      </dsp:nvSpPr>
      <dsp:spPr>
        <a:xfrm>
          <a:off x="456065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6446B0-40BB-1647-987A-9A13D5D9FAC9}">
      <dsp:nvSpPr>
        <dsp:cNvPr id="0" name=""/>
        <dsp:cNvSpPr/>
      </dsp:nvSpPr>
      <dsp:spPr>
        <a:xfrm>
          <a:off x="456065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DD12CA-467D-E74B-8924-E2A02F6C3B30}">
      <dsp:nvSpPr>
        <dsp:cNvPr id="0" name=""/>
        <dsp:cNvSpPr/>
      </dsp:nvSpPr>
      <dsp:spPr>
        <a:xfrm>
          <a:off x="413416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lumMod val="65000"/>
                  <a:lumOff val="35000"/>
                </a:schemeClr>
              </a:solidFill>
              <a:latin typeface="Franklin Gothic Medium" panose="020B0603020102020204" pitchFamily="34" charset="0"/>
              <a:cs typeface="Sana" pitchFamily="2" charset="-78"/>
            </a:rPr>
            <a:t>Causal inference</a:t>
          </a:r>
        </a:p>
      </dsp:txBody>
      <dsp:txXfrm>
        <a:off x="4134165" y="1944830"/>
        <a:ext cx="1705942" cy="545901"/>
      </dsp:txXfrm>
    </dsp:sp>
    <dsp:sp modelId="{1EC34851-10D8-A846-A061-F253CFCFE075}">
      <dsp:nvSpPr>
        <dsp:cNvPr id="0" name=""/>
        <dsp:cNvSpPr/>
      </dsp:nvSpPr>
      <dsp:spPr>
        <a:xfrm>
          <a:off x="5669513"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27A013-E543-C845-9F4E-C5E10D5FA931}">
      <dsp:nvSpPr>
        <dsp:cNvPr id="0" name=""/>
        <dsp:cNvSpPr/>
      </dsp:nvSpPr>
      <dsp:spPr>
        <a:xfrm>
          <a:off x="5669513"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4F2A04-191C-4240-B3D5-EA210D605B51}">
      <dsp:nvSpPr>
        <dsp:cNvPr id="0" name=""/>
        <dsp:cNvSpPr/>
      </dsp:nvSpPr>
      <dsp:spPr>
        <a:xfrm>
          <a:off x="524302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ATM and ATO weights finite sample bias</a:t>
          </a:r>
        </a:p>
      </dsp:txBody>
      <dsp:txXfrm>
        <a:off x="5243028" y="3156049"/>
        <a:ext cx="1705942" cy="545901"/>
      </dsp:txXfrm>
    </dsp:sp>
    <dsp:sp modelId="{BD77243B-4E26-834A-8B9E-2E248A54D15A}">
      <dsp:nvSpPr>
        <dsp:cNvPr id="0" name=""/>
        <dsp:cNvSpPr/>
      </dsp:nvSpPr>
      <dsp:spPr>
        <a:xfrm>
          <a:off x="3550784" y="3522360"/>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2F2B59-3698-C241-B37F-3128DFAFBEA5}">
      <dsp:nvSpPr>
        <dsp:cNvPr id="0" name=""/>
        <dsp:cNvSpPr/>
      </dsp:nvSpPr>
      <dsp:spPr>
        <a:xfrm>
          <a:off x="3550784" y="3522360"/>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4C77CE-C81F-8E4E-A8D3-9E25FC69499A}">
      <dsp:nvSpPr>
        <dsp:cNvPr id="0" name=""/>
        <dsp:cNvSpPr/>
      </dsp:nvSpPr>
      <dsp:spPr>
        <a:xfrm>
          <a:off x="3124299" y="3675894"/>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ATO Doubly Robust estimator and Variance estimation</a:t>
          </a:r>
        </a:p>
      </dsp:txBody>
      <dsp:txXfrm>
        <a:off x="3124299" y="3675894"/>
        <a:ext cx="1705942" cy="545901"/>
      </dsp:txXfrm>
    </dsp:sp>
    <dsp:sp modelId="{A4B19EC8-5A3F-D64A-8433-FD6B02F52CCE}">
      <dsp:nvSpPr>
        <dsp:cNvPr id="0" name=""/>
        <dsp:cNvSpPr/>
      </dsp:nvSpPr>
      <dsp:spPr>
        <a:xfrm>
          <a:off x="5647217" y="4309828"/>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8723B5-F145-7A49-ABFB-5563F872EB66}">
      <dsp:nvSpPr>
        <dsp:cNvPr id="0" name=""/>
        <dsp:cNvSpPr/>
      </dsp:nvSpPr>
      <dsp:spPr>
        <a:xfrm>
          <a:off x="5647217" y="4309828"/>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39E03-414A-2141-AACE-B5F3C89A0FDC}">
      <dsp:nvSpPr>
        <dsp:cNvPr id="0" name=""/>
        <dsp:cNvSpPr/>
      </dsp:nvSpPr>
      <dsp:spPr>
        <a:xfrm>
          <a:off x="5220731" y="4463363"/>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Sensitivity to Unmeasured Confounding</a:t>
          </a:r>
        </a:p>
      </dsp:txBody>
      <dsp:txXfrm>
        <a:off x="5220731" y="4463363"/>
        <a:ext cx="1705942" cy="545901"/>
      </dsp:txXfrm>
    </dsp:sp>
    <dsp:sp modelId="{853B8699-26A7-F449-AC7E-3A81CC75AE8C}">
      <dsp:nvSpPr>
        <dsp:cNvPr id="0" name=""/>
        <dsp:cNvSpPr/>
      </dsp:nvSpPr>
      <dsp:spPr>
        <a:xfrm>
          <a:off x="8765799"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20F0DD-8170-F747-9AC2-C6D3A111C90B}">
      <dsp:nvSpPr>
        <dsp:cNvPr id="0" name=""/>
        <dsp:cNvSpPr/>
      </dsp:nvSpPr>
      <dsp:spPr>
        <a:xfrm>
          <a:off x="8765799"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1D7194-CE8B-B64E-B566-68F1C9761DE2}">
      <dsp:nvSpPr>
        <dsp:cNvPr id="0" name=""/>
        <dsp:cNvSpPr/>
      </dsp:nvSpPr>
      <dsp:spPr>
        <a:xfrm>
          <a:off x="8339313"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lumMod val="65000"/>
                  <a:lumOff val="35000"/>
                </a:schemeClr>
              </a:solidFill>
              <a:latin typeface="Franklin Gothic Medium" panose="020B0603020102020204" pitchFamily="34" charset="0"/>
              <a:cs typeface="Sana" pitchFamily="2" charset="-78"/>
            </a:rPr>
            <a:t>Johns Hopkins</a:t>
          </a:r>
        </a:p>
      </dsp:txBody>
      <dsp:txXfrm>
        <a:off x="8339313" y="733611"/>
        <a:ext cx="1705942" cy="545901"/>
      </dsp:txXfrm>
    </dsp:sp>
    <dsp:sp modelId="{60E04063-93E3-4F4A-9892-23BD67EFEF1C}">
      <dsp:nvSpPr>
        <dsp:cNvPr id="0" name=""/>
        <dsp:cNvSpPr/>
      </dsp:nvSpPr>
      <dsp:spPr>
        <a:xfrm>
          <a:off x="773370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6F5F70-4744-264B-B95C-C728CF37561C}">
      <dsp:nvSpPr>
        <dsp:cNvPr id="0" name=""/>
        <dsp:cNvSpPr/>
      </dsp:nvSpPr>
      <dsp:spPr>
        <a:xfrm>
          <a:off x="773370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D4D686-22A8-F042-9F7F-EA0DA6E630BF}">
      <dsp:nvSpPr>
        <dsp:cNvPr id="0" name=""/>
        <dsp:cNvSpPr/>
      </dsp:nvSpPr>
      <dsp:spPr>
        <a:xfrm>
          <a:off x="730721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65000"/>
                  <a:lumOff val="35000"/>
                </a:schemeClr>
              </a:solidFill>
              <a:latin typeface="Franklin Gothic Medium" panose="020B0603020102020204" pitchFamily="34" charset="0"/>
              <a:cs typeface="Sana" pitchFamily="2" charset="-78"/>
            </a:rPr>
            <a:t>Analyzing data analysis techniques</a:t>
          </a:r>
        </a:p>
      </dsp:txBody>
      <dsp:txXfrm>
        <a:off x="7307218" y="3156049"/>
        <a:ext cx="1705942" cy="545901"/>
      </dsp:txXfrm>
    </dsp:sp>
    <dsp:sp modelId="{6079B341-DD24-8A4D-8FE2-7E6FFCF463FE}">
      <dsp:nvSpPr>
        <dsp:cNvPr id="0" name=""/>
        <dsp:cNvSpPr/>
      </dsp:nvSpPr>
      <dsp:spPr>
        <a:xfrm>
          <a:off x="884256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E041D9-CEE5-AD48-9406-82AB2B1BC4C1}">
      <dsp:nvSpPr>
        <dsp:cNvPr id="0" name=""/>
        <dsp:cNvSpPr/>
      </dsp:nvSpPr>
      <dsp:spPr>
        <a:xfrm>
          <a:off x="884256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5FB3A9-3957-EF45-9A10-773A11E0347E}">
      <dsp:nvSpPr>
        <dsp:cNvPr id="0" name=""/>
        <dsp:cNvSpPr/>
      </dsp:nvSpPr>
      <dsp:spPr>
        <a:xfrm>
          <a:off x="8416080"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p-hack-athon</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8416080" y="4367268"/>
        <a:ext cx="1705942" cy="545901"/>
      </dsp:txXfrm>
    </dsp:sp>
    <dsp:sp modelId="{B95E81DC-A2E6-BF4A-AABF-B4081B8835E2}">
      <dsp:nvSpPr>
        <dsp:cNvPr id="0" name=""/>
        <dsp:cNvSpPr/>
      </dsp:nvSpPr>
      <dsp:spPr>
        <a:xfrm>
          <a:off x="884256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EF3817-2600-C547-B78A-362BDCCB0D0F}">
      <dsp:nvSpPr>
        <dsp:cNvPr id="0" name=""/>
        <dsp:cNvSpPr/>
      </dsp:nvSpPr>
      <dsp:spPr>
        <a:xfrm>
          <a:off x="884256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A09FEE-3EBC-9A43-A59B-01E0BF8A2DE5}">
      <dsp:nvSpPr>
        <dsp:cNvPr id="0" name=""/>
        <dsp:cNvSpPr/>
      </dsp:nvSpPr>
      <dsp:spPr>
        <a:xfrm>
          <a:off x="8416080"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tidycode</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8416080" y="5578487"/>
        <a:ext cx="1705942" cy="545901"/>
      </dsp:txXfrm>
    </dsp:sp>
    <dsp:sp modelId="{D8AC6214-3C6C-0140-B676-D99A7CEDC680}">
      <dsp:nvSpPr>
        <dsp:cNvPr id="0" name=""/>
        <dsp:cNvSpPr/>
      </dsp:nvSpPr>
      <dsp:spPr>
        <a:xfrm>
          <a:off x="979789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24049-91DC-FF4E-8631-6E40895C99F3}">
      <dsp:nvSpPr>
        <dsp:cNvPr id="0" name=""/>
        <dsp:cNvSpPr/>
      </dsp:nvSpPr>
      <dsp:spPr>
        <a:xfrm>
          <a:off x="979789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2968D8-1FD1-4748-941E-4F27D5D6FCFA}">
      <dsp:nvSpPr>
        <dsp:cNvPr id="0" name=""/>
        <dsp:cNvSpPr/>
      </dsp:nvSpPr>
      <dsp:spPr>
        <a:xfrm>
          <a:off x="937140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Data science pedagogy</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9371408" y="3156049"/>
        <a:ext cx="1705942" cy="545901"/>
      </dsp:txXfrm>
    </dsp:sp>
    <dsp:sp modelId="{FBD94E22-554B-AC48-9FF5-0B5DDAB47816}">
      <dsp:nvSpPr>
        <dsp:cNvPr id="0" name=""/>
        <dsp:cNvSpPr/>
      </dsp:nvSpPr>
      <dsp:spPr>
        <a:xfrm>
          <a:off x="1090675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BA8762-82EC-C84C-8D0E-B2EA11D4766D}">
      <dsp:nvSpPr>
        <dsp:cNvPr id="0" name=""/>
        <dsp:cNvSpPr/>
      </dsp:nvSpPr>
      <dsp:spPr>
        <a:xfrm>
          <a:off x="1090675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DA878E-65D3-1E48-8CCB-9E86B064ADB5}">
      <dsp:nvSpPr>
        <dsp:cNvPr id="0" name=""/>
        <dsp:cNvSpPr/>
      </dsp:nvSpPr>
      <dsp:spPr>
        <a:xfrm>
          <a:off x="10480271"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TED-Ed</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10480271" y="4367268"/>
        <a:ext cx="1705942" cy="545901"/>
      </dsp:txXfrm>
    </dsp:sp>
    <dsp:sp modelId="{3F807030-6E91-4D4A-B666-A2D99DA6E7BE}">
      <dsp:nvSpPr>
        <dsp:cNvPr id="0" name=""/>
        <dsp:cNvSpPr/>
      </dsp:nvSpPr>
      <dsp:spPr>
        <a:xfrm>
          <a:off x="1090675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A392B-7C3D-5840-AB5D-6524AEE3AFC2}">
      <dsp:nvSpPr>
        <dsp:cNvPr id="0" name=""/>
        <dsp:cNvSpPr/>
      </dsp:nvSpPr>
      <dsp:spPr>
        <a:xfrm>
          <a:off x="1090675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F01A02-02E8-4547-B305-38C1EA8B6BA0}">
      <dsp:nvSpPr>
        <dsp:cNvPr id="0" name=""/>
        <dsp:cNvSpPr/>
      </dsp:nvSpPr>
      <dsp:spPr>
        <a:xfrm>
          <a:off x="10480271"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Understanding Data and Statistics in Medical Literature</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10480271" y="5578487"/>
        <a:ext cx="1705942" cy="545901"/>
      </dsp:txXfrm>
    </dsp:sp>
    <dsp:sp modelId="{4D3AC546-C750-BC47-A06B-878CB9B3F86E}">
      <dsp:nvSpPr>
        <dsp:cNvPr id="0" name=""/>
        <dsp:cNvSpPr/>
      </dsp:nvSpPr>
      <dsp:spPr>
        <a:xfrm>
          <a:off x="7733704"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060D71-B5EE-D740-8C34-AA36A09BC72E}">
      <dsp:nvSpPr>
        <dsp:cNvPr id="0" name=""/>
        <dsp:cNvSpPr/>
      </dsp:nvSpPr>
      <dsp:spPr>
        <a:xfrm>
          <a:off x="7733704"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A71371-126C-3E48-A352-E225A5A2A11A}">
      <dsp:nvSpPr>
        <dsp:cNvPr id="0" name=""/>
        <dsp:cNvSpPr/>
      </dsp:nvSpPr>
      <dsp:spPr>
        <a:xfrm>
          <a:off x="7307218"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65000"/>
                  <a:lumOff val="35000"/>
                </a:schemeClr>
              </a:solidFill>
              <a:latin typeface="Franklin Gothic Medium" panose="020B0603020102020204" pitchFamily="34" charset="0"/>
              <a:cs typeface="Sana" pitchFamily="2" charset="-78"/>
            </a:rPr>
            <a:t>Supplementing clinical trials with EHR data</a:t>
          </a:r>
        </a:p>
      </dsp:txBody>
      <dsp:txXfrm>
        <a:off x="7307218" y="1944830"/>
        <a:ext cx="1705942" cy="54590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37D994A-AD51-BA40-B6CA-BB56CC3A3C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64B9D30-981C-904D-A8A0-65678B22EA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D35F4C-0DA1-0B4D-ADE2-3013AF60FC7C}" type="datetimeFigureOut">
              <a:rPr lang="en-US" smtClean="0"/>
              <a:t>1/23/19</a:t>
            </a:fld>
            <a:endParaRPr lang="en-US"/>
          </a:p>
        </p:txBody>
      </p:sp>
      <p:sp>
        <p:nvSpPr>
          <p:cNvPr id="4" name="Footer Placeholder 3">
            <a:extLst>
              <a:ext uri="{FF2B5EF4-FFF2-40B4-BE49-F238E27FC236}">
                <a16:creationId xmlns:a16="http://schemas.microsoft.com/office/drawing/2014/main" id="{749CADFA-FCEE-2942-86F8-A634DF2C70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4F419F1-2B22-F740-BC2B-53A4C92A5E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D0284D-340E-5340-863D-362103FEE0D1}" type="slidenum">
              <a:rPr lang="en-US" smtClean="0"/>
              <a:t>‹#›</a:t>
            </a:fld>
            <a:endParaRPr lang="en-US"/>
          </a:p>
        </p:txBody>
      </p:sp>
    </p:spTree>
    <p:extLst>
      <p:ext uri="{BB962C8B-B14F-4D97-AF65-F5344CB8AC3E}">
        <p14:creationId xmlns:p14="http://schemas.microsoft.com/office/powerpoint/2010/main" val="12429739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BF7EC-22FA-B246-9ED2-6EB08C8ABC53}" type="datetimeFigureOut">
              <a:rPr lang="en-US" smtClean="0"/>
              <a:t>1/13/19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D3987A-74E1-BA49-8B8E-2391856A87A9}" type="slidenum">
              <a:rPr lang="en-US" smtClean="0"/>
              <a:t>‹#›</a:t>
            </a:fld>
            <a:endParaRPr lang="en-US"/>
          </a:p>
        </p:txBody>
      </p:sp>
    </p:spTree>
    <p:extLst>
      <p:ext uri="{BB962C8B-B14F-4D97-AF65-F5344CB8AC3E}">
        <p14:creationId xmlns:p14="http://schemas.microsoft.com/office/powerpoint/2010/main" val="889380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a:t>
            </a:fld>
            <a:endParaRPr lang="en-US"/>
          </a:p>
        </p:txBody>
      </p:sp>
    </p:spTree>
    <p:extLst>
      <p:ext uri="{BB962C8B-B14F-4D97-AF65-F5344CB8AC3E}">
        <p14:creationId xmlns:p14="http://schemas.microsoft.com/office/powerpoint/2010/main" val="2853707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Zi</a:t>
            </a:r>
            <a:r>
              <a:rPr lang="en-US" dirty="0"/>
              <a:t> is the indicator for treatment for participant </a:t>
            </a:r>
            <a:r>
              <a:rPr lang="en-US" dirty="0" err="1"/>
              <a:t>i</a:t>
            </a:r>
            <a:r>
              <a:rPr lang="en-US" dirty="0"/>
              <a:t> (it is 0 or 1)</a:t>
            </a:r>
          </a:p>
        </p:txBody>
      </p:sp>
      <p:sp>
        <p:nvSpPr>
          <p:cNvPr id="4" name="Slide Number Placeholder 3"/>
          <p:cNvSpPr>
            <a:spLocks noGrp="1"/>
          </p:cNvSpPr>
          <p:nvPr>
            <p:ph type="sldNum" sz="quarter" idx="10"/>
          </p:nvPr>
        </p:nvSpPr>
        <p:spPr/>
        <p:txBody>
          <a:bodyPr/>
          <a:lstStyle/>
          <a:p>
            <a:fld id="{DAD3987A-74E1-BA49-8B8E-2391856A87A9}" type="slidenum">
              <a:rPr lang="en-US" smtClean="0"/>
              <a:t>10</a:t>
            </a:fld>
            <a:endParaRPr lang="en-US"/>
          </a:p>
        </p:txBody>
      </p:sp>
    </p:spTree>
    <p:extLst>
      <p:ext uri="{BB962C8B-B14F-4D97-AF65-F5344CB8AC3E}">
        <p14:creationId xmlns:p14="http://schemas.microsoft.com/office/powerpoint/2010/main" val="351824508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105</a:t>
            </a:fld>
            <a:endParaRPr lang="en-US"/>
          </a:p>
        </p:txBody>
      </p:sp>
    </p:spTree>
    <p:extLst>
      <p:ext uri="{BB962C8B-B14F-4D97-AF65-F5344CB8AC3E}">
        <p14:creationId xmlns:p14="http://schemas.microsoft.com/office/powerpoint/2010/main" val="356920464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106</a:t>
            </a:fld>
            <a:endParaRPr lang="en-US"/>
          </a:p>
        </p:txBody>
      </p:sp>
    </p:spTree>
    <p:extLst>
      <p:ext uri="{BB962C8B-B14F-4D97-AF65-F5344CB8AC3E}">
        <p14:creationId xmlns:p14="http://schemas.microsoft.com/office/powerpoint/2010/main" val="371925613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107</a:t>
            </a:fld>
            <a:endParaRPr lang="en-US"/>
          </a:p>
        </p:txBody>
      </p:sp>
    </p:spTree>
    <p:extLst>
      <p:ext uri="{BB962C8B-B14F-4D97-AF65-F5344CB8AC3E}">
        <p14:creationId xmlns:p14="http://schemas.microsoft.com/office/powerpoint/2010/main" val="6322042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35</a:t>
            </a:r>
          </a:p>
        </p:txBody>
      </p:sp>
      <p:sp>
        <p:nvSpPr>
          <p:cNvPr id="4" name="Slide Number Placeholder 3"/>
          <p:cNvSpPr>
            <a:spLocks noGrp="1"/>
          </p:cNvSpPr>
          <p:nvPr>
            <p:ph type="sldNum" sz="quarter" idx="5"/>
          </p:nvPr>
        </p:nvSpPr>
        <p:spPr/>
        <p:txBody>
          <a:bodyPr/>
          <a:lstStyle/>
          <a:p>
            <a:fld id="{DAD3987A-74E1-BA49-8B8E-2391856A87A9}" type="slidenum">
              <a:rPr lang="en-US" smtClean="0"/>
              <a:t>108</a:t>
            </a:fld>
            <a:endParaRPr lang="en-US"/>
          </a:p>
        </p:txBody>
      </p:sp>
    </p:spTree>
    <p:extLst>
      <p:ext uri="{BB962C8B-B14F-4D97-AF65-F5344CB8AC3E}">
        <p14:creationId xmlns:p14="http://schemas.microsoft.com/office/powerpoint/2010/main" val="185268672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conducted a review of </a:t>
            </a:r>
            <a:r>
              <a:rPr lang="en-US" b="1" dirty="0"/>
              <a:t>90 observational studies </a:t>
            </a:r>
            <a:r>
              <a:rPr lang="en-US" dirty="0"/>
              <a:t>with statistically significant findings published in 2015 in the Journal of the American Medical Association, the New England Journal of Medicine, and the American Journal of Epidemiology. </a:t>
            </a:r>
            <a:r>
              <a:rPr lang="en-US" sz="1200" b="0" i="0" kern="1200" dirty="0">
                <a:solidFill>
                  <a:schemeClr val="tx1"/>
                </a:solidFill>
                <a:effectLst/>
                <a:latin typeface="+mn-lt"/>
                <a:ea typeface="+mn-ea"/>
                <a:cs typeface="+mn-cs"/>
              </a:rPr>
              <a:t>41 (45.6%) mentioning the issue of unmeasured confounding as a limitation and only 4 (4.4%) performing a quantitative sensitivity analysis.</a:t>
            </a:r>
            <a:endParaRPr lang="en-US" dirty="0"/>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109</a:t>
            </a:fld>
            <a:endParaRPr lang="en-US"/>
          </a:p>
        </p:txBody>
      </p:sp>
    </p:spTree>
    <p:extLst>
      <p:ext uri="{BB962C8B-B14F-4D97-AF65-F5344CB8AC3E}">
        <p14:creationId xmlns:p14="http://schemas.microsoft.com/office/powerpoint/2010/main" val="228374221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110</a:t>
            </a:fld>
            <a:endParaRPr lang="en-US"/>
          </a:p>
        </p:txBody>
      </p:sp>
    </p:spTree>
    <p:extLst>
      <p:ext uri="{BB962C8B-B14F-4D97-AF65-F5344CB8AC3E}">
        <p14:creationId xmlns:p14="http://schemas.microsoft.com/office/powerpoint/2010/main" val="219820158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bring back our goofy example. We do our propensity score weighting [click] to make the two groups comparable and then estimate the treatment effect using the methods we’ve discussed. [click] we end up with an observed treatment effect of 1.21 with a confidence interval of 1.09 to 1.34. Awesome, but what if we’re missing something?</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111</a:t>
            </a:fld>
            <a:endParaRPr lang="en-US" dirty="0"/>
          </a:p>
        </p:txBody>
      </p:sp>
    </p:spTree>
    <p:extLst>
      <p:ext uri="{BB962C8B-B14F-4D97-AF65-F5344CB8AC3E}">
        <p14:creationId xmlns:p14="http://schemas.microsoft.com/office/powerpoint/2010/main" val="253314528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112</a:t>
            </a:fld>
            <a:endParaRPr lang="en-US"/>
          </a:p>
        </p:txBody>
      </p:sp>
    </p:spTree>
    <p:extLst>
      <p:ext uri="{BB962C8B-B14F-4D97-AF65-F5344CB8AC3E}">
        <p14:creationId xmlns:p14="http://schemas.microsoft.com/office/powerpoint/2010/main" val="7656052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take a minute to explain this plot.</a:t>
            </a:r>
          </a:p>
        </p:txBody>
      </p:sp>
      <p:sp>
        <p:nvSpPr>
          <p:cNvPr id="4" name="Slide Number Placeholder 3"/>
          <p:cNvSpPr>
            <a:spLocks noGrp="1"/>
          </p:cNvSpPr>
          <p:nvPr>
            <p:ph type="sldNum" sz="quarter" idx="5"/>
          </p:nvPr>
        </p:nvSpPr>
        <p:spPr/>
        <p:txBody>
          <a:bodyPr/>
          <a:lstStyle/>
          <a:p>
            <a:fld id="{DAD3987A-74E1-BA49-8B8E-2391856A87A9}" type="slidenum">
              <a:rPr lang="en-US" smtClean="0"/>
              <a:t>113</a:t>
            </a:fld>
            <a:endParaRPr lang="en-US"/>
          </a:p>
        </p:txBody>
      </p:sp>
    </p:spTree>
    <p:extLst>
      <p:ext uri="{BB962C8B-B14F-4D97-AF65-F5344CB8AC3E}">
        <p14:creationId xmlns:p14="http://schemas.microsoft.com/office/powerpoint/2010/main" val="232466184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*observed bias factor</a:t>
            </a:r>
          </a:p>
        </p:txBody>
      </p:sp>
      <p:sp>
        <p:nvSpPr>
          <p:cNvPr id="4" name="Slide Number Placeholder 3"/>
          <p:cNvSpPr>
            <a:spLocks noGrp="1"/>
          </p:cNvSpPr>
          <p:nvPr>
            <p:ph type="sldNum" sz="quarter" idx="5"/>
          </p:nvPr>
        </p:nvSpPr>
        <p:spPr/>
        <p:txBody>
          <a:bodyPr/>
          <a:lstStyle/>
          <a:p>
            <a:fld id="{DAD3987A-74E1-BA49-8B8E-2391856A87A9}" type="slidenum">
              <a:rPr lang="en-US" smtClean="0"/>
              <a:t>114</a:t>
            </a:fld>
            <a:endParaRPr lang="en-US"/>
          </a:p>
        </p:txBody>
      </p:sp>
    </p:spTree>
    <p:extLst>
      <p:ext uri="{BB962C8B-B14F-4D97-AF65-F5344CB8AC3E}">
        <p14:creationId xmlns:p14="http://schemas.microsoft.com/office/powerpoint/2010/main" val="3461364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denominator of this first portion, the sum of </a:t>
            </a:r>
            <a:r>
              <a:rPr lang="en-US" dirty="0" err="1"/>
              <a:t>Zi</a:t>
            </a:r>
            <a:r>
              <a:rPr lang="en-US" dirty="0"/>
              <a:t>, is just your total number of treated people</a:t>
            </a:r>
          </a:p>
        </p:txBody>
      </p:sp>
      <p:sp>
        <p:nvSpPr>
          <p:cNvPr id="4" name="Slide Number Placeholder 3"/>
          <p:cNvSpPr>
            <a:spLocks noGrp="1"/>
          </p:cNvSpPr>
          <p:nvPr>
            <p:ph type="sldNum" sz="quarter" idx="10"/>
          </p:nvPr>
        </p:nvSpPr>
        <p:spPr/>
        <p:txBody>
          <a:bodyPr/>
          <a:lstStyle/>
          <a:p>
            <a:fld id="{DAD3987A-74E1-BA49-8B8E-2391856A87A9}" type="slidenum">
              <a:rPr lang="en-US" smtClean="0"/>
              <a:t>11</a:t>
            </a:fld>
            <a:endParaRPr lang="en-US"/>
          </a:p>
        </p:txBody>
      </p:sp>
    </p:spTree>
    <p:extLst>
      <p:ext uri="{BB962C8B-B14F-4D97-AF65-F5344CB8AC3E}">
        <p14:creationId xmlns:p14="http://schemas.microsoft.com/office/powerpoint/2010/main" val="236243033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115</a:t>
            </a:fld>
            <a:endParaRPr lang="en-US"/>
          </a:p>
        </p:txBody>
      </p:sp>
    </p:spTree>
    <p:extLst>
      <p:ext uri="{BB962C8B-B14F-4D97-AF65-F5344CB8AC3E}">
        <p14:creationId xmlns:p14="http://schemas.microsoft.com/office/powerpoint/2010/main" val="11166679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formally defined these tipping point analyses for binary and continuous unmeasured confounders</a:t>
            </a:r>
          </a:p>
        </p:txBody>
      </p:sp>
      <p:sp>
        <p:nvSpPr>
          <p:cNvPr id="4" name="Slide Number Placeholder 3"/>
          <p:cNvSpPr>
            <a:spLocks noGrp="1"/>
          </p:cNvSpPr>
          <p:nvPr>
            <p:ph type="sldNum" sz="quarter" idx="10"/>
          </p:nvPr>
        </p:nvSpPr>
        <p:spPr/>
        <p:txBody>
          <a:bodyPr/>
          <a:lstStyle/>
          <a:p>
            <a:fld id="{DAD3987A-74E1-BA49-8B8E-2391856A87A9}" type="slidenum">
              <a:rPr lang="en-US" smtClean="0"/>
              <a:t>116</a:t>
            </a:fld>
            <a:endParaRPr lang="en-US"/>
          </a:p>
        </p:txBody>
      </p:sp>
    </p:spTree>
    <p:extLst>
      <p:ext uri="{BB962C8B-B14F-4D97-AF65-F5344CB8AC3E}">
        <p14:creationId xmlns:p14="http://schemas.microsoft.com/office/powerpoint/2010/main" val="139011939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117</a:t>
            </a:fld>
            <a:endParaRPr lang="en-US"/>
          </a:p>
        </p:txBody>
      </p:sp>
    </p:spTree>
    <p:extLst>
      <p:ext uri="{BB962C8B-B14F-4D97-AF65-F5344CB8AC3E}">
        <p14:creationId xmlns:p14="http://schemas.microsoft.com/office/powerpoint/2010/main" val="112761474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plausible?</a:t>
            </a:r>
          </a:p>
        </p:txBody>
      </p:sp>
      <p:sp>
        <p:nvSpPr>
          <p:cNvPr id="4" name="Slide Number Placeholder 3"/>
          <p:cNvSpPr>
            <a:spLocks noGrp="1"/>
          </p:cNvSpPr>
          <p:nvPr>
            <p:ph type="sldNum" sz="quarter" idx="5"/>
          </p:nvPr>
        </p:nvSpPr>
        <p:spPr/>
        <p:txBody>
          <a:bodyPr/>
          <a:lstStyle/>
          <a:p>
            <a:fld id="{DAD3987A-74E1-BA49-8B8E-2391856A87A9}" type="slidenum">
              <a:rPr lang="en-US" smtClean="0"/>
              <a:t>118</a:t>
            </a:fld>
            <a:endParaRPr lang="en-US"/>
          </a:p>
        </p:txBody>
      </p:sp>
    </p:spTree>
    <p:extLst>
      <p:ext uri="{BB962C8B-B14F-4D97-AF65-F5344CB8AC3E}">
        <p14:creationId xmlns:p14="http://schemas.microsoft.com/office/powerpoint/2010/main" val="380261023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119</a:t>
            </a:fld>
            <a:endParaRPr lang="en-US"/>
          </a:p>
        </p:txBody>
      </p:sp>
    </p:spTree>
    <p:extLst>
      <p:ext uri="{BB962C8B-B14F-4D97-AF65-F5344CB8AC3E}">
        <p14:creationId xmlns:p14="http://schemas.microsoft.com/office/powerpoint/2010/main" val="174118442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120</a:t>
            </a:fld>
            <a:endParaRPr lang="en-US"/>
          </a:p>
        </p:txBody>
      </p:sp>
    </p:spTree>
    <p:extLst>
      <p:ext uri="{BB962C8B-B14F-4D97-AF65-F5344CB8AC3E}">
        <p14:creationId xmlns:p14="http://schemas.microsoft.com/office/powerpoint/2010/main" val="178162081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121</a:t>
            </a:fld>
            <a:endParaRPr lang="en-US"/>
          </a:p>
        </p:txBody>
      </p:sp>
    </p:spTree>
    <p:extLst>
      <p:ext uri="{BB962C8B-B14F-4D97-AF65-F5344CB8AC3E}">
        <p14:creationId xmlns:p14="http://schemas.microsoft.com/office/powerpoint/2010/main" val="166134437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Instead of specifying these, we can use a new concept known as the E-value</a:t>
            </a:r>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122</a:t>
            </a:fld>
            <a:endParaRPr lang="en-US"/>
          </a:p>
        </p:txBody>
      </p:sp>
    </p:spTree>
    <p:extLst>
      <p:ext uri="{BB962C8B-B14F-4D97-AF65-F5344CB8AC3E}">
        <p14:creationId xmlns:p14="http://schemas.microsoft.com/office/powerpoint/2010/main" val="422002366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D4AAD1E-4339-DB42-A9EC-0F871D52E0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LB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Vanderweele</a:t>
            </a:r>
            <a:r>
              <a:rPr lang="en-US" dirty="0"/>
              <a:t> and Ding’s, it is the</a:t>
            </a:r>
            <a:r>
              <a:rPr lang="en-US" sz="1200" b="0" i="0" kern="1200" dirty="0">
                <a:solidFill>
                  <a:schemeClr val="tx1"/>
                </a:solidFill>
                <a:effectLst/>
                <a:latin typeface="+mn-lt"/>
                <a:ea typeface="+mn-ea"/>
                <a:cs typeface="+mn-cs"/>
              </a:rPr>
              <a:t> point that minimizes the strength of association, on the risk ratio scale, that an unmeasured confounder would need to have with both the exposure and outcome, conditional on the measured covariates, to explain away an observed exposure-outcome association. Again this is certainly one way to look at the analysis, but can be difficult contextualize without more information.</a:t>
            </a:r>
            <a:endParaRPr lang="en-US" dirty="0"/>
          </a:p>
          <a:p>
            <a:endParaRPr lang="en-US" dirty="0"/>
          </a:p>
        </p:txBody>
      </p:sp>
    </p:spTree>
    <p:extLst>
      <p:ext uri="{BB962C8B-B14F-4D97-AF65-F5344CB8AC3E}">
        <p14:creationId xmlns:p14="http://schemas.microsoft.com/office/powerpoint/2010/main" val="301249663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used similar methodology to create an observed covariate e-value, where we allow you to input the value you are trying to adjust to, rather than always setting the adjusted limiting bound to one. Replacing LB </a:t>
            </a:r>
            <a:r>
              <a:rPr lang="en-US" dirty="0" err="1"/>
              <a:t>adj</a:t>
            </a:r>
            <a:r>
              <a:rPr lang="en-US" dirty="0"/>
              <a:t> with the lower bound of the observed bias factors, we can calculate a quantity that would demonstrate what the E-value would be if the only unmeasured confounder were the one we dropped to calculate the observed bias factor</a:t>
            </a:r>
          </a:p>
        </p:txBody>
      </p:sp>
      <p:sp>
        <p:nvSpPr>
          <p:cNvPr id="4" name="Slide Number Placeholder 3"/>
          <p:cNvSpPr>
            <a:spLocks noGrp="1"/>
          </p:cNvSpPr>
          <p:nvPr>
            <p:ph type="sldNum" sz="quarter" idx="10"/>
          </p:nvPr>
        </p:nvSpPr>
        <p:spPr/>
        <p:txBody>
          <a:bodyPr/>
          <a:lstStyle/>
          <a:p>
            <a:fld id="{DAD3987A-74E1-BA49-8B8E-2391856A87A9}" type="slidenum">
              <a:rPr lang="en-US" smtClean="0"/>
              <a:t>124</a:t>
            </a:fld>
            <a:endParaRPr lang="en-US"/>
          </a:p>
        </p:txBody>
      </p:sp>
    </p:spTree>
    <p:extLst>
      <p:ext uri="{BB962C8B-B14F-4D97-AF65-F5344CB8AC3E}">
        <p14:creationId xmlns:p14="http://schemas.microsoft.com/office/powerpoint/2010/main" val="168444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 of (1-Zi) is your total number of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12</a:t>
            </a:fld>
            <a:endParaRPr lang="en-US"/>
          </a:p>
        </p:txBody>
      </p:sp>
    </p:spTree>
    <p:extLst>
      <p:ext uri="{BB962C8B-B14F-4D97-AF65-F5344CB8AC3E}">
        <p14:creationId xmlns:p14="http://schemas.microsoft.com/office/powerpoint/2010/main" val="173622280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125</a:t>
            </a:fld>
            <a:endParaRPr lang="en-US"/>
          </a:p>
        </p:txBody>
      </p:sp>
    </p:spTree>
    <p:extLst>
      <p:ext uri="{BB962C8B-B14F-4D97-AF65-F5344CB8AC3E}">
        <p14:creationId xmlns:p14="http://schemas.microsoft.com/office/powerpoint/2010/main" val="273397336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we’ve created an R-package to calculate them</a:t>
            </a:r>
          </a:p>
        </p:txBody>
      </p:sp>
      <p:sp>
        <p:nvSpPr>
          <p:cNvPr id="4" name="Slide Number Placeholder 3"/>
          <p:cNvSpPr>
            <a:spLocks noGrp="1"/>
          </p:cNvSpPr>
          <p:nvPr>
            <p:ph type="sldNum" sz="quarter" idx="10"/>
          </p:nvPr>
        </p:nvSpPr>
        <p:spPr/>
        <p:txBody>
          <a:bodyPr/>
          <a:lstStyle/>
          <a:p>
            <a:fld id="{DAD3987A-74E1-BA49-8B8E-2391856A87A9}" type="slidenum">
              <a:rPr lang="en-US" smtClean="0"/>
              <a:t>126</a:t>
            </a:fld>
            <a:endParaRPr lang="en-US"/>
          </a:p>
        </p:txBody>
      </p:sp>
    </p:spTree>
    <p:extLst>
      <p:ext uri="{BB962C8B-B14F-4D97-AF65-F5344CB8AC3E}">
        <p14:creationId xmlns:p14="http://schemas.microsoft.com/office/powerpoint/2010/main" val="18717651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127</a:t>
            </a:fld>
            <a:endParaRPr lang="en-US"/>
          </a:p>
        </p:txBody>
      </p:sp>
    </p:spTree>
    <p:extLst>
      <p:ext uri="{BB962C8B-B14F-4D97-AF65-F5344CB8AC3E}">
        <p14:creationId xmlns:p14="http://schemas.microsoft.com/office/powerpoint/2010/main" val="416542984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128</a:t>
            </a:fld>
            <a:endParaRPr lang="en-US"/>
          </a:p>
        </p:txBody>
      </p:sp>
    </p:spTree>
    <p:extLst>
      <p:ext uri="{BB962C8B-B14F-4D97-AF65-F5344CB8AC3E}">
        <p14:creationId xmlns:p14="http://schemas.microsoft.com/office/powerpoint/2010/main" val="157456294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129</a:t>
            </a:fld>
            <a:endParaRPr lang="en-US"/>
          </a:p>
        </p:txBody>
      </p:sp>
    </p:spTree>
    <p:extLst>
      <p:ext uri="{BB962C8B-B14F-4D97-AF65-F5344CB8AC3E}">
        <p14:creationId xmlns:p14="http://schemas.microsoft.com/office/powerpoint/2010/main" val="41927589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130</a:t>
            </a:fld>
            <a:endParaRPr lang="en-US"/>
          </a:p>
        </p:txBody>
      </p:sp>
    </p:spTree>
    <p:extLst>
      <p:ext uri="{BB962C8B-B14F-4D97-AF65-F5344CB8AC3E}">
        <p14:creationId xmlns:p14="http://schemas.microsoft.com/office/powerpoint/2010/main" val="124466480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131</a:t>
            </a:fld>
            <a:endParaRPr lang="en-US"/>
          </a:p>
        </p:txBody>
      </p:sp>
    </p:spTree>
    <p:extLst>
      <p:ext uri="{BB962C8B-B14F-4D97-AF65-F5344CB8AC3E}">
        <p14:creationId xmlns:p14="http://schemas.microsoft.com/office/powerpoint/2010/main" val="379792486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132</a:t>
            </a:fld>
            <a:endParaRPr lang="en-US"/>
          </a:p>
        </p:txBody>
      </p:sp>
    </p:spTree>
    <p:extLst>
      <p:ext uri="{BB962C8B-B14F-4D97-AF65-F5344CB8AC3E}">
        <p14:creationId xmlns:p14="http://schemas.microsoft.com/office/powerpoint/2010/main" val="163720339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133</a:t>
            </a:fld>
            <a:endParaRPr lang="en-US"/>
          </a:p>
        </p:txBody>
      </p:sp>
    </p:spTree>
    <p:extLst>
      <p:ext uri="{BB962C8B-B14F-4D97-AF65-F5344CB8AC3E}">
        <p14:creationId xmlns:p14="http://schemas.microsoft.com/office/powerpoint/2010/main" val="96068925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minutes</a:t>
            </a:r>
          </a:p>
        </p:txBody>
      </p:sp>
      <p:sp>
        <p:nvSpPr>
          <p:cNvPr id="4" name="Slide Number Placeholder 3"/>
          <p:cNvSpPr>
            <a:spLocks noGrp="1"/>
          </p:cNvSpPr>
          <p:nvPr>
            <p:ph type="sldNum" sz="quarter" idx="10"/>
          </p:nvPr>
        </p:nvSpPr>
        <p:spPr/>
        <p:txBody>
          <a:bodyPr/>
          <a:lstStyle/>
          <a:p>
            <a:fld id="{DAD3987A-74E1-BA49-8B8E-2391856A87A9}" type="slidenum">
              <a:rPr lang="en-US" smtClean="0"/>
              <a:t>134</a:t>
            </a:fld>
            <a:endParaRPr lang="en-US"/>
          </a:p>
        </p:txBody>
      </p:sp>
    </p:spTree>
    <p:extLst>
      <p:ext uri="{BB962C8B-B14F-4D97-AF65-F5344CB8AC3E}">
        <p14:creationId xmlns:p14="http://schemas.microsoft.com/office/powerpoint/2010/main" val="3330312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observational study differs from a randomized study in that now instead of a random process such as a coin flip determining your treatment assignment, the treatment assignment [click] is determined by something else, for example your doctor. We may still be able to calculate [click] the probability that you were assigned to the treatment group, but it is no longer random. For example, one study I worked on looked at two different diabetes drugs and their association with heart disease. Instead of conducting a randomized trial, we looked at EHR data to see which treatment patients were given and then examined their subsequent heart disease. It turns out one of the drugs was more likely to be prescribed to sicker patients. If we didn't account for this, we would end up with a biased result, it could look like that drug led to more heart disease when in reality this might have been driven by the patients pre-treatment characteristics. </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13</a:t>
            </a:fld>
            <a:endParaRPr lang="en-US" dirty="0"/>
          </a:p>
        </p:txBody>
      </p:sp>
    </p:spTree>
    <p:extLst>
      <p:ext uri="{BB962C8B-B14F-4D97-AF65-F5344CB8AC3E}">
        <p14:creationId xmlns:p14="http://schemas.microsoft.com/office/powerpoint/2010/main" val="191332429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135</a:t>
            </a:fld>
            <a:endParaRPr lang="en-US"/>
          </a:p>
        </p:txBody>
      </p:sp>
    </p:spTree>
    <p:extLst>
      <p:ext uri="{BB962C8B-B14F-4D97-AF65-F5344CB8AC3E}">
        <p14:creationId xmlns:p14="http://schemas.microsoft.com/office/powerpoint/2010/main" val="263898155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136</a:t>
            </a:fld>
            <a:endParaRPr lang="en-US"/>
          </a:p>
        </p:txBody>
      </p:sp>
    </p:spTree>
    <p:extLst>
      <p:ext uri="{BB962C8B-B14F-4D97-AF65-F5344CB8AC3E}">
        <p14:creationId xmlns:p14="http://schemas.microsoft.com/office/powerpoint/2010/main" val="422533563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137</a:t>
            </a:fld>
            <a:endParaRPr lang="en-US"/>
          </a:p>
        </p:txBody>
      </p:sp>
    </p:spTree>
    <p:extLst>
      <p:ext uri="{BB962C8B-B14F-4D97-AF65-F5344CB8AC3E}">
        <p14:creationId xmlns:p14="http://schemas.microsoft.com/office/powerpoint/2010/main" val="357416163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138</a:t>
            </a:fld>
            <a:endParaRPr lang="en-US"/>
          </a:p>
        </p:txBody>
      </p:sp>
    </p:spTree>
    <p:extLst>
      <p:ext uri="{BB962C8B-B14F-4D97-AF65-F5344CB8AC3E}">
        <p14:creationId xmlns:p14="http://schemas.microsoft.com/office/powerpoint/2010/main" val="428194306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139</a:t>
            </a:fld>
            <a:endParaRPr lang="en-US"/>
          </a:p>
        </p:txBody>
      </p:sp>
    </p:spTree>
    <p:extLst>
      <p:ext uri="{BB962C8B-B14F-4D97-AF65-F5344CB8AC3E}">
        <p14:creationId xmlns:p14="http://schemas.microsoft.com/office/powerpoint/2010/main" val="241193039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140</a:t>
            </a:fld>
            <a:endParaRPr lang="en-US"/>
          </a:p>
        </p:txBody>
      </p:sp>
    </p:spTree>
    <p:extLst>
      <p:ext uri="{BB962C8B-B14F-4D97-AF65-F5344CB8AC3E}">
        <p14:creationId xmlns:p14="http://schemas.microsoft.com/office/powerpoint/2010/main" val="203457746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141</a:t>
            </a:fld>
            <a:endParaRPr lang="en-US"/>
          </a:p>
        </p:txBody>
      </p:sp>
    </p:spTree>
    <p:extLst>
      <p:ext uri="{BB962C8B-B14F-4D97-AF65-F5344CB8AC3E}">
        <p14:creationId xmlns:p14="http://schemas.microsoft.com/office/powerpoint/2010/main" val="227498812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142</a:t>
            </a:fld>
            <a:endParaRPr lang="en-US"/>
          </a:p>
        </p:txBody>
      </p:sp>
    </p:spTree>
    <p:extLst>
      <p:ext uri="{BB962C8B-B14F-4D97-AF65-F5344CB8AC3E}">
        <p14:creationId xmlns:p14="http://schemas.microsoft.com/office/powerpoint/2010/main" val="314292840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143</a:t>
            </a:fld>
            <a:endParaRPr lang="en-US"/>
          </a:p>
        </p:txBody>
      </p:sp>
    </p:spTree>
    <p:extLst>
      <p:ext uri="{BB962C8B-B14F-4D97-AF65-F5344CB8AC3E}">
        <p14:creationId xmlns:p14="http://schemas.microsoft.com/office/powerpoint/2010/main" val="221419519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144</a:t>
            </a:fld>
            <a:endParaRPr lang="en-US"/>
          </a:p>
        </p:txBody>
      </p:sp>
    </p:spTree>
    <p:extLst>
      <p:ext uri="{BB962C8B-B14F-4D97-AF65-F5344CB8AC3E}">
        <p14:creationId xmlns:p14="http://schemas.microsoft.com/office/powerpoint/2010/main" val="2260871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me to our first question. How do we compensate for non-random treatment assignment?</a:t>
            </a:r>
          </a:p>
        </p:txBody>
      </p:sp>
      <p:sp>
        <p:nvSpPr>
          <p:cNvPr id="4" name="Slide Number Placeholder 3"/>
          <p:cNvSpPr>
            <a:spLocks noGrp="1"/>
          </p:cNvSpPr>
          <p:nvPr>
            <p:ph type="sldNum" sz="quarter" idx="5"/>
          </p:nvPr>
        </p:nvSpPr>
        <p:spPr/>
        <p:txBody>
          <a:bodyPr/>
          <a:lstStyle/>
          <a:p>
            <a:fld id="{DAD3987A-74E1-BA49-8B8E-2391856A87A9}" type="slidenum">
              <a:rPr lang="en-US" smtClean="0"/>
              <a:t>14</a:t>
            </a:fld>
            <a:endParaRPr lang="en-US"/>
          </a:p>
        </p:txBody>
      </p:sp>
    </p:spTree>
    <p:extLst>
      <p:ext uri="{BB962C8B-B14F-4D97-AF65-F5344CB8AC3E}">
        <p14:creationId xmlns:p14="http://schemas.microsoft.com/office/powerpoint/2010/main" val="174084974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write the doubly robust estimator for the ATO in 3 equations, delta 1, delta2 and delta 3</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145</a:t>
            </a:fld>
            <a:endParaRPr lang="en-US"/>
          </a:p>
        </p:txBody>
      </p:sp>
    </p:spTree>
    <p:extLst>
      <p:ext uri="{BB962C8B-B14F-4D97-AF65-F5344CB8AC3E}">
        <p14:creationId xmlns:p14="http://schemas.microsoft.com/office/powerpoint/2010/main" val="413750854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delta 1</a:t>
            </a:r>
          </a:p>
        </p:txBody>
      </p:sp>
      <p:sp>
        <p:nvSpPr>
          <p:cNvPr id="4" name="Slide Number Placeholder 3"/>
          <p:cNvSpPr>
            <a:spLocks noGrp="1"/>
          </p:cNvSpPr>
          <p:nvPr>
            <p:ph type="sldNum" sz="quarter" idx="10"/>
          </p:nvPr>
        </p:nvSpPr>
        <p:spPr/>
        <p:txBody>
          <a:bodyPr/>
          <a:lstStyle/>
          <a:p>
            <a:fld id="{DAD3987A-74E1-BA49-8B8E-2391856A87A9}" type="slidenum">
              <a:rPr lang="en-US" smtClean="0"/>
              <a:t>146</a:t>
            </a:fld>
            <a:endParaRPr lang="en-US"/>
          </a:p>
        </p:txBody>
      </p:sp>
    </p:spTree>
    <p:extLst>
      <p:ext uri="{BB962C8B-B14F-4D97-AF65-F5344CB8AC3E}">
        <p14:creationId xmlns:p14="http://schemas.microsoft.com/office/powerpoint/2010/main" val="365216320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will be weighted by 1 minus the propensity score for the treated</a:t>
            </a:r>
          </a:p>
        </p:txBody>
      </p:sp>
      <p:sp>
        <p:nvSpPr>
          <p:cNvPr id="4" name="Slide Number Placeholder 3"/>
          <p:cNvSpPr>
            <a:spLocks noGrp="1"/>
          </p:cNvSpPr>
          <p:nvPr>
            <p:ph type="sldNum" sz="quarter" idx="10"/>
          </p:nvPr>
        </p:nvSpPr>
        <p:spPr/>
        <p:txBody>
          <a:bodyPr/>
          <a:lstStyle/>
          <a:p>
            <a:fld id="{DAD3987A-74E1-BA49-8B8E-2391856A87A9}" type="slidenum">
              <a:rPr lang="en-US" smtClean="0"/>
              <a:t>147</a:t>
            </a:fld>
            <a:endParaRPr lang="en-US"/>
          </a:p>
        </p:txBody>
      </p:sp>
    </p:spTree>
    <p:extLst>
      <p:ext uri="{BB962C8B-B14F-4D97-AF65-F5344CB8AC3E}">
        <p14:creationId xmlns:p14="http://schemas.microsoft.com/office/powerpoint/2010/main" val="158282768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 the propensity score for the controls </a:t>
            </a:r>
          </a:p>
        </p:txBody>
      </p:sp>
      <p:sp>
        <p:nvSpPr>
          <p:cNvPr id="4" name="Slide Number Placeholder 3"/>
          <p:cNvSpPr>
            <a:spLocks noGrp="1"/>
          </p:cNvSpPr>
          <p:nvPr>
            <p:ph type="sldNum" sz="quarter" idx="10"/>
          </p:nvPr>
        </p:nvSpPr>
        <p:spPr/>
        <p:txBody>
          <a:bodyPr/>
          <a:lstStyle/>
          <a:p>
            <a:fld id="{DAD3987A-74E1-BA49-8B8E-2391856A87A9}" type="slidenum">
              <a:rPr lang="en-US" smtClean="0"/>
              <a:t>148</a:t>
            </a:fld>
            <a:endParaRPr lang="en-US"/>
          </a:p>
        </p:txBody>
      </p:sp>
    </p:spTree>
    <p:extLst>
      <p:ext uri="{BB962C8B-B14F-4D97-AF65-F5344CB8AC3E}">
        <p14:creationId xmlns:p14="http://schemas.microsoft.com/office/powerpoint/2010/main" val="67129704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the difference between the Y predicted among the treated and the Y predicted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149</a:t>
            </a:fld>
            <a:endParaRPr lang="en-US"/>
          </a:p>
        </p:txBody>
      </p:sp>
    </p:spTree>
    <p:extLst>
      <p:ext uri="{BB962C8B-B14F-4D97-AF65-F5344CB8AC3E}">
        <p14:creationId xmlns:p14="http://schemas.microsoft.com/office/powerpoint/2010/main" val="42675951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delta 2</a:t>
            </a:r>
          </a:p>
        </p:txBody>
      </p:sp>
      <p:sp>
        <p:nvSpPr>
          <p:cNvPr id="4" name="Slide Number Placeholder 3"/>
          <p:cNvSpPr>
            <a:spLocks noGrp="1"/>
          </p:cNvSpPr>
          <p:nvPr>
            <p:ph type="sldNum" sz="quarter" idx="10"/>
          </p:nvPr>
        </p:nvSpPr>
        <p:spPr/>
        <p:txBody>
          <a:bodyPr/>
          <a:lstStyle/>
          <a:p>
            <a:fld id="{DAD3987A-74E1-BA49-8B8E-2391856A87A9}" type="slidenum">
              <a:rPr lang="en-US" smtClean="0"/>
              <a:t>150</a:t>
            </a:fld>
            <a:endParaRPr lang="en-US"/>
          </a:p>
        </p:txBody>
      </p:sp>
    </p:spTree>
    <p:extLst>
      <p:ext uri="{BB962C8B-B14F-4D97-AF65-F5344CB8AC3E}">
        <p14:creationId xmlns:p14="http://schemas.microsoft.com/office/powerpoint/2010/main" val="171760793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Notice this is just among the treated, so if the subject </a:t>
            </a:r>
            <a:r>
              <a:rPr lang="en-US" dirty="0" err="1"/>
              <a:t>i</a:t>
            </a:r>
            <a:r>
              <a:rPr lang="en-US" dirty="0"/>
              <a:t> is in the control group, this will be zero, since </a:t>
            </a:r>
            <a:r>
              <a:rPr lang="en-US" dirty="0" err="1"/>
              <a:t>Zi</a:t>
            </a:r>
            <a:r>
              <a:rPr lang="en-US" dirty="0"/>
              <a:t> will be 0</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151</a:t>
            </a:fld>
            <a:endParaRPr lang="en-US"/>
          </a:p>
        </p:txBody>
      </p:sp>
    </p:spTree>
    <p:extLst>
      <p:ext uri="{BB962C8B-B14F-4D97-AF65-F5344CB8AC3E}">
        <p14:creationId xmlns:p14="http://schemas.microsoft.com/office/powerpoint/2010/main" val="199427528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piece is essentially the residual between the observed Y among the treated and the predicted Y among the treated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152</a:t>
            </a:fld>
            <a:endParaRPr lang="en-US"/>
          </a:p>
        </p:txBody>
      </p:sp>
    </p:spTree>
    <p:extLst>
      <p:ext uri="{BB962C8B-B14F-4D97-AF65-F5344CB8AC3E}">
        <p14:creationId xmlns:p14="http://schemas.microsoft.com/office/powerpoint/2010/main" val="249279305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delta 3</a:t>
            </a:r>
          </a:p>
        </p:txBody>
      </p:sp>
      <p:sp>
        <p:nvSpPr>
          <p:cNvPr id="4" name="Slide Number Placeholder 3"/>
          <p:cNvSpPr>
            <a:spLocks noGrp="1"/>
          </p:cNvSpPr>
          <p:nvPr>
            <p:ph type="sldNum" sz="quarter" idx="10"/>
          </p:nvPr>
        </p:nvSpPr>
        <p:spPr/>
        <p:txBody>
          <a:bodyPr/>
          <a:lstStyle/>
          <a:p>
            <a:fld id="{DAD3987A-74E1-BA49-8B8E-2391856A87A9}" type="slidenum">
              <a:rPr lang="en-US" smtClean="0"/>
              <a:t>153</a:t>
            </a:fld>
            <a:endParaRPr lang="en-US"/>
          </a:p>
        </p:txBody>
      </p:sp>
    </p:spTree>
    <p:extLst>
      <p:ext uri="{BB962C8B-B14F-4D97-AF65-F5344CB8AC3E}">
        <p14:creationId xmlns:p14="http://schemas.microsoft.com/office/powerpoint/2010/main" val="10613379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summation is just among the controls, if the participant is in the treated group, 1 – </a:t>
            </a:r>
            <a:r>
              <a:rPr lang="en-US" dirty="0" err="1"/>
              <a:t>Zi</a:t>
            </a:r>
            <a:r>
              <a:rPr lang="en-US" dirty="0"/>
              <a:t> will be 0</a:t>
            </a:r>
          </a:p>
        </p:txBody>
      </p:sp>
      <p:sp>
        <p:nvSpPr>
          <p:cNvPr id="4" name="Slide Number Placeholder 3"/>
          <p:cNvSpPr>
            <a:spLocks noGrp="1"/>
          </p:cNvSpPr>
          <p:nvPr>
            <p:ph type="sldNum" sz="quarter" idx="10"/>
          </p:nvPr>
        </p:nvSpPr>
        <p:spPr/>
        <p:txBody>
          <a:bodyPr/>
          <a:lstStyle/>
          <a:p>
            <a:fld id="{DAD3987A-74E1-BA49-8B8E-2391856A87A9}" type="slidenum">
              <a:rPr lang="en-US" smtClean="0"/>
              <a:t>154</a:t>
            </a:fld>
            <a:endParaRPr lang="en-US"/>
          </a:p>
        </p:txBody>
      </p:sp>
    </p:spTree>
    <p:extLst>
      <p:ext uri="{BB962C8B-B14F-4D97-AF65-F5344CB8AC3E}">
        <p14:creationId xmlns:p14="http://schemas.microsoft.com/office/powerpoint/2010/main" val="3508843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way to do this is via propensity scores. The propensity score is denoted here as </a:t>
            </a:r>
            <a:r>
              <a:rPr lang="en-US" dirty="0" err="1"/>
              <a:t>ei</a:t>
            </a:r>
            <a:r>
              <a:rPr lang="en-US" dirty="0"/>
              <a:t>. It is the probability that you received treatment given your observed pre-treatment covariates, here denoted as x. A lot of times we fit this with a logistic regression</a:t>
            </a:r>
          </a:p>
        </p:txBody>
      </p:sp>
      <p:sp>
        <p:nvSpPr>
          <p:cNvPr id="4" name="Slide Number Placeholder 3"/>
          <p:cNvSpPr>
            <a:spLocks noGrp="1"/>
          </p:cNvSpPr>
          <p:nvPr>
            <p:ph type="sldNum" sz="quarter" idx="10"/>
          </p:nvPr>
        </p:nvSpPr>
        <p:spPr/>
        <p:txBody>
          <a:bodyPr/>
          <a:lstStyle/>
          <a:p>
            <a:fld id="{DAD3987A-74E1-BA49-8B8E-2391856A87A9}" type="slidenum">
              <a:rPr lang="en-US" smtClean="0"/>
              <a:t>15</a:t>
            </a:fld>
            <a:endParaRPr lang="en-US"/>
          </a:p>
        </p:txBody>
      </p:sp>
    </p:spTree>
    <p:extLst>
      <p:ext uri="{BB962C8B-B14F-4D97-AF65-F5344CB8AC3E}">
        <p14:creationId xmlns:p14="http://schemas.microsoft.com/office/powerpoint/2010/main" val="101262865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 this is the residual of the observed y among the controls and the predicted y, fit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155</a:t>
            </a:fld>
            <a:endParaRPr lang="en-US"/>
          </a:p>
        </p:txBody>
      </p:sp>
    </p:spTree>
    <p:extLst>
      <p:ext uri="{BB962C8B-B14F-4D97-AF65-F5344CB8AC3E}">
        <p14:creationId xmlns:p14="http://schemas.microsoft.com/office/powerpoint/2010/main" val="160965253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can be solved by simultaneously solving these estimating equations. Note here that this technically will only be correct if both the outcome model AND the propensity score model are correctly specified.</a:t>
            </a:r>
          </a:p>
        </p:txBody>
      </p:sp>
      <p:sp>
        <p:nvSpPr>
          <p:cNvPr id="4" name="Slide Number Placeholder 3"/>
          <p:cNvSpPr>
            <a:spLocks noGrp="1"/>
          </p:cNvSpPr>
          <p:nvPr>
            <p:ph type="sldNum" sz="quarter" idx="10"/>
          </p:nvPr>
        </p:nvSpPr>
        <p:spPr/>
        <p:txBody>
          <a:bodyPr/>
          <a:lstStyle/>
          <a:p>
            <a:fld id="{DAD3987A-74E1-BA49-8B8E-2391856A87A9}" type="slidenum">
              <a:rPr lang="en-US" smtClean="0"/>
              <a:t>156</a:t>
            </a:fld>
            <a:endParaRPr lang="en-US"/>
          </a:p>
        </p:txBody>
      </p:sp>
    </p:spTree>
    <p:extLst>
      <p:ext uri="{BB962C8B-B14F-4D97-AF65-F5344CB8AC3E}">
        <p14:creationId xmlns:p14="http://schemas.microsoft.com/office/powerpoint/2010/main" val="3309251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more complicated than the large-sample variance that we derived for the ATO IPW estimator because now we have more parameters to solve for, rather than just mu1, mu0 and beta, we now have delta 1 2 and 3, and alpha 1 and 0 from the outcome models</a:t>
            </a:r>
          </a:p>
        </p:txBody>
      </p:sp>
      <p:sp>
        <p:nvSpPr>
          <p:cNvPr id="4" name="Slide Number Placeholder 3"/>
          <p:cNvSpPr>
            <a:spLocks noGrp="1"/>
          </p:cNvSpPr>
          <p:nvPr>
            <p:ph type="sldNum" sz="quarter" idx="10"/>
          </p:nvPr>
        </p:nvSpPr>
        <p:spPr/>
        <p:txBody>
          <a:bodyPr/>
          <a:lstStyle/>
          <a:p>
            <a:fld id="{DAD3987A-74E1-BA49-8B8E-2391856A87A9}" type="slidenum">
              <a:rPr lang="en-US" smtClean="0"/>
              <a:t>157</a:t>
            </a:fld>
            <a:endParaRPr lang="en-US"/>
          </a:p>
        </p:txBody>
      </p:sp>
    </p:spTree>
    <p:extLst>
      <p:ext uri="{BB962C8B-B14F-4D97-AF65-F5344CB8AC3E}">
        <p14:creationId xmlns:p14="http://schemas.microsoft.com/office/powerpoint/2010/main" val="370027365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first 3 lines are the estimating equations that make up the 3 parts of the doubly robust equation we just went through</a:t>
            </a:r>
          </a:p>
        </p:txBody>
      </p:sp>
      <p:sp>
        <p:nvSpPr>
          <p:cNvPr id="4" name="Slide Number Placeholder 3"/>
          <p:cNvSpPr>
            <a:spLocks noGrp="1"/>
          </p:cNvSpPr>
          <p:nvPr>
            <p:ph type="sldNum" sz="quarter" idx="10"/>
          </p:nvPr>
        </p:nvSpPr>
        <p:spPr/>
        <p:txBody>
          <a:bodyPr/>
          <a:lstStyle/>
          <a:p>
            <a:fld id="{DAD3987A-74E1-BA49-8B8E-2391856A87A9}" type="slidenum">
              <a:rPr lang="en-US" smtClean="0"/>
              <a:t>158</a:t>
            </a:fld>
            <a:endParaRPr lang="en-US"/>
          </a:p>
        </p:txBody>
      </p:sp>
    </p:spTree>
    <p:extLst>
      <p:ext uri="{BB962C8B-B14F-4D97-AF65-F5344CB8AC3E}">
        <p14:creationId xmlns:p14="http://schemas.microsoft.com/office/powerpoint/2010/main" val="346844542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are the estimating equations for fitting the outcome models, the top is for the outcome model among the treated, the bottom is the outcome model among the controls</a:t>
            </a:r>
          </a:p>
        </p:txBody>
      </p:sp>
      <p:sp>
        <p:nvSpPr>
          <p:cNvPr id="4" name="Slide Number Placeholder 3"/>
          <p:cNvSpPr>
            <a:spLocks noGrp="1"/>
          </p:cNvSpPr>
          <p:nvPr>
            <p:ph type="sldNum" sz="quarter" idx="10"/>
          </p:nvPr>
        </p:nvSpPr>
        <p:spPr/>
        <p:txBody>
          <a:bodyPr/>
          <a:lstStyle/>
          <a:p>
            <a:fld id="{DAD3987A-74E1-BA49-8B8E-2391856A87A9}" type="slidenum">
              <a:rPr lang="en-US" smtClean="0"/>
              <a:t>159</a:t>
            </a:fld>
            <a:endParaRPr lang="en-US"/>
          </a:p>
        </p:txBody>
      </p:sp>
    </p:spTree>
    <p:extLst>
      <p:ext uri="{BB962C8B-B14F-4D97-AF65-F5344CB8AC3E}">
        <p14:creationId xmlns:p14="http://schemas.microsoft.com/office/powerpoint/2010/main" val="171863897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final equation accounts for the propensity score model</a:t>
            </a:r>
          </a:p>
        </p:txBody>
      </p:sp>
      <p:sp>
        <p:nvSpPr>
          <p:cNvPr id="4" name="Slide Number Placeholder 3"/>
          <p:cNvSpPr>
            <a:spLocks noGrp="1"/>
          </p:cNvSpPr>
          <p:nvPr>
            <p:ph type="sldNum" sz="quarter" idx="10"/>
          </p:nvPr>
        </p:nvSpPr>
        <p:spPr/>
        <p:txBody>
          <a:bodyPr/>
          <a:lstStyle/>
          <a:p>
            <a:fld id="{DAD3987A-74E1-BA49-8B8E-2391856A87A9}" type="slidenum">
              <a:rPr lang="en-US" smtClean="0"/>
              <a:t>160</a:t>
            </a:fld>
            <a:endParaRPr lang="en-US"/>
          </a:p>
        </p:txBody>
      </p:sp>
    </p:spTree>
    <p:extLst>
      <p:ext uri="{BB962C8B-B14F-4D97-AF65-F5344CB8AC3E}">
        <p14:creationId xmlns:p14="http://schemas.microsoft.com/office/powerpoint/2010/main" val="190549960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estimate the propensity score and the treatment effect simultaneously in one step by solving the following estimating equations with respect to theta</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161</a:t>
            </a:fld>
            <a:endParaRPr lang="en-US"/>
          </a:p>
        </p:txBody>
      </p:sp>
    </p:spTree>
    <p:extLst>
      <p:ext uri="{BB962C8B-B14F-4D97-AF65-F5344CB8AC3E}">
        <p14:creationId xmlns:p14="http://schemas.microsoft.com/office/powerpoint/2010/main" val="234203778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these estimating equations are unbiased, </a:t>
            </a:r>
            <a:r>
              <a:rPr lang="en-US" dirty="0"/>
              <a:t>U of theta is an example of an M-estimator. The asymptotic distribution of an M estimator is the following.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negative T is just inverse transpose</a:t>
            </a:r>
          </a:p>
        </p:txBody>
      </p:sp>
      <p:sp>
        <p:nvSpPr>
          <p:cNvPr id="4" name="Slide Number Placeholder 3"/>
          <p:cNvSpPr>
            <a:spLocks noGrp="1"/>
          </p:cNvSpPr>
          <p:nvPr>
            <p:ph type="sldNum" sz="quarter" idx="10"/>
          </p:nvPr>
        </p:nvSpPr>
        <p:spPr/>
        <p:txBody>
          <a:bodyPr/>
          <a:lstStyle/>
          <a:p>
            <a:fld id="{DAD3987A-74E1-BA49-8B8E-2391856A87A9}" type="slidenum">
              <a:rPr lang="en-US" smtClean="0"/>
              <a:t>162</a:t>
            </a:fld>
            <a:endParaRPr lang="en-US"/>
          </a:p>
        </p:txBody>
      </p:sp>
    </p:spTree>
    <p:extLst>
      <p:ext uri="{BB962C8B-B14F-4D97-AF65-F5344CB8AC3E}">
        <p14:creationId xmlns:p14="http://schemas.microsoft.com/office/powerpoint/2010/main" val="115937665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163</a:t>
            </a:fld>
            <a:endParaRPr lang="en-US"/>
          </a:p>
        </p:txBody>
      </p:sp>
    </p:spTree>
    <p:extLst>
      <p:ext uri="{BB962C8B-B14F-4D97-AF65-F5344CB8AC3E}">
        <p14:creationId xmlns:p14="http://schemas.microsoft.com/office/powerpoint/2010/main" val="191756910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is the model-based estimate, B is the “robust” estimate of the information (the variance of the score function)</a:t>
            </a:r>
          </a:p>
        </p:txBody>
      </p:sp>
      <p:sp>
        <p:nvSpPr>
          <p:cNvPr id="4" name="Slide Number Placeholder 3"/>
          <p:cNvSpPr>
            <a:spLocks noGrp="1"/>
          </p:cNvSpPr>
          <p:nvPr>
            <p:ph type="sldNum" sz="quarter" idx="10"/>
          </p:nvPr>
        </p:nvSpPr>
        <p:spPr/>
        <p:txBody>
          <a:bodyPr/>
          <a:lstStyle/>
          <a:p>
            <a:fld id="{DAD3987A-74E1-BA49-8B8E-2391856A87A9}" type="slidenum">
              <a:rPr lang="en-US" smtClean="0"/>
              <a:t>164</a:t>
            </a:fld>
            <a:endParaRPr lang="en-US"/>
          </a:p>
        </p:txBody>
      </p:sp>
    </p:spTree>
    <p:extLst>
      <p:ext uri="{BB962C8B-B14F-4D97-AF65-F5344CB8AC3E}">
        <p14:creationId xmlns:p14="http://schemas.microsoft.com/office/powerpoint/2010/main" val="2454717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Propensity scores can give unbiased estimates of the treatment effect as long as [click] there are no unmeasured confounders - that is you account for all of the pre-treatment characteristics that are associated with both the exposure and the outcome and [click] Every subject has a non-zero probability of receiving either treatment. In other words, you don't want the propensity score to be exactly 0 or 1. </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16</a:t>
            </a:fld>
            <a:endParaRPr lang="en-US" dirty="0"/>
          </a:p>
        </p:txBody>
      </p:sp>
    </p:spTree>
    <p:extLst>
      <p:ext uri="{BB962C8B-B14F-4D97-AF65-F5344CB8AC3E}">
        <p14:creationId xmlns:p14="http://schemas.microsoft.com/office/powerpoint/2010/main" val="131094672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165</a:t>
            </a:fld>
            <a:endParaRPr lang="en-US"/>
          </a:p>
        </p:txBody>
      </p:sp>
    </p:spTree>
    <p:extLst>
      <p:ext uri="{BB962C8B-B14F-4D97-AF65-F5344CB8AC3E}">
        <p14:creationId xmlns:p14="http://schemas.microsoft.com/office/powerpoint/2010/main" val="149227936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replace the expectations by the sample average to get an approximate large sample variance</a:t>
            </a:r>
          </a:p>
        </p:txBody>
      </p:sp>
      <p:sp>
        <p:nvSpPr>
          <p:cNvPr id="4" name="Slide Number Placeholder 3"/>
          <p:cNvSpPr>
            <a:spLocks noGrp="1"/>
          </p:cNvSpPr>
          <p:nvPr>
            <p:ph type="sldNum" sz="quarter" idx="10"/>
          </p:nvPr>
        </p:nvSpPr>
        <p:spPr/>
        <p:txBody>
          <a:bodyPr/>
          <a:lstStyle/>
          <a:p>
            <a:fld id="{DAD3987A-74E1-BA49-8B8E-2391856A87A9}" type="slidenum">
              <a:rPr lang="en-US" smtClean="0"/>
              <a:t>166</a:t>
            </a:fld>
            <a:endParaRPr lang="en-US"/>
          </a:p>
        </p:txBody>
      </p:sp>
    </p:spTree>
    <p:extLst>
      <p:ext uri="{BB962C8B-B14F-4D97-AF65-F5344CB8AC3E}">
        <p14:creationId xmlns:p14="http://schemas.microsoft.com/office/powerpoint/2010/main" val="158580547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are estimating delta 1 plus delta 2 minus delta 3, after we estimate our sandwich estimator</a:t>
            </a:r>
          </a:p>
        </p:txBody>
      </p:sp>
      <p:sp>
        <p:nvSpPr>
          <p:cNvPr id="4" name="Slide Number Placeholder 3"/>
          <p:cNvSpPr>
            <a:spLocks noGrp="1"/>
          </p:cNvSpPr>
          <p:nvPr>
            <p:ph type="sldNum" sz="quarter" idx="10"/>
          </p:nvPr>
        </p:nvSpPr>
        <p:spPr/>
        <p:txBody>
          <a:bodyPr/>
          <a:lstStyle/>
          <a:p>
            <a:fld id="{DAD3987A-74E1-BA49-8B8E-2391856A87A9}" type="slidenum">
              <a:rPr lang="en-US" smtClean="0"/>
              <a:t>167</a:t>
            </a:fld>
            <a:endParaRPr lang="en-US"/>
          </a:p>
        </p:txBody>
      </p:sp>
    </p:spTree>
    <p:extLst>
      <p:ext uri="{BB962C8B-B14F-4D97-AF65-F5344CB8AC3E}">
        <p14:creationId xmlns:p14="http://schemas.microsoft.com/office/powerpoint/2010/main" val="123403013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our variance estimator where</a:t>
            </a:r>
          </a:p>
        </p:txBody>
      </p:sp>
      <p:sp>
        <p:nvSpPr>
          <p:cNvPr id="4" name="Slide Number Placeholder 3"/>
          <p:cNvSpPr>
            <a:spLocks noGrp="1"/>
          </p:cNvSpPr>
          <p:nvPr>
            <p:ph type="sldNum" sz="quarter" idx="10"/>
          </p:nvPr>
        </p:nvSpPr>
        <p:spPr/>
        <p:txBody>
          <a:bodyPr/>
          <a:lstStyle/>
          <a:p>
            <a:fld id="{DAD3987A-74E1-BA49-8B8E-2391856A87A9}" type="slidenum">
              <a:rPr lang="en-US" smtClean="0"/>
              <a:t>168</a:t>
            </a:fld>
            <a:endParaRPr lang="en-US"/>
          </a:p>
        </p:txBody>
      </p:sp>
    </p:spTree>
    <p:extLst>
      <p:ext uri="{BB962C8B-B14F-4D97-AF65-F5344CB8AC3E}">
        <p14:creationId xmlns:p14="http://schemas.microsoft.com/office/powerpoint/2010/main" val="181195005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multiply by the vector 1 1 -1 with the remaining entries 0 on both sides</a:t>
            </a:r>
          </a:p>
        </p:txBody>
      </p:sp>
      <p:sp>
        <p:nvSpPr>
          <p:cNvPr id="4" name="Slide Number Placeholder 3"/>
          <p:cNvSpPr>
            <a:spLocks noGrp="1"/>
          </p:cNvSpPr>
          <p:nvPr>
            <p:ph type="sldNum" sz="quarter" idx="10"/>
          </p:nvPr>
        </p:nvSpPr>
        <p:spPr/>
        <p:txBody>
          <a:bodyPr/>
          <a:lstStyle/>
          <a:p>
            <a:fld id="{DAD3987A-74E1-BA49-8B8E-2391856A87A9}" type="slidenum">
              <a:rPr lang="en-US" smtClean="0"/>
              <a:t>169</a:t>
            </a:fld>
            <a:endParaRPr lang="en-US"/>
          </a:p>
        </p:txBody>
      </p:sp>
    </p:spTree>
    <p:extLst>
      <p:ext uri="{BB962C8B-B14F-4D97-AF65-F5344CB8AC3E}">
        <p14:creationId xmlns:p14="http://schemas.microsoft.com/office/powerpoint/2010/main" val="395736666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multiply by our estimated sandwich estimator where we've plugged in our sample averages for the expectations</a:t>
            </a:r>
          </a:p>
        </p:txBody>
      </p:sp>
      <p:sp>
        <p:nvSpPr>
          <p:cNvPr id="4" name="Slide Number Placeholder 3"/>
          <p:cNvSpPr>
            <a:spLocks noGrp="1"/>
          </p:cNvSpPr>
          <p:nvPr>
            <p:ph type="sldNum" sz="quarter" idx="10"/>
          </p:nvPr>
        </p:nvSpPr>
        <p:spPr/>
        <p:txBody>
          <a:bodyPr/>
          <a:lstStyle/>
          <a:p>
            <a:fld id="{DAD3987A-74E1-BA49-8B8E-2391856A87A9}" type="slidenum">
              <a:rPr lang="en-US" smtClean="0"/>
              <a:t>170</a:t>
            </a:fld>
            <a:endParaRPr lang="en-US"/>
          </a:p>
        </p:txBody>
      </p:sp>
    </p:spTree>
    <p:extLst>
      <p:ext uri="{BB962C8B-B14F-4D97-AF65-F5344CB8AC3E}">
        <p14:creationId xmlns:p14="http://schemas.microsoft.com/office/powerpoint/2010/main" val="1881726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first condition is essentially impossible to check, however sensitivity analysis can be conducted to measure the impact of an unmeasured confounder. The final section of this talk will address some research I have done in this area.</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17</a:t>
            </a:fld>
            <a:endParaRPr lang="en-US" dirty="0"/>
          </a:p>
        </p:txBody>
      </p:sp>
    </p:spTree>
    <p:extLst>
      <p:ext uri="{BB962C8B-B14F-4D97-AF65-F5344CB8AC3E}">
        <p14:creationId xmlns:p14="http://schemas.microsoft.com/office/powerpoint/2010/main" val="1301926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so I've shown how that works mathematically, let's take a second to see it visually. Here I have two sets of participants. On the left, in my purple group I have participants that were given the treatment. On the right, my green group, I have participants given the control. Notice these participants all have various combinations of pre-treatment characteristics. For example, some are wearing cowboy hats, some smokers, some have healthy hearts, and some are mustachioed.</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18</a:t>
            </a:fld>
            <a:endParaRPr lang="en-US" dirty="0"/>
          </a:p>
        </p:txBody>
      </p:sp>
    </p:spTree>
    <p:extLst>
      <p:ext uri="{BB962C8B-B14F-4D97-AF65-F5344CB8AC3E}">
        <p14:creationId xmlns:p14="http://schemas.microsoft.com/office/powerpoint/2010/main" val="679728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these pre-treatment characteristics, I can calculate the probability that these participants would have received treatment [click], and assign each their propensity score</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19</a:t>
            </a:fld>
            <a:endParaRPr lang="en-US" dirty="0"/>
          </a:p>
        </p:txBody>
      </p:sp>
    </p:spTree>
    <p:extLst>
      <p:ext uri="{BB962C8B-B14F-4D97-AF65-F5344CB8AC3E}">
        <p14:creationId xmlns:p14="http://schemas.microsoft.com/office/powerpoint/2010/main" val="1494366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Broadly, I get excited about identifying a large problem in the scientific community and finding a way statistics can help.</a:t>
            </a:r>
          </a:p>
        </p:txBody>
      </p:sp>
      <p:sp>
        <p:nvSpPr>
          <p:cNvPr id="4" name="Slide Number Placeholder 3"/>
          <p:cNvSpPr>
            <a:spLocks noGrp="1"/>
          </p:cNvSpPr>
          <p:nvPr>
            <p:ph type="sldNum" sz="quarter" idx="5"/>
          </p:nvPr>
        </p:nvSpPr>
        <p:spPr/>
        <p:txBody>
          <a:bodyPr/>
          <a:lstStyle/>
          <a:p>
            <a:fld id="{DAD3987A-74E1-BA49-8B8E-2391856A87A9}" type="slidenum">
              <a:rPr lang="en-US" smtClean="0"/>
              <a:t>2</a:t>
            </a:fld>
            <a:endParaRPr lang="en-US"/>
          </a:p>
        </p:txBody>
      </p:sp>
    </p:spTree>
    <p:extLst>
      <p:ext uri="{BB962C8B-B14F-4D97-AF65-F5344CB8AC3E}">
        <p14:creationId xmlns:p14="http://schemas.microsoft.com/office/powerpoint/2010/main" val="2543287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answers our first question, we compensate for non-random treatment assignment with propensity scores.</a:t>
            </a:r>
          </a:p>
        </p:txBody>
      </p:sp>
      <p:sp>
        <p:nvSpPr>
          <p:cNvPr id="4" name="Slide Number Placeholder 3"/>
          <p:cNvSpPr>
            <a:spLocks noGrp="1"/>
          </p:cNvSpPr>
          <p:nvPr>
            <p:ph type="sldNum" sz="quarter" idx="5"/>
          </p:nvPr>
        </p:nvSpPr>
        <p:spPr/>
        <p:txBody>
          <a:bodyPr/>
          <a:lstStyle/>
          <a:p>
            <a:fld id="{DAD3987A-74E1-BA49-8B8E-2391856A87A9}" type="slidenum">
              <a:rPr lang="en-US" smtClean="0"/>
              <a:t>20</a:t>
            </a:fld>
            <a:endParaRPr lang="en-US"/>
          </a:p>
        </p:txBody>
      </p:sp>
    </p:spTree>
    <p:extLst>
      <p:ext uri="{BB962C8B-B14F-4D97-AF65-F5344CB8AC3E}">
        <p14:creationId xmlns:p14="http://schemas.microsoft.com/office/powerpoint/2010/main" val="3410931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decided to use the propensity score, how do we incorporate it in our analysis?</a:t>
            </a:r>
          </a:p>
        </p:txBody>
      </p:sp>
      <p:sp>
        <p:nvSpPr>
          <p:cNvPr id="4" name="Slide Number Placeholder 3"/>
          <p:cNvSpPr>
            <a:spLocks noGrp="1"/>
          </p:cNvSpPr>
          <p:nvPr>
            <p:ph type="sldNum" sz="quarter" idx="5"/>
          </p:nvPr>
        </p:nvSpPr>
        <p:spPr/>
        <p:txBody>
          <a:bodyPr/>
          <a:lstStyle/>
          <a:p>
            <a:fld id="{DAD3987A-74E1-BA49-8B8E-2391856A87A9}" type="slidenum">
              <a:rPr lang="en-US" smtClean="0"/>
              <a:t>21</a:t>
            </a:fld>
            <a:endParaRPr lang="en-US"/>
          </a:p>
        </p:txBody>
      </p:sp>
    </p:spTree>
    <p:extLst>
      <p:ext uri="{BB962C8B-B14F-4D97-AF65-F5344CB8AC3E}">
        <p14:creationId xmlns:p14="http://schemas.microsoft.com/office/powerpoint/2010/main" val="3057651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lots of ways to incorporate propensity scores, but two that I prefer are matching and weighting. This is because both of these methods make it very straightforward to describe the characteristics of the study population</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22</a:t>
            </a:fld>
            <a:endParaRPr lang="en-US" dirty="0"/>
          </a:p>
        </p:txBody>
      </p:sp>
    </p:spTree>
    <p:extLst>
      <p:ext uri="{BB962C8B-B14F-4D97-AF65-F5344CB8AC3E}">
        <p14:creationId xmlns:p14="http://schemas.microsoft.com/office/powerpoint/2010/main" val="2800593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matching, we often drop some patients that don't have a good match in the opposite group</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23</a:t>
            </a:fld>
            <a:endParaRPr lang="en-US" dirty="0"/>
          </a:p>
        </p:txBody>
      </p:sp>
    </p:spTree>
    <p:extLst>
      <p:ext uri="{BB962C8B-B14F-4D97-AF65-F5344CB8AC3E}">
        <p14:creationId xmlns:p14="http://schemas.microsoft.com/office/powerpoint/2010/main" val="2988918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line up the remaining patients, here the top patients were assigned treatment, and the bottom control</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24</a:t>
            </a:fld>
            <a:endParaRPr lang="en-US" dirty="0"/>
          </a:p>
        </p:txBody>
      </p:sp>
    </p:spTree>
    <p:extLst>
      <p:ext uri="{BB962C8B-B14F-4D97-AF65-F5344CB8AC3E}">
        <p14:creationId xmlns:p14="http://schemas.microsoft.com/office/powerpoint/2010/main" val="2901725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compare the outcome between the treatment group and the control group in the same way we would in a randomized trial.</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25</a:t>
            </a:fld>
            <a:endParaRPr lang="en-US" dirty="0"/>
          </a:p>
        </p:txBody>
      </p:sp>
    </p:spTree>
    <p:extLst>
      <p:ext uri="{BB962C8B-B14F-4D97-AF65-F5344CB8AC3E}">
        <p14:creationId xmlns:p14="http://schemas.microsoft.com/office/powerpoint/2010/main" val="3186444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matching, We can create weights that are some function of the propensity score and the indicator of treatment.</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26</a:t>
            </a:fld>
            <a:endParaRPr lang="en-US" dirty="0"/>
          </a:p>
        </p:txBody>
      </p:sp>
    </p:spTree>
    <p:extLst>
      <p:ext uri="{BB962C8B-B14F-4D97-AF65-F5344CB8AC3E}">
        <p14:creationId xmlns:p14="http://schemas.microsoft.com/office/powerpoint/2010/main" val="1647114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instead of dropping participants that don't have a good match</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27</a:t>
            </a:fld>
            <a:endParaRPr lang="en-US" dirty="0"/>
          </a:p>
        </p:txBody>
      </p:sp>
    </p:spTree>
    <p:extLst>
      <p:ext uri="{BB962C8B-B14F-4D97-AF65-F5344CB8AC3E}">
        <p14:creationId xmlns:p14="http://schemas.microsoft.com/office/powerpoint/2010/main" val="355213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[click] upweight and down weight participants so the two groups are comparable.</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28</a:t>
            </a:fld>
            <a:endParaRPr lang="en-US" dirty="0"/>
          </a:p>
        </p:txBody>
      </p:sp>
    </p:spTree>
    <p:extLst>
      <p:ext uri="{BB962C8B-B14F-4D97-AF65-F5344CB8AC3E}">
        <p14:creationId xmlns:p14="http://schemas.microsoft.com/office/powerpoint/2010/main" val="4119617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that looks like mathematically. The weight here, </a:t>
            </a:r>
            <a:r>
              <a:rPr lang="en-US" dirty="0" err="1"/>
              <a:t>wi</a:t>
            </a:r>
            <a:r>
              <a:rPr lang="en-US" dirty="0"/>
              <a:t>, is a function of the propensity score, </a:t>
            </a:r>
            <a:r>
              <a:rPr lang="en-US" dirty="0" err="1"/>
              <a:t>ei</a:t>
            </a:r>
            <a:r>
              <a:rPr lang="en-US" dirty="0"/>
              <a:t> and the treatment, </a:t>
            </a:r>
            <a:r>
              <a:rPr lang="en-US" dirty="0" err="1"/>
              <a:t>Zi</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29</a:t>
            </a:fld>
            <a:endParaRPr lang="en-US"/>
          </a:p>
        </p:txBody>
      </p:sp>
    </p:spTree>
    <p:extLst>
      <p:ext uri="{BB962C8B-B14F-4D97-AF65-F5344CB8AC3E}">
        <p14:creationId xmlns:p14="http://schemas.microsoft.com/office/powerpoint/2010/main" val="3974726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3</a:t>
            </a:fld>
            <a:endParaRPr lang="en-US"/>
          </a:p>
        </p:txBody>
      </p:sp>
    </p:spTree>
    <p:extLst>
      <p:ext uri="{BB962C8B-B14F-4D97-AF65-F5344CB8AC3E}">
        <p14:creationId xmlns:p14="http://schemas.microsoft.com/office/powerpoint/2010/main" val="39896443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incorporate these weights to estimate the treatment effect. </a:t>
            </a:r>
          </a:p>
        </p:txBody>
      </p:sp>
      <p:sp>
        <p:nvSpPr>
          <p:cNvPr id="4" name="Slide Number Placeholder 3"/>
          <p:cNvSpPr>
            <a:spLocks noGrp="1"/>
          </p:cNvSpPr>
          <p:nvPr>
            <p:ph type="sldNum" sz="quarter" idx="10"/>
          </p:nvPr>
        </p:nvSpPr>
        <p:spPr/>
        <p:txBody>
          <a:bodyPr/>
          <a:lstStyle/>
          <a:p>
            <a:fld id="{DAD3987A-74E1-BA49-8B8E-2391856A87A9}" type="slidenum">
              <a:rPr lang="en-US" smtClean="0"/>
              <a:t>30</a:t>
            </a:fld>
            <a:endParaRPr lang="en-US"/>
          </a:p>
        </p:txBody>
      </p:sp>
    </p:spTree>
    <p:extLst>
      <p:ext uri="{BB962C8B-B14F-4D97-AF65-F5344CB8AC3E}">
        <p14:creationId xmlns:p14="http://schemas.microsoft.com/office/powerpoint/2010/main" val="3375948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consistent estimator if the propensity score is correct.</a:t>
            </a:r>
          </a:p>
        </p:txBody>
      </p:sp>
      <p:sp>
        <p:nvSpPr>
          <p:cNvPr id="4" name="Slide Number Placeholder 3"/>
          <p:cNvSpPr>
            <a:spLocks noGrp="1"/>
          </p:cNvSpPr>
          <p:nvPr>
            <p:ph type="sldNum" sz="quarter" idx="10"/>
          </p:nvPr>
        </p:nvSpPr>
        <p:spPr/>
        <p:txBody>
          <a:bodyPr/>
          <a:lstStyle/>
          <a:p>
            <a:fld id="{DAD3987A-74E1-BA49-8B8E-2391856A87A9}" type="slidenum">
              <a:rPr lang="en-US" smtClean="0"/>
              <a:t>31</a:t>
            </a:fld>
            <a:endParaRPr lang="en-US"/>
          </a:p>
        </p:txBody>
      </p:sp>
    </p:spTree>
    <p:extLst>
      <p:ext uri="{BB962C8B-B14F-4D97-AF65-F5344CB8AC3E}">
        <p14:creationId xmlns:p14="http://schemas.microsoft.com/office/powerpoint/2010/main" val="3956157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so we are using propensity scores and we've decided on weighting</a:t>
            </a:r>
          </a:p>
          <a:p>
            <a:endParaRPr lang="en-US" dirty="0"/>
          </a:p>
          <a:p>
            <a:r>
              <a:rPr lang="en-US" dirty="0"/>
              <a:t>10 min</a:t>
            </a:r>
          </a:p>
        </p:txBody>
      </p:sp>
      <p:sp>
        <p:nvSpPr>
          <p:cNvPr id="4" name="Slide Number Placeholder 3"/>
          <p:cNvSpPr>
            <a:spLocks noGrp="1"/>
          </p:cNvSpPr>
          <p:nvPr>
            <p:ph type="sldNum" sz="quarter" idx="5"/>
          </p:nvPr>
        </p:nvSpPr>
        <p:spPr/>
        <p:txBody>
          <a:bodyPr/>
          <a:lstStyle/>
          <a:p>
            <a:fld id="{DAD3987A-74E1-BA49-8B8E-2391856A87A9}" type="slidenum">
              <a:rPr lang="en-US" smtClean="0"/>
              <a:t>32</a:t>
            </a:fld>
            <a:endParaRPr lang="en-US"/>
          </a:p>
        </p:txBody>
      </p:sp>
    </p:spTree>
    <p:extLst>
      <p:ext uri="{BB962C8B-B14F-4D97-AF65-F5344CB8AC3E}">
        <p14:creationId xmlns:p14="http://schemas.microsoft.com/office/powerpoint/2010/main" val="2036836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actually calculate these weights?</a:t>
            </a:r>
          </a:p>
        </p:txBody>
      </p:sp>
      <p:sp>
        <p:nvSpPr>
          <p:cNvPr id="4" name="Slide Number Placeholder 3"/>
          <p:cNvSpPr>
            <a:spLocks noGrp="1"/>
          </p:cNvSpPr>
          <p:nvPr>
            <p:ph type="sldNum" sz="quarter" idx="5"/>
          </p:nvPr>
        </p:nvSpPr>
        <p:spPr/>
        <p:txBody>
          <a:bodyPr/>
          <a:lstStyle/>
          <a:p>
            <a:fld id="{DAD3987A-74E1-BA49-8B8E-2391856A87A9}" type="slidenum">
              <a:rPr lang="en-US" smtClean="0"/>
              <a:t>33</a:t>
            </a:fld>
            <a:endParaRPr lang="en-US"/>
          </a:p>
        </p:txBody>
      </p:sp>
    </p:spTree>
    <p:extLst>
      <p:ext uri="{BB962C8B-B14F-4D97-AF65-F5344CB8AC3E}">
        <p14:creationId xmlns:p14="http://schemas.microsoft.com/office/powerpoint/2010/main" val="10704361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my research comes in. In particular, I've examined the finite sample bias and variance properties of these three weighting schemes.</a:t>
            </a:r>
          </a:p>
        </p:txBody>
      </p:sp>
      <p:sp>
        <p:nvSpPr>
          <p:cNvPr id="4" name="Slide Number Placeholder 3"/>
          <p:cNvSpPr>
            <a:spLocks noGrp="1"/>
          </p:cNvSpPr>
          <p:nvPr>
            <p:ph type="sldNum" sz="quarter" idx="5"/>
          </p:nvPr>
        </p:nvSpPr>
        <p:spPr/>
        <p:txBody>
          <a:bodyPr/>
          <a:lstStyle/>
          <a:p>
            <a:fld id="{DAD3987A-74E1-BA49-8B8E-2391856A87A9}" type="slidenum">
              <a:rPr lang="en-US" smtClean="0"/>
              <a:t>34</a:t>
            </a:fld>
            <a:endParaRPr lang="en-US"/>
          </a:p>
        </p:txBody>
      </p:sp>
    </p:spTree>
    <p:extLst>
      <p:ext uri="{BB962C8B-B14F-4D97-AF65-F5344CB8AC3E}">
        <p14:creationId xmlns:p14="http://schemas.microsoft.com/office/powerpoint/2010/main" val="517284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 potential weighting schemes based on the target population, or causal </a:t>
            </a:r>
            <a:r>
              <a:rPr lang="en-US" dirty="0" err="1"/>
              <a:t>estimand</a:t>
            </a:r>
            <a:r>
              <a:rPr lang="en-US" dirty="0"/>
              <a:t>, you are interested in. For this talk, we are going to talk about three, a classic weighting scheme for the Average treatment effect and two newer weighting schemes the Average treatment effect among the evenly </a:t>
            </a:r>
            <a:r>
              <a:rPr lang="en-US" dirty="0" err="1"/>
              <a:t>matchable</a:t>
            </a:r>
            <a:r>
              <a:rPr lang="en-US" dirty="0"/>
              <a:t> and the average treatment effect among the overlap population. I've put these along with their definitions on your handout, so you can refer to that if you forget, or feel free to stop me if an acronym is unclear.</a:t>
            </a:r>
          </a:p>
        </p:txBody>
      </p:sp>
      <p:sp>
        <p:nvSpPr>
          <p:cNvPr id="4" name="Slide Number Placeholder 3"/>
          <p:cNvSpPr>
            <a:spLocks noGrp="1"/>
          </p:cNvSpPr>
          <p:nvPr>
            <p:ph type="sldNum" sz="quarter" idx="10"/>
          </p:nvPr>
        </p:nvSpPr>
        <p:spPr/>
        <p:txBody>
          <a:bodyPr/>
          <a:lstStyle/>
          <a:p>
            <a:fld id="{DAD3987A-74E1-BA49-8B8E-2391856A87A9}" type="slidenum">
              <a:rPr lang="en-US" smtClean="0"/>
              <a:t>35</a:t>
            </a:fld>
            <a:endParaRPr lang="en-US"/>
          </a:p>
        </p:txBody>
      </p:sp>
    </p:spTree>
    <p:extLst>
      <p:ext uri="{BB962C8B-B14F-4D97-AF65-F5344CB8AC3E}">
        <p14:creationId xmlns:p14="http://schemas.microsoft.com/office/powerpoint/2010/main" val="3350346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weight we are going to discuss allows you to estimate the average treatment effect. </a:t>
            </a:r>
            <a:r>
              <a:rPr lang="en-US" sz="1200" b="0" i="0" u="none" strike="noStrike" kern="1200" dirty="0">
                <a:solidFill>
                  <a:schemeClr val="tx1"/>
                </a:solidFill>
                <a:effectLst/>
                <a:latin typeface="+mn-lt"/>
                <a:ea typeface="+mn-ea"/>
                <a:cs typeface="+mn-cs"/>
              </a:rPr>
              <a:t>The target population here is the whole sample population, both treated and controlled. </a:t>
            </a:r>
            <a:r>
              <a:rPr lang="en-US" dirty="0"/>
              <a:t>If we were to look at a table of pre-treatment characteristics of the patients before and after weighting, post weighting the characteristics would be balanced across treatment groups and would match that of the overall population. For example, if the average age overall in the cohort was 50, with the average age pre-weighting as 40 in the control group and 60 in the treatment group, post weighting the average age in the treatment group and control group would both match the overall unweighted average of 50.</a:t>
            </a:r>
          </a:p>
          <a:p>
            <a:r>
              <a:rPr lang="en-US" sz="1200" b="0" i="0" u="none" strike="noStrike" kern="1200" dirty="0">
                <a:solidFill>
                  <a:schemeClr val="tx1"/>
                </a:solidFill>
                <a:effectLst/>
                <a:latin typeface="+mn-lt"/>
                <a:ea typeface="+mn-ea"/>
                <a:cs typeface="+mn-cs"/>
              </a:rPr>
              <a:t>While this is often declared as the population of interest, it is not always the medically or scientifically appropriate population. This is because estimating the ATE assumes that every participant can be switched from their current treatment to the opposite, which doesn’t always make sense. For example, it may not be medically appropriate for every participant who didn’t receive a treatment to receive it. I'm going to briefly step through this equation to give some intuition about what this weight is doing, and then show the pseudo population created when using this weight</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36</a:t>
            </a:fld>
            <a:endParaRPr lang="en-US"/>
          </a:p>
        </p:txBody>
      </p:sp>
    </p:spTree>
    <p:extLst>
      <p:ext uri="{BB962C8B-B14F-4D97-AF65-F5344CB8AC3E}">
        <p14:creationId xmlns:p14="http://schemas.microsoft.com/office/powerpoint/2010/main" val="22443610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participants who receive treatment will just have this part of the equation, since </a:t>
            </a:r>
            <a:r>
              <a:rPr lang="en-US" dirty="0" err="1"/>
              <a:t>Zi</a:t>
            </a:r>
            <a:r>
              <a:rPr lang="en-US" dirty="0"/>
              <a:t> is 1, making the second part 0. For these participants there weight is just 1 over their propensity score</a:t>
            </a:r>
          </a:p>
        </p:txBody>
      </p:sp>
      <p:sp>
        <p:nvSpPr>
          <p:cNvPr id="4" name="Slide Number Placeholder 3"/>
          <p:cNvSpPr>
            <a:spLocks noGrp="1"/>
          </p:cNvSpPr>
          <p:nvPr>
            <p:ph type="sldNum" sz="quarter" idx="10"/>
          </p:nvPr>
        </p:nvSpPr>
        <p:spPr/>
        <p:txBody>
          <a:bodyPr/>
          <a:lstStyle/>
          <a:p>
            <a:fld id="{DAD3987A-74E1-BA49-8B8E-2391856A87A9}" type="slidenum">
              <a:rPr lang="en-US" smtClean="0"/>
              <a:t>37</a:t>
            </a:fld>
            <a:endParaRPr lang="en-US"/>
          </a:p>
        </p:txBody>
      </p:sp>
    </p:spTree>
    <p:extLst>
      <p:ext uri="{BB962C8B-B14F-4D97-AF65-F5344CB8AC3E}">
        <p14:creationId xmlns:p14="http://schemas.microsoft.com/office/powerpoint/2010/main" val="14719850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participants in the control group, will just have this part of the equation. Their weight will just be 1 over 1 minus the propensity score. So these ATE weights overall are just 1 over the probability of receiving the treatment that you received. An important thing to notice here is these weights range from 0 to infinity, so in theory they can be very very large</a:t>
            </a:r>
          </a:p>
        </p:txBody>
      </p:sp>
      <p:sp>
        <p:nvSpPr>
          <p:cNvPr id="4" name="Slide Number Placeholder 3"/>
          <p:cNvSpPr>
            <a:spLocks noGrp="1"/>
          </p:cNvSpPr>
          <p:nvPr>
            <p:ph type="sldNum" sz="quarter" idx="10"/>
          </p:nvPr>
        </p:nvSpPr>
        <p:spPr/>
        <p:txBody>
          <a:bodyPr/>
          <a:lstStyle/>
          <a:p>
            <a:fld id="{DAD3987A-74E1-BA49-8B8E-2391856A87A9}" type="slidenum">
              <a:rPr lang="en-US" smtClean="0"/>
              <a:t>38</a:t>
            </a:fld>
            <a:endParaRPr lang="en-US"/>
          </a:p>
        </p:txBody>
      </p:sp>
    </p:spTree>
    <p:extLst>
      <p:ext uri="{BB962C8B-B14F-4D97-AF65-F5344CB8AC3E}">
        <p14:creationId xmlns:p14="http://schemas.microsoft.com/office/powerpoint/2010/main" val="39281453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Here, I have a mirrored histogram of the actual observed sample. On the top, above 0, I have the histogram of propensity scores among the treated. Notice here that the graph is skewed such that most of the mass is on the higher end. This makes sense since the propensity score is the probability of receiving treatment, we'd expect those who DID receive treatment to have often been more likely to do so. Now let's look at the other side, the mirrored histogram below 0. This is the histogram of propensity scores for the control group. Here, there is more mass towards 0, since these participants were more likely to NOT receive the treatment. Also notice that it looks like we have more participants in the treatment group than the control group. The ATE weights are trying to make these two populations look similar. We would expect that we will need to upweight some of these control patients on the higher side of the propensity scores, and upweight some of these treated participants on the low side of the propensity scores.</a:t>
            </a:r>
          </a:p>
        </p:txBody>
      </p:sp>
      <p:sp>
        <p:nvSpPr>
          <p:cNvPr id="4" name="Slide Number Placeholder 3"/>
          <p:cNvSpPr>
            <a:spLocks noGrp="1"/>
          </p:cNvSpPr>
          <p:nvPr>
            <p:ph type="sldNum" sz="quarter" idx="5"/>
          </p:nvPr>
        </p:nvSpPr>
        <p:spPr/>
        <p:txBody>
          <a:bodyPr/>
          <a:lstStyle/>
          <a:p>
            <a:fld id="{DAD3987A-74E1-BA49-8B8E-2391856A87A9}" type="slidenum">
              <a:rPr lang="en-US" smtClean="0"/>
              <a:t>39</a:t>
            </a:fld>
            <a:endParaRPr lang="en-US"/>
          </a:p>
        </p:txBody>
      </p:sp>
    </p:spTree>
    <p:extLst>
      <p:ext uri="{BB962C8B-B14F-4D97-AF65-F5344CB8AC3E}">
        <p14:creationId xmlns:p14="http://schemas.microsoft.com/office/powerpoint/2010/main" val="2637145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Dr. Raynor mentioned that it'd be best for this talk not to be too technical since there would be a broad audience. Going to have some equations for those of you that get excited about understanding precisely what I’ve done, but they will always be paired with a high level explanation along with some fun animations. SO if the equation doesn’t quite make sense, hang on tight for the high level explanation, and if that still doesn’t make sense, please interrupt me, I’m happy to clarify at any point!</a:t>
            </a:r>
          </a:p>
        </p:txBody>
      </p:sp>
      <p:sp>
        <p:nvSpPr>
          <p:cNvPr id="4" name="Slide Number Placeholder 3"/>
          <p:cNvSpPr>
            <a:spLocks noGrp="1"/>
          </p:cNvSpPr>
          <p:nvPr>
            <p:ph type="sldNum" sz="quarter" idx="10"/>
          </p:nvPr>
        </p:nvSpPr>
        <p:spPr/>
        <p:txBody>
          <a:bodyPr/>
          <a:lstStyle/>
          <a:p>
            <a:fld id="{DAD3987A-74E1-BA49-8B8E-2391856A87A9}" type="slidenum">
              <a:rPr lang="en-US" smtClean="0"/>
              <a:t>4</a:t>
            </a:fld>
            <a:endParaRPr lang="en-US"/>
          </a:p>
        </p:txBody>
      </p:sp>
    </p:spTree>
    <p:extLst>
      <p:ext uri="{BB962C8B-B14F-4D97-AF65-F5344CB8AC3E}">
        <p14:creationId xmlns:p14="http://schemas.microsoft.com/office/powerpoint/2010/main" val="28715418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histogram as the previous slide, I've just shrunk it a bit to extend the y-axis so we can see the pseudo-population created from the ATE weights</a:t>
            </a:r>
          </a:p>
        </p:txBody>
      </p:sp>
      <p:sp>
        <p:nvSpPr>
          <p:cNvPr id="4" name="Slide Number Placeholder 3"/>
          <p:cNvSpPr>
            <a:spLocks noGrp="1"/>
          </p:cNvSpPr>
          <p:nvPr>
            <p:ph type="sldNum" sz="quarter" idx="10"/>
          </p:nvPr>
        </p:nvSpPr>
        <p:spPr/>
        <p:txBody>
          <a:bodyPr/>
          <a:lstStyle/>
          <a:p>
            <a:fld id="{DAD3987A-74E1-BA49-8B8E-2391856A87A9}" type="slidenum">
              <a:rPr lang="en-US" smtClean="0"/>
              <a:t>40</a:t>
            </a:fld>
            <a:endParaRPr lang="en-US"/>
          </a:p>
        </p:txBody>
      </p:sp>
    </p:spTree>
    <p:extLst>
      <p:ext uri="{BB962C8B-B14F-4D97-AF65-F5344CB8AC3E}">
        <p14:creationId xmlns:p14="http://schemas.microsoft.com/office/powerpoint/2010/main" val="17351976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portion, the grey, are the distribution of propensity scores and again the top part of the mirrored histogram is the treated population and the bottom, the upside-down histogram is the control population. Then the green represents the weighted population for the treated and the blue is the weighted population for the controls.</a:t>
            </a:r>
          </a:p>
          <a:p>
            <a:r>
              <a:rPr lang="en-US" dirty="0"/>
              <a:t>In other words, the green and blue represent the pseudo population created by using the weights (Frequency counts for a pseudo population based on the weights) [click] This guy at the far end has a propensity score greater than .99, and therefore ends up accounting for 151 people in the pseudo cohort. </a:t>
            </a:r>
          </a:p>
        </p:txBody>
      </p:sp>
      <p:sp>
        <p:nvSpPr>
          <p:cNvPr id="4" name="Slide Number Placeholder 3"/>
          <p:cNvSpPr>
            <a:spLocks noGrp="1"/>
          </p:cNvSpPr>
          <p:nvPr>
            <p:ph type="sldNum" sz="quarter" idx="10"/>
          </p:nvPr>
        </p:nvSpPr>
        <p:spPr/>
        <p:txBody>
          <a:bodyPr/>
          <a:lstStyle/>
          <a:p>
            <a:fld id="{DAD3987A-74E1-BA49-8B8E-2391856A87A9}" type="slidenum">
              <a:rPr lang="en-US" smtClean="0"/>
              <a:t>41</a:t>
            </a:fld>
            <a:endParaRPr lang="en-US"/>
          </a:p>
        </p:txBody>
      </p:sp>
    </p:spTree>
    <p:extLst>
      <p:ext uri="{BB962C8B-B14F-4D97-AF65-F5344CB8AC3E}">
        <p14:creationId xmlns:p14="http://schemas.microsoft.com/office/powerpoint/2010/main" val="14100807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plug in 0 for </a:t>
            </a:r>
            <a:r>
              <a:rPr lang="en-US" dirty="0" err="1"/>
              <a:t>Zi</a:t>
            </a:r>
            <a:r>
              <a:rPr lang="en-US" dirty="0"/>
              <a:t>, since this participant is in the control group, and 0.9934, their propensity score, for </a:t>
            </a:r>
            <a:r>
              <a:rPr lang="en-US" dirty="0" err="1"/>
              <a:t>ei</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42</a:t>
            </a:fld>
            <a:endParaRPr lang="en-US"/>
          </a:p>
        </p:txBody>
      </p:sp>
    </p:spTree>
    <p:extLst>
      <p:ext uri="{BB962C8B-B14F-4D97-AF65-F5344CB8AC3E}">
        <p14:creationId xmlns:p14="http://schemas.microsoft.com/office/powerpoint/2010/main" val="28347641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end up with 1 over 0.0066 or 151. Intuitively, it can probably cause some problems if we are allowing single participants to represent a large number of participants in a pseudo cohort.</a:t>
            </a:r>
          </a:p>
        </p:txBody>
      </p:sp>
      <p:sp>
        <p:nvSpPr>
          <p:cNvPr id="4" name="Slide Number Placeholder 3"/>
          <p:cNvSpPr>
            <a:spLocks noGrp="1"/>
          </p:cNvSpPr>
          <p:nvPr>
            <p:ph type="sldNum" sz="quarter" idx="10"/>
          </p:nvPr>
        </p:nvSpPr>
        <p:spPr/>
        <p:txBody>
          <a:bodyPr/>
          <a:lstStyle/>
          <a:p>
            <a:fld id="{DAD3987A-74E1-BA49-8B8E-2391856A87A9}" type="slidenum">
              <a:rPr lang="en-US" smtClean="0"/>
              <a:t>43</a:t>
            </a:fld>
            <a:endParaRPr lang="en-US"/>
          </a:p>
        </p:txBody>
      </p:sp>
    </p:spTree>
    <p:extLst>
      <p:ext uri="{BB962C8B-B14F-4D97-AF65-F5344CB8AC3E}">
        <p14:creationId xmlns:p14="http://schemas.microsoft.com/office/powerpoint/2010/main" val="4812371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newer weighting scheme introduced by Li and Greene in 2013 are matching weights. These estimate the average treatment effect among the evenly </a:t>
            </a:r>
            <a:r>
              <a:rPr lang="en-US" dirty="0" err="1"/>
              <a:t>matchable</a:t>
            </a:r>
            <a:r>
              <a:rPr lang="en-US" dirty="0"/>
              <a:t>. The pseudo-cohort they create is akin to the cohort that would be created via 1:1 pair matching. Here the weight is the minimum of the propensity score and 1 minus the propensity score over the propensity score for the treated and 1 minus the propensity score for the controls. Notably, this weight is more stable than the ATE weights in that it is bounded by 0 and 1.</a:t>
            </a:r>
          </a:p>
        </p:txBody>
      </p:sp>
      <p:sp>
        <p:nvSpPr>
          <p:cNvPr id="4" name="Slide Number Placeholder 3"/>
          <p:cNvSpPr>
            <a:spLocks noGrp="1"/>
          </p:cNvSpPr>
          <p:nvPr>
            <p:ph type="sldNum" sz="quarter" idx="10"/>
          </p:nvPr>
        </p:nvSpPr>
        <p:spPr/>
        <p:txBody>
          <a:bodyPr/>
          <a:lstStyle/>
          <a:p>
            <a:fld id="{DAD3987A-74E1-BA49-8B8E-2391856A87A9}" type="slidenum">
              <a:rPr lang="en-US" smtClean="0"/>
              <a:t>44</a:t>
            </a:fld>
            <a:endParaRPr lang="en-US"/>
          </a:p>
        </p:txBody>
      </p:sp>
    </p:spTree>
    <p:extLst>
      <p:ext uri="{BB962C8B-B14F-4D97-AF65-F5344CB8AC3E}">
        <p14:creationId xmlns:p14="http://schemas.microsoft.com/office/powerpoint/2010/main" val="33387454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notice now that rather than representing 151, this participant now just has a weight of 1, and the 20 treated participants above it each have a weight of 1/20</a:t>
            </a:r>
          </a:p>
        </p:txBody>
      </p:sp>
      <p:sp>
        <p:nvSpPr>
          <p:cNvPr id="4" name="Slide Number Placeholder 3"/>
          <p:cNvSpPr>
            <a:spLocks noGrp="1"/>
          </p:cNvSpPr>
          <p:nvPr>
            <p:ph type="sldNum" sz="quarter" idx="10"/>
          </p:nvPr>
        </p:nvSpPr>
        <p:spPr/>
        <p:txBody>
          <a:bodyPr/>
          <a:lstStyle/>
          <a:p>
            <a:fld id="{DAD3987A-74E1-BA49-8B8E-2391856A87A9}" type="slidenum">
              <a:rPr lang="en-US" smtClean="0"/>
              <a:t>45</a:t>
            </a:fld>
            <a:endParaRPr lang="en-US"/>
          </a:p>
        </p:txBody>
      </p:sp>
    </p:spTree>
    <p:extLst>
      <p:ext uri="{BB962C8B-B14F-4D97-AF65-F5344CB8AC3E}">
        <p14:creationId xmlns:p14="http://schemas.microsoft.com/office/powerpoint/2010/main" val="17014145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plugging in that propensity score and 0 for </a:t>
            </a:r>
            <a:r>
              <a:rPr lang="en-US" dirty="0" err="1"/>
              <a:t>Zi</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46</a:t>
            </a:fld>
            <a:endParaRPr lang="en-US"/>
          </a:p>
        </p:txBody>
      </p:sp>
    </p:spTree>
    <p:extLst>
      <p:ext uri="{BB962C8B-B14F-4D97-AF65-F5344CB8AC3E}">
        <p14:creationId xmlns:p14="http://schemas.microsoft.com/office/powerpoint/2010/main" val="39603115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end up with 0.0066 over 0.0066, or 1.</a:t>
            </a:r>
          </a:p>
        </p:txBody>
      </p:sp>
      <p:sp>
        <p:nvSpPr>
          <p:cNvPr id="4" name="Slide Number Placeholder 3"/>
          <p:cNvSpPr>
            <a:spLocks noGrp="1"/>
          </p:cNvSpPr>
          <p:nvPr>
            <p:ph type="sldNum" sz="quarter" idx="10"/>
          </p:nvPr>
        </p:nvSpPr>
        <p:spPr/>
        <p:txBody>
          <a:bodyPr/>
          <a:lstStyle/>
          <a:p>
            <a:fld id="{DAD3987A-74E1-BA49-8B8E-2391856A87A9}" type="slidenum">
              <a:rPr lang="en-US" smtClean="0"/>
              <a:t>47</a:t>
            </a:fld>
            <a:endParaRPr lang="en-US"/>
          </a:p>
        </p:txBody>
      </p:sp>
    </p:spTree>
    <p:extLst>
      <p:ext uri="{BB962C8B-B14F-4D97-AF65-F5344CB8AC3E}">
        <p14:creationId xmlns:p14="http://schemas.microsoft.com/office/powerpoint/2010/main" val="9640125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overlap weights derived by Li et al in 2016 estimate the average treatment effect among the overlap population. Here, we are constructing a pseudo-population that will </a:t>
            </a:r>
            <a:r>
              <a:rPr lang="en-US" sz="1200" b="0" i="0" u="none" strike="noStrike" kern="1200" dirty="0">
                <a:solidFill>
                  <a:schemeClr val="tx1"/>
                </a:solidFill>
                <a:effectLst/>
                <a:latin typeface="+mn-lt"/>
                <a:ea typeface="+mn-ea"/>
                <a:cs typeface="+mn-cs"/>
              </a:rPr>
              <a:t>have the most overlap in the covariates between treatment groups. In practice, this creates a cohort often very similar to the matching weights, with some improved variance properties. Here the weight is 1 minus the propensity score for the treated and the propensity score for the controls. So again, this is going to be bounded by 0 and 1</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48</a:t>
            </a:fld>
            <a:endParaRPr lang="en-US"/>
          </a:p>
        </p:txBody>
      </p:sp>
    </p:spTree>
    <p:extLst>
      <p:ext uri="{BB962C8B-B14F-4D97-AF65-F5344CB8AC3E}">
        <p14:creationId xmlns:p14="http://schemas.microsoft.com/office/powerpoint/2010/main" val="5459229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that pseudo population looks like. The population will look a lot like a Table 1 from a 1:1 matched trial, but shifted a bit to improve the variance.</a:t>
            </a:r>
          </a:p>
        </p:txBody>
      </p:sp>
      <p:sp>
        <p:nvSpPr>
          <p:cNvPr id="4" name="Slide Number Placeholder 3"/>
          <p:cNvSpPr>
            <a:spLocks noGrp="1"/>
          </p:cNvSpPr>
          <p:nvPr>
            <p:ph type="sldNum" sz="quarter" idx="10"/>
          </p:nvPr>
        </p:nvSpPr>
        <p:spPr/>
        <p:txBody>
          <a:bodyPr/>
          <a:lstStyle/>
          <a:p>
            <a:fld id="{DAD3987A-74E1-BA49-8B8E-2391856A87A9}" type="slidenum">
              <a:rPr lang="en-US" smtClean="0"/>
              <a:t>49</a:t>
            </a:fld>
            <a:endParaRPr lang="en-US"/>
          </a:p>
        </p:txBody>
      </p:sp>
    </p:spTree>
    <p:extLst>
      <p:ext uri="{BB962C8B-B14F-4D97-AF65-F5344CB8AC3E}">
        <p14:creationId xmlns:p14="http://schemas.microsoft.com/office/powerpoint/2010/main" val="3718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5</a:t>
            </a:fld>
            <a:endParaRPr lang="en-US"/>
          </a:p>
        </p:txBody>
      </p:sp>
    </p:spTree>
    <p:extLst>
      <p:ext uri="{BB962C8B-B14F-4D97-AF65-F5344CB8AC3E}">
        <p14:creationId xmlns:p14="http://schemas.microsoft.com/office/powerpoint/2010/main" val="23814972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three pseudo-populations side by side so you can get a better idea for the difference</a:t>
            </a:r>
          </a:p>
        </p:txBody>
      </p:sp>
      <p:sp>
        <p:nvSpPr>
          <p:cNvPr id="4" name="Slide Number Placeholder 3"/>
          <p:cNvSpPr>
            <a:spLocks noGrp="1"/>
          </p:cNvSpPr>
          <p:nvPr>
            <p:ph type="sldNum" sz="quarter" idx="5"/>
          </p:nvPr>
        </p:nvSpPr>
        <p:spPr/>
        <p:txBody>
          <a:bodyPr/>
          <a:lstStyle/>
          <a:p>
            <a:fld id="{DAD3987A-74E1-BA49-8B8E-2391856A87A9}" type="slidenum">
              <a:rPr lang="en-US" smtClean="0"/>
              <a:t>50</a:t>
            </a:fld>
            <a:endParaRPr lang="en-US"/>
          </a:p>
        </p:txBody>
      </p:sp>
    </p:spTree>
    <p:extLst>
      <p:ext uri="{BB962C8B-B14F-4D97-AF65-F5344CB8AC3E}">
        <p14:creationId xmlns:p14="http://schemas.microsoft.com/office/powerpoint/2010/main" val="39016053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weights for estimating the average treatment effect ranging from 0 to infinity</a:t>
            </a:r>
          </a:p>
        </p:txBody>
      </p:sp>
      <p:sp>
        <p:nvSpPr>
          <p:cNvPr id="4" name="Slide Number Placeholder 3"/>
          <p:cNvSpPr>
            <a:spLocks noGrp="1"/>
          </p:cNvSpPr>
          <p:nvPr>
            <p:ph type="sldNum" sz="quarter" idx="5"/>
          </p:nvPr>
        </p:nvSpPr>
        <p:spPr/>
        <p:txBody>
          <a:bodyPr/>
          <a:lstStyle/>
          <a:p>
            <a:fld id="{DAD3987A-74E1-BA49-8B8E-2391856A87A9}" type="slidenum">
              <a:rPr lang="en-US" smtClean="0"/>
              <a:t>51</a:t>
            </a:fld>
            <a:endParaRPr lang="en-US"/>
          </a:p>
        </p:txBody>
      </p:sp>
    </p:spTree>
    <p:extLst>
      <p:ext uri="{BB962C8B-B14F-4D97-AF65-F5344CB8AC3E}">
        <p14:creationId xmlns:p14="http://schemas.microsoft.com/office/powerpoint/2010/main" val="31718107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these newer, more stable weights, ranging from 0 to 1.</a:t>
            </a:r>
          </a:p>
        </p:txBody>
      </p:sp>
      <p:sp>
        <p:nvSpPr>
          <p:cNvPr id="4" name="Slide Number Placeholder 3"/>
          <p:cNvSpPr>
            <a:spLocks noGrp="1"/>
          </p:cNvSpPr>
          <p:nvPr>
            <p:ph type="sldNum" sz="quarter" idx="5"/>
          </p:nvPr>
        </p:nvSpPr>
        <p:spPr/>
        <p:txBody>
          <a:bodyPr/>
          <a:lstStyle/>
          <a:p>
            <a:fld id="{DAD3987A-74E1-BA49-8B8E-2391856A87A9}" type="slidenum">
              <a:rPr lang="en-US" smtClean="0"/>
              <a:t>52</a:t>
            </a:fld>
            <a:endParaRPr lang="en-US"/>
          </a:p>
        </p:txBody>
      </p:sp>
    </p:spTree>
    <p:extLst>
      <p:ext uri="{BB962C8B-B14F-4D97-AF65-F5344CB8AC3E}">
        <p14:creationId xmlns:p14="http://schemas.microsoft.com/office/powerpoint/2010/main" val="40600620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so now we have a bit of a better understanding for how to calculate these weights,</a:t>
            </a:r>
          </a:p>
        </p:txBody>
      </p:sp>
      <p:sp>
        <p:nvSpPr>
          <p:cNvPr id="4" name="Slide Number Placeholder 3"/>
          <p:cNvSpPr>
            <a:spLocks noGrp="1"/>
          </p:cNvSpPr>
          <p:nvPr>
            <p:ph type="sldNum" sz="quarter" idx="5"/>
          </p:nvPr>
        </p:nvSpPr>
        <p:spPr/>
        <p:txBody>
          <a:bodyPr/>
          <a:lstStyle/>
          <a:p>
            <a:fld id="{DAD3987A-74E1-BA49-8B8E-2391856A87A9}" type="slidenum">
              <a:rPr lang="en-US" smtClean="0"/>
              <a:t>53</a:t>
            </a:fld>
            <a:endParaRPr lang="en-US"/>
          </a:p>
        </p:txBody>
      </p:sp>
    </p:spTree>
    <p:extLst>
      <p:ext uri="{BB962C8B-B14F-4D97-AF65-F5344CB8AC3E}">
        <p14:creationId xmlns:p14="http://schemas.microsoft.com/office/powerpoint/2010/main" val="29534582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pick which ones to use?</a:t>
            </a:r>
          </a:p>
        </p:txBody>
      </p:sp>
      <p:sp>
        <p:nvSpPr>
          <p:cNvPr id="4" name="Slide Number Placeholder 3"/>
          <p:cNvSpPr>
            <a:spLocks noGrp="1"/>
          </p:cNvSpPr>
          <p:nvPr>
            <p:ph type="sldNum" sz="quarter" idx="5"/>
          </p:nvPr>
        </p:nvSpPr>
        <p:spPr/>
        <p:txBody>
          <a:bodyPr/>
          <a:lstStyle/>
          <a:p>
            <a:fld id="{DAD3987A-74E1-BA49-8B8E-2391856A87A9}" type="slidenum">
              <a:rPr lang="en-US" smtClean="0"/>
              <a:t>54</a:t>
            </a:fld>
            <a:endParaRPr lang="en-US"/>
          </a:p>
        </p:txBody>
      </p:sp>
    </p:spTree>
    <p:extLst>
      <p:ext uri="{BB962C8B-B14F-4D97-AF65-F5344CB8AC3E}">
        <p14:creationId xmlns:p14="http://schemas.microsoft.com/office/powerpoint/2010/main" val="24906819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55</a:t>
            </a:fld>
            <a:endParaRPr lang="en-US"/>
          </a:p>
        </p:txBody>
      </p:sp>
    </p:spTree>
    <p:extLst>
      <p:ext uri="{BB962C8B-B14F-4D97-AF65-F5344CB8AC3E}">
        <p14:creationId xmlns:p14="http://schemas.microsoft.com/office/powerpoint/2010/main" val="14292761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known to be unstable because the weights can range from 0 to infinity</a:t>
            </a:r>
          </a:p>
        </p:txBody>
      </p:sp>
      <p:sp>
        <p:nvSpPr>
          <p:cNvPr id="4" name="Slide Number Placeholder 3"/>
          <p:cNvSpPr>
            <a:spLocks noGrp="1"/>
          </p:cNvSpPr>
          <p:nvPr>
            <p:ph type="sldNum" sz="quarter" idx="10"/>
          </p:nvPr>
        </p:nvSpPr>
        <p:spPr/>
        <p:txBody>
          <a:bodyPr/>
          <a:lstStyle/>
          <a:p>
            <a:fld id="{DAD3987A-74E1-BA49-8B8E-2391856A87A9}" type="slidenum">
              <a:rPr lang="en-US" smtClean="0"/>
              <a:t>56</a:t>
            </a:fld>
            <a:endParaRPr lang="en-US"/>
          </a:p>
        </p:txBody>
      </p:sp>
    </p:spTree>
    <p:extLst>
      <p:ext uri="{BB962C8B-B14F-4D97-AF65-F5344CB8AC3E}">
        <p14:creationId xmlns:p14="http://schemas.microsoft.com/office/powerpoint/2010/main" val="34172138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known to be unstable because the weights can range from 0 to infinity</a:t>
            </a:r>
          </a:p>
        </p:txBody>
      </p:sp>
      <p:sp>
        <p:nvSpPr>
          <p:cNvPr id="4" name="Slide Number Placeholder 3"/>
          <p:cNvSpPr>
            <a:spLocks noGrp="1"/>
          </p:cNvSpPr>
          <p:nvPr>
            <p:ph type="sldNum" sz="quarter" idx="10"/>
          </p:nvPr>
        </p:nvSpPr>
        <p:spPr/>
        <p:txBody>
          <a:bodyPr/>
          <a:lstStyle/>
          <a:p>
            <a:fld id="{DAD3987A-74E1-BA49-8B8E-2391856A87A9}" type="slidenum">
              <a:rPr lang="en-US" smtClean="0"/>
              <a:t>57</a:t>
            </a:fld>
            <a:endParaRPr lang="en-US"/>
          </a:p>
        </p:txBody>
      </p:sp>
    </p:spTree>
    <p:extLst>
      <p:ext uri="{BB962C8B-B14F-4D97-AF65-F5344CB8AC3E}">
        <p14:creationId xmlns:p14="http://schemas.microsoft.com/office/powerpoint/2010/main" val="4115412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intentionally creating a setup that is seemingly friendly to weighting to show that it fails even when it should have been working great</a:t>
            </a:r>
          </a:p>
        </p:txBody>
      </p:sp>
      <p:sp>
        <p:nvSpPr>
          <p:cNvPr id="4" name="Slide Number Placeholder 3"/>
          <p:cNvSpPr>
            <a:spLocks noGrp="1"/>
          </p:cNvSpPr>
          <p:nvPr>
            <p:ph type="sldNum" sz="quarter" idx="10"/>
          </p:nvPr>
        </p:nvSpPr>
        <p:spPr/>
        <p:txBody>
          <a:bodyPr/>
          <a:lstStyle/>
          <a:p>
            <a:fld id="{DAD3987A-74E1-BA49-8B8E-2391856A87A9}" type="slidenum">
              <a:rPr lang="en-US" smtClean="0"/>
              <a:t>58</a:t>
            </a:fld>
            <a:endParaRPr lang="en-US"/>
          </a:p>
        </p:txBody>
      </p:sp>
    </p:spTree>
    <p:extLst>
      <p:ext uri="{BB962C8B-B14F-4D97-AF65-F5344CB8AC3E}">
        <p14:creationId xmlns:p14="http://schemas.microsoft.com/office/powerpoint/2010/main" val="13289786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Freedman and Berk demonstrated that propensity score weighting introduced bias and large standard errors. In their simulation, they fixed their sample size at 1000. To get a handle on this bias, we examined sample sizes from 100 to 10,000. We know that the propensity score was modeled correctly, so we would expect the estimate to be consistent, and therefore the bias to reduce as the sample size increases, but the rate at which it is decreasing is definitely of interest. We also introduced the two new weighting schemes to see how they fared under these simulated conditions.</a:t>
            </a:r>
          </a:p>
        </p:txBody>
      </p:sp>
      <p:sp>
        <p:nvSpPr>
          <p:cNvPr id="4" name="Slide Number Placeholder 3"/>
          <p:cNvSpPr>
            <a:spLocks noGrp="1"/>
          </p:cNvSpPr>
          <p:nvPr>
            <p:ph type="sldNum" sz="quarter" idx="5"/>
          </p:nvPr>
        </p:nvSpPr>
        <p:spPr/>
        <p:txBody>
          <a:bodyPr/>
          <a:lstStyle/>
          <a:p>
            <a:fld id="{DAD3987A-74E1-BA49-8B8E-2391856A87A9}" type="slidenum">
              <a:rPr lang="en-US" smtClean="0"/>
              <a:t>59</a:t>
            </a:fld>
            <a:endParaRPr lang="en-US"/>
          </a:p>
        </p:txBody>
      </p:sp>
    </p:spTree>
    <p:extLst>
      <p:ext uri="{BB962C8B-B14F-4D97-AF65-F5344CB8AC3E}">
        <p14:creationId xmlns:p14="http://schemas.microsoft.com/office/powerpoint/2010/main" val="3948920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my research so far has been in the observational study space. Like many statistical questions, our goal here is to assess the association between some [click] exposure, in my case often a treatment, and some [click] outcome.</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6</a:t>
            </a:fld>
            <a:endParaRPr lang="en-US" dirty="0"/>
          </a:p>
        </p:txBody>
      </p:sp>
    </p:spTree>
    <p:extLst>
      <p:ext uri="{BB962C8B-B14F-4D97-AF65-F5344CB8AC3E}">
        <p14:creationId xmlns:p14="http://schemas.microsoft.com/office/powerpoint/2010/main" val="40950074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simulation, we have two pre-treatment covariates, x1 and x2. Both are confounders, in other words associated with the exposure, z as well as the outcome y. z, the exposure or treatment variable, is associated with y the outcome variable</a:t>
            </a:r>
          </a:p>
        </p:txBody>
      </p:sp>
      <p:sp>
        <p:nvSpPr>
          <p:cNvPr id="4" name="Slide Number Placeholder 3"/>
          <p:cNvSpPr>
            <a:spLocks noGrp="1"/>
          </p:cNvSpPr>
          <p:nvPr>
            <p:ph type="sldNum" sz="quarter" idx="5"/>
          </p:nvPr>
        </p:nvSpPr>
        <p:spPr/>
        <p:txBody>
          <a:bodyPr/>
          <a:lstStyle/>
          <a:p>
            <a:fld id="{DAD3987A-74E1-BA49-8B8E-2391856A87A9}" type="slidenum">
              <a:rPr lang="en-US" smtClean="0"/>
              <a:t>60</a:t>
            </a:fld>
            <a:endParaRPr lang="en-US"/>
          </a:p>
        </p:txBody>
      </p:sp>
    </p:spTree>
    <p:extLst>
      <p:ext uri="{BB962C8B-B14F-4D97-AF65-F5344CB8AC3E}">
        <p14:creationId xmlns:p14="http://schemas.microsoft.com/office/powerpoint/2010/main" val="3649429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fit a propensity score model that is correctly specified, that is has the correct pre-treatment covariates. Because it is correctly specified, we know our treatment effect will be consistent, but it may be biased in finite samples.</a:t>
            </a:r>
          </a:p>
        </p:txBody>
      </p:sp>
      <p:sp>
        <p:nvSpPr>
          <p:cNvPr id="4" name="Slide Number Placeholder 3"/>
          <p:cNvSpPr>
            <a:spLocks noGrp="1"/>
          </p:cNvSpPr>
          <p:nvPr>
            <p:ph type="sldNum" sz="quarter" idx="5"/>
          </p:nvPr>
        </p:nvSpPr>
        <p:spPr/>
        <p:txBody>
          <a:bodyPr/>
          <a:lstStyle/>
          <a:p>
            <a:fld id="{DAD3987A-74E1-BA49-8B8E-2391856A87A9}" type="slidenum">
              <a:rPr lang="en-US" smtClean="0"/>
              <a:t>66</a:t>
            </a:fld>
            <a:endParaRPr lang="en-US"/>
          </a:p>
        </p:txBody>
      </p:sp>
    </p:spTree>
    <p:extLst>
      <p:ext uri="{BB962C8B-B14F-4D97-AF65-F5344CB8AC3E}">
        <p14:creationId xmlns:p14="http://schemas.microsoft.com/office/powerpoint/2010/main" val="31934714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outcome model is missing one covariate, x2. </a:t>
            </a:r>
          </a:p>
        </p:txBody>
      </p:sp>
      <p:sp>
        <p:nvSpPr>
          <p:cNvPr id="4" name="Slide Number Placeholder 3"/>
          <p:cNvSpPr>
            <a:spLocks noGrp="1"/>
          </p:cNvSpPr>
          <p:nvPr>
            <p:ph type="sldNum" sz="quarter" idx="5"/>
          </p:nvPr>
        </p:nvSpPr>
        <p:spPr/>
        <p:txBody>
          <a:bodyPr/>
          <a:lstStyle/>
          <a:p>
            <a:fld id="{DAD3987A-74E1-BA49-8B8E-2391856A87A9}" type="slidenum">
              <a:rPr lang="en-US" smtClean="0"/>
              <a:t>67</a:t>
            </a:fld>
            <a:endParaRPr lang="en-US"/>
          </a:p>
        </p:txBody>
      </p:sp>
    </p:spTree>
    <p:extLst>
      <p:ext uri="{BB962C8B-B14F-4D97-AF65-F5344CB8AC3E}">
        <p14:creationId xmlns:p14="http://schemas.microsoft.com/office/powerpoint/2010/main" val="18281934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mirrored histogram of this population. Just looking at this, we can see that the ATE weights are going to have some trouble since there are so many more treated than control patients, especially towards the higher end.</a:t>
            </a:r>
          </a:p>
          <a:p>
            <a:r>
              <a:rPr lang="en-US" dirty="0"/>
              <a:t>TODO weighted </a:t>
            </a:r>
            <a:r>
              <a:rPr lang="en-US" dirty="0" err="1"/>
              <a:t>hist</a:t>
            </a:r>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68</a:t>
            </a:fld>
            <a:endParaRPr lang="en-US"/>
          </a:p>
        </p:txBody>
      </p:sp>
    </p:spTree>
    <p:extLst>
      <p:ext uri="{BB962C8B-B14F-4D97-AF65-F5344CB8AC3E}">
        <p14:creationId xmlns:p14="http://schemas.microsoft.com/office/powerpoint/2010/main" val="32057974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take a few minutes to explain this graph.</a:t>
            </a:r>
          </a:p>
          <a:p>
            <a:endParaRPr lang="en-US" dirty="0"/>
          </a:p>
          <a:p>
            <a:r>
              <a:rPr lang="en-US" dirty="0"/>
              <a:t>At n = 1000, Freedman and Berk report a bias of 0.13 and we replicate this. Even when n is 10,000, the result is still biased. So they of course were correct, these weights do lead to bias in finite samples.</a:t>
            </a:r>
          </a:p>
        </p:txBody>
      </p:sp>
      <p:sp>
        <p:nvSpPr>
          <p:cNvPr id="4" name="Slide Number Placeholder 3"/>
          <p:cNvSpPr>
            <a:spLocks noGrp="1"/>
          </p:cNvSpPr>
          <p:nvPr>
            <p:ph type="sldNum" sz="quarter" idx="10"/>
          </p:nvPr>
        </p:nvSpPr>
        <p:spPr/>
        <p:txBody>
          <a:bodyPr/>
          <a:lstStyle/>
          <a:p>
            <a:fld id="{DAD3987A-74E1-BA49-8B8E-2391856A87A9}" type="slidenum">
              <a:rPr lang="en-US" smtClean="0"/>
              <a:t>69</a:t>
            </a:fld>
            <a:endParaRPr lang="en-US"/>
          </a:p>
        </p:txBody>
      </p:sp>
    </p:spTree>
    <p:extLst>
      <p:ext uri="{BB962C8B-B14F-4D97-AF65-F5344CB8AC3E}">
        <p14:creationId xmlns:p14="http://schemas.microsoft.com/office/powerpoint/2010/main" val="20447860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it turns out to be less of a story about weighting in general, and more of a story about these particular weights.</a:t>
            </a:r>
          </a:p>
        </p:txBody>
      </p:sp>
      <p:sp>
        <p:nvSpPr>
          <p:cNvPr id="4" name="Slide Number Placeholder 3"/>
          <p:cNvSpPr>
            <a:spLocks noGrp="1"/>
          </p:cNvSpPr>
          <p:nvPr>
            <p:ph type="sldNum" sz="quarter" idx="10"/>
          </p:nvPr>
        </p:nvSpPr>
        <p:spPr/>
        <p:txBody>
          <a:bodyPr/>
          <a:lstStyle/>
          <a:p>
            <a:fld id="{DAD3987A-74E1-BA49-8B8E-2391856A87A9}" type="slidenum">
              <a:rPr lang="en-US" smtClean="0"/>
              <a:t>70</a:t>
            </a:fld>
            <a:endParaRPr lang="en-US"/>
          </a:p>
        </p:txBody>
      </p:sp>
    </p:spTree>
    <p:extLst>
      <p:ext uri="{BB962C8B-B14F-4D97-AF65-F5344CB8AC3E}">
        <p14:creationId xmlns:p14="http://schemas.microsoft.com/office/powerpoint/2010/main" val="39777006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delete</a:t>
            </a:r>
          </a:p>
        </p:txBody>
      </p:sp>
      <p:sp>
        <p:nvSpPr>
          <p:cNvPr id="4" name="Slide Number Placeholder 3"/>
          <p:cNvSpPr>
            <a:spLocks noGrp="1"/>
          </p:cNvSpPr>
          <p:nvPr>
            <p:ph type="sldNum" sz="quarter" idx="5"/>
          </p:nvPr>
        </p:nvSpPr>
        <p:spPr/>
        <p:txBody>
          <a:bodyPr/>
          <a:lstStyle/>
          <a:p>
            <a:fld id="{DAD3987A-74E1-BA49-8B8E-2391856A87A9}" type="slidenum">
              <a:rPr lang="en-US" smtClean="0"/>
              <a:t>71</a:t>
            </a:fld>
            <a:endParaRPr lang="en-US"/>
          </a:p>
        </p:txBody>
      </p:sp>
    </p:spTree>
    <p:extLst>
      <p:ext uri="{BB962C8B-B14F-4D97-AF65-F5344CB8AC3E}">
        <p14:creationId xmlns:p14="http://schemas.microsoft.com/office/powerpoint/2010/main" val="30670656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72</a:t>
            </a:fld>
            <a:endParaRPr lang="en-US"/>
          </a:p>
        </p:txBody>
      </p:sp>
    </p:spTree>
    <p:extLst>
      <p:ext uri="{BB962C8B-B14F-4D97-AF65-F5344CB8AC3E}">
        <p14:creationId xmlns:p14="http://schemas.microsoft.com/office/powerpoint/2010/main" val="18202575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73</a:t>
            </a:fld>
            <a:endParaRPr lang="en-US"/>
          </a:p>
        </p:txBody>
      </p:sp>
    </p:spTree>
    <p:extLst>
      <p:ext uri="{BB962C8B-B14F-4D97-AF65-F5344CB8AC3E}">
        <p14:creationId xmlns:p14="http://schemas.microsoft.com/office/powerpoint/2010/main" val="19954225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replicate what Freedman and </a:t>
            </a:r>
            <a:r>
              <a:rPr lang="en-US" dirty="0" err="1"/>
              <a:t>Berk</a:t>
            </a:r>
            <a:r>
              <a:rPr lang="en-US" dirty="0"/>
              <a:t> show, that this difference in the true standard error of these estimates is 0.12. </a:t>
            </a:r>
          </a:p>
        </p:txBody>
      </p:sp>
      <p:sp>
        <p:nvSpPr>
          <p:cNvPr id="4" name="Slide Number Placeholder 3"/>
          <p:cNvSpPr>
            <a:spLocks noGrp="1"/>
          </p:cNvSpPr>
          <p:nvPr>
            <p:ph type="sldNum" sz="quarter" idx="10"/>
          </p:nvPr>
        </p:nvSpPr>
        <p:spPr/>
        <p:txBody>
          <a:bodyPr/>
          <a:lstStyle/>
          <a:p>
            <a:fld id="{DAD3987A-74E1-BA49-8B8E-2391856A87A9}" type="slidenum">
              <a:rPr lang="en-US" smtClean="0"/>
              <a:t>74</a:t>
            </a:fld>
            <a:endParaRPr lang="en-US"/>
          </a:p>
        </p:txBody>
      </p:sp>
    </p:spTree>
    <p:extLst>
      <p:ext uri="{BB962C8B-B14F-4D97-AF65-F5344CB8AC3E}">
        <p14:creationId xmlns:p14="http://schemas.microsoft.com/office/powerpoint/2010/main" val="3904258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observational study is distinct from a [click] randomized controlled trial. A randomized study works something like this [click] a participant is assigned to either the [click] treatment or control group [click] this treatment assignment is via some random process, in the simplest case something like a coin flip. We know the probability of treatment assignment and often patients are just as likely to have been assigned to the treatment group as the control group</a:t>
            </a:r>
          </a:p>
        </p:txBody>
      </p:sp>
      <p:sp>
        <p:nvSpPr>
          <p:cNvPr id="4" name="Footer Placeholder 3"/>
          <p:cNvSpPr>
            <a:spLocks noGrp="1"/>
          </p:cNvSpPr>
          <p:nvPr>
            <p:ph type="ftr" sz="quarter" idx="10"/>
          </p:nvPr>
        </p:nvSpPr>
        <p:spPr/>
        <p:txBody>
          <a:bodyPr/>
          <a:lstStyle/>
          <a:p>
            <a:r>
              <a:rPr lang="en-US" sz="800"/>
              <a:t>#SASGF</a:t>
            </a:r>
            <a:endParaRPr lang="en-US"/>
          </a:p>
          <a:p>
            <a:r>
              <a:rPr lang="en-US"/>
              <a:t>Copyright © 2016, SAS Institute Inc. All rights reserved.</a:t>
            </a:r>
            <a:endParaRPr lang="en-US" sz="1200" dirty="0">
              <a:latin typeface="Times New Roman" pitchFamily="18" charset="0"/>
            </a:endParaRPr>
          </a:p>
        </p:txBody>
      </p:sp>
      <p:sp>
        <p:nvSpPr>
          <p:cNvPr id="5" name="Slide Number Placeholder 4"/>
          <p:cNvSpPr>
            <a:spLocks noGrp="1"/>
          </p:cNvSpPr>
          <p:nvPr>
            <p:ph type="sldNum" sz="quarter" idx="11"/>
          </p:nvPr>
        </p:nvSpPr>
        <p:spPr/>
        <p:txBody>
          <a:bodyPr/>
          <a:lstStyle/>
          <a:p>
            <a:fld id="{0F3AC1AB-A7A8-4DFF-B258-11ED19841263}" type="slidenum">
              <a:rPr lang="en-US" smtClean="0"/>
              <a:pPr/>
              <a:t>7</a:t>
            </a:fld>
            <a:endParaRPr lang="en-US" dirty="0"/>
          </a:p>
        </p:txBody>
      </p:sp>
    </p:spTree>
    <p:extLst>
      <p:ext uri="{BB962C8B-B14F-4D97-AF65-F5344CB8AC3E}">
        <p14:creationId xmlns:p14="http://schemas.microsoft.com/office/powerpoint/2010/main" val="7000998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Correct-correct</a:t>
            </a:r>
          </a:p>
          <a:p>
            <a:r>
              <a:rPr lang="en-US" dirty="0"/>
              <a:t>Minimum variance unbiased estimator</a:t>
            </a:r>
          </a:p>
        </p:txBody>
      </p:sp>
      <p:sp>
        <p:nvSpPr>
          <p:cNvPr id="4" name="Slide Number Placeholder 3"/>
          <p:cNvSpPr>
            <a:spLocks noGrp="1"/>
          </p:cNvSpPr>
          <p:nvPr>
            <p:ph type="sldNum" sz="quarter" idx="10"/>
          </p:nvPr>
        </p:nvSpPr>
        <p:spPr/>
        <p:txBody>
          <a:bodyPr/>
          <a:lstStyle/>
          <a:p>
            <a:fld id="{DAD3987A-74E1-BA49-8B8E-2391856A87A9}" type="slidenum">
              <a:rPr lang="en-US" smtClean="0"/>
              <a:t>75</a:t>
            </a:fld>
            <a:endParaRPr lang="en-US"/>
          </a:p>
        </p:txBody>
      </p:sp>
    </p:spTree>
    <p:extLst>
      <p:ext uri="{BB962C8B-B14F-4D97-AF65-F5344CB8AC3E}">
        <p14:creationId xmlns:p14="http://schemas.microsoft.com/office/powerpoint/2010/main" val="6824488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76</a:t>
            </a:fld>
            <a:endParaRPr lang="en-US"/>
          </a:p>
        </p:txBody>
      </p:sp>
    </p:spTree>
    <p:extLst>
      <p:ext uri="{BB962C8B-B14F-4D97-AF65-F5344CB8AC3E}">
        <p14:creationId xmlns:p14="http://schemas.microsoft.com/office/powerpoint/2010/main" val="18304951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77</a:t>
            </a:fld>
            <a:endParaRPr lang="en-US"/>
          </a:p>
        </p:txBody>
      </p:sp>
    </p:spTree>
    <p:extLst>
      <p:ext uri="{BB962C8B-B14F-4D97-AF65-F5344CB8AC3E}">
        <p14:creationId xmlns:p14="http://schemas.microsoft.com/office/powerpoint/2010/main" val="34805725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78</a:t>
            </a:fld>
            <a:endParaRPr lang="en-US"/>
          </a:p>
        </p:txBody>
      </p:sp>
    </p:spTree>
    <p:extLst>
      <p:ext uri="{BB962C8B-B14F-4D97-AF65-F5344CB8AC3E}">
        <p14:creationId xmlns:p14="http://schemas.microsoft.com/office/powerpoint/2010/main" val="16991631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79</a:t>
            </a:fld>
            <a:endParaRPr lang="en-US"/>
          </a:p>
        </p:txBody>
      </p:sp>
    </p:spTree>
    <p:extLst>
      <p:ext uri="{BB962C8B-B14F-4D97-AF65-F5344CB8AC3E}">
        <p14:creationId xmlns:p14="http://schemas.microsoft.com/office/powerpoint/2010/main" val="25727472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80</a:t>
            </a:fld>
            <a:endParaRPr lang="en-US"/>
          </a:p>
        </p:txBody>
      </p:sp>
    </p:spTree>
    <p:extLst>
      <p:ext uri="{BB962C8B-B14F-4D97-AF65-F5344CB8AC3E}">
        <p14:creationId xmlns:p14="http://schemas.microsoft.com/office/powerpoint/2010/main" val="1112266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28 min</a:t>
            </a:r>
          </a:p>
        </p:txBody>
      </p:sp>
      <p:sp>
        <p:nvSpPr>
          <p:cNvPr id="4" name="Slide Number Placeholder 3"/>
          <p:cNvSpPr>
            <a:spLocks noGrp="1"/>
          </p:cNvSpPr>
          <p:nvPr>
            <p:ph type="sldNum" sz="quarter" idx="5"/>
          </p:nvPr>
        </p:nvSpPr>
        <p:spPr/>
        <p:txBody>
          <a:bodyPr/>
          <a:lstStyle/>
          <a:p>
            <a:fld id="{DAD3987A-74E1-BA49-8B8E-2391856A87A9}" type="slidenum">
              <a:rPr lang="en-US" smtClean="0"/>
              <a:t>81</a:t>
            </a:fld>
            <a:endParaRPr lang="en-US"/>
          </a:p>
        </p:txBody>
      </p:sp>
    </p:spTree>
    <p:extLst>
      <p:ext uri="{BB962C8B-B14F-4D97-AF65-F5344CB8AC3E}">
        <p14:creationId xmlns:p14="http://schemas.microsoft.com/office/powerpoint/2010/main" val="13532369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82</a:t>
            </a:fld>
            <a:endParaRPr lang="en-US"/>
          </a:p>
        </p:txBody>
      </p:sp>
    </p:spTree>
    <p:extLst>
      <p:ext uri="{BB962C8B-B14F-4D97-AF65-F5344CB8AC3E}">
        <p14:creationId xmlns:p14="http://schemas.microsoft.com/office/powerpoint/2010/main" val="32015786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focus on the example where what they do is the doubly robust estimator</a:t>
            </a:r>
          </a:p>
        </p:txBody>
      </p:sp>
      <p:sp>
        <p:nvSpPr>
          <p:cNvPr id="4" name="Slide Number Placeholder 3"/>
          <p:cNvSpPr>
            <a:spLocks noGrp="1"/>
          </p:cNvSpPr>
          <p:nvPr>
            <p:ph type="sldNum" sz="quarter" idx="10"/>
          </p:nvPr>
        </p:nvSpPr>
        <p:spPr/>
        <p:txBody>
          <a:bodyPr/>
          <a:lstStyle/>
          <a:p>
            <a:fld id="{DAD3987A-74E1-BA49-8B8E-2391856A87A9}" type="slidenum">
              <a:rPr lang="en-US" smtClean="0"/>
              <a:t>83</a:t>
            </a:fld>
            <a:endParaRPr lang="en-US"/>
          </a:p>
        </p:txBody>
      </p:sp>
    </p:spTree>
    <p:extLst>
      <p:ext uri="{BB962C8B-B14F-4D97-AF65-F5344CB8AC3E}">
        <p14:creationId xmlns:p14="http://schemas.microsoft.com/office/powerpoint/2010/main" val="14596866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D3987A-74E1-BA49-8B8E-2391856A87A9}" type="slidenum">
              <a:rPr lang="en-US" smtClean="0"/>
              <a:t>84</a:t>
            </a:fld>
            <a:endParaRPr lang="en-US"/>
          </a:p>
        </p:txBody>
      </p:sp>
    </p:spTree>
    <p:extLst>
      <p:ext uri="{BB962C8B-B14F-4D97-AF65-F5344CB8AC3E}">
        <p14:creationId xmlns:p14="http://schemas.microsoft.com/office/powerpoint/2010/main" val="2413980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randomized setting, we can just take the the difference between the mean outcome among the treated and the mean outcome among the controls. I'm showing this specific notation because we are going to build on it in the subsequent slides. </a:t>
            </a:r>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8</a:t>
            </a:fld>
            <a:endParaRPr lang="en-US"/>
          </a:p>
        </p:txBody>
      </p:sp>
    </p:spTree>
    <p:extLst>
      <p:ext uri="{BB962C8B-B14F-4D97-AF65-F5344CB8AC3E}">
        <p14:creationId xmlns:p14="http://schemas.microsoft.com/office/powerpoint/2010/main" val="36958039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if either the propensity score model is correct or outcome </a:t>
            </a:r>
          </a:p>
        </p:txBody>
      </p:sp>
      <p:sp>
        <p:nvSpPr>
          <p:cNvPr id="4" name="Slide Number Placeholder 3"/>
          <p:cNvSpPr>
            <a:spLocks noGrp="1"/>
          </p:cNvSpPr>
          <p:nvPr>
            <p:ph type="sldNum" sz="quarter" idx="10"/>
          </p:nvPr>
        </p:nvSpPr>
        <p:spPr/>
        <p:txBody>
          <a:bodyPr/>
          <a:lstStyle/>
          <a:p>
            <a:fld id="{DAD3987A-74E1-BA49-8B8E-2391856A87A9}" type="slidenum">
              <a:rPr lang="en-US" smtClean="0"/>
              <a:t>85</a:t>
            </a:fld>
            <a:endParaRPr lang="en-US"/>
          </a:p>
        </p:txBody>
      </p:sp>
    </p:spTree>
    <p:extLst>
      <p:ext uri="{BB962C8B-B14F-4D97-AF65-F5344CB8AC3E}">
        <p14:creationId xmlns:p14="http://schemas.microsoft.com/office/powerpoint/2010/main" val="38177237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if either the propensity score model is correct or outcome </a:t>
            </a:r>
          </a:p>
        </p:txBody>
      </p:sp>
      <p:sp>
        <p:nvSpPr>
          <p:cNvPr id="4" name="Slide Number Placeholder 3"/>
          <p:cNvSpPr>
            <a:spLocks noGrp="1"/>
          </p:cNvSpPr>
          <p:nvPr>
            <p:ph type="sldNum" sz="quarter" idx="10"/>
          </p:nvPr>
        </p:nvSpPr>
        <p:spPr/>
        <p:txBody>
          <a:bodyPr/>
          <a:lstStyle/>
          <a:p>
            <a:fld id="{DAD3987A-74E1-BA49-8B8E-2391856A87A9}" type="slidenum">
              <a:rPr lang="en-US" smtClean="0"/>
              <a:t>86</a:t>
            </a:fld>
            <a:endParaRPr lang="en-US"/>
          </a:p>
        </p:txBody>
      </p:sp>
    </p:spTree>
    <p:extLst>
      <p:ext uri="{BB962C8B-B14F-4D97-AF65-F5344CB8AC3E}">
        <p14:creationId xmlns:p14="http://schemas.microsoft.com/office/powerpoint/2010/main" val="19141790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if either the propensity score model is correct or outcome </a:t>
            </a:r>
          </a:p>
        </p:txBody>
      </p:sp>
      <p:sp>
        <p:nvSpPr>
          <p:cNvPr id="4" name="Slide Number Placeholder 3"/>
          <p:cNvSpPr>
            <a:spLocks noGrp="1"/>
          </p:cNvSpPr>
          <p:nvPr>
            <p:ph type="sldNum" sz="quarter" idx="10"/>
          </p:nvPr>
        </p:nvSpPr>
        <p:spPr/>
        <p:txBody>
          <a:bodyPr/>
          <a:lstStyle/>
          <a:p>
            <a:fld id="{DAD3987A-74E1-BA49-8B8E-2391856A87A9}" type="slidenum">
              <a:rPr lang="en-US" smtClean="0"/>
              <a:t>87</a:t>
            </a:fld>
            <a:endParaRPr lang="en-US"/>
          </a:p>
        </p:txBody>
      </p:sp>
    </p:spTree>
    <p:extLst>
      <p:ext uri="{BB962C8B-B14F-4D97-AF65-F5344CB8AC3E}">
        <p14:creationId xmlns:p14="http://schemas.microsoft.com/office/powerpoint/2010/main" val="27996538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residuals</a:t>
            </a:r>
          </a:p>
        </p:txBody>
      </p:sp>
      <p:sp>
        <p:nvSpPr>
          <p:cNvPr id="4" name="Slide Number Placeholder 3"/>
          <p:cNvSpPr>
            <a:spLocks noGrp="1"/>
          </p:cNvSpPr>
          <p:nvPr>
            <p:ph type="sldNum" sz="quarter" idx="10"/>
          </p:nvPr>
        </p:nvSpPr>
        <p:spPr/>
        <p:txBody>
          <a:bodyPr/>
          <a:lstStyle/>
          <a:p>
            <a:fld id="{DAD3987A-74E1-BA49-8B8E-2391856A87A9}" type="slidenum">
              <a:rPr lang="en-US" smtClean="0"/>
              <a:t>88</a:t>
            </a:fld>
            <a:endParaRPr lang="en-US"/>
          </a:p>
        </p:txBody>
      </p:sp>
    </p:spTree>
    <p:extLst>
      <p:ext uri="{BB962C8B-B14F-4D97-AF65-F5344CB8AC3E}">
        <p14:creationId xmlns:p14="http://schemas.microsoft.com/office/powerpoint/2010/main" val="17536972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if either the propensity score model is correct or outcome </a:t>
            </a:r>
          </a:p>
        </p:txBody>
      </p:sp>
      <p:sp>
        <p:nvSpPr>
          <p:cNvPr id="4" name="Slide Number Placeholder 3"/>
          <p:cNvSpPr>
            <a:spLocks noGrp="1"/>
          </p:cNvSpPr>
          <p:nvPr>
            <p:ph type="sldNum" sz="quarter" idx="10"/>
          </p:nvPr>
        </p:nvSpPr>
        <p:spPr/>
        <p:txBody>
          <a:bodyPr/>
          <a:lstStyle/>
          <a:p>
            <a:fld id="{DAD3987A-74E1-BA49-8B8E-2391856A87A9}" type="slidenum">
              <a:rPr lang="en-US" smtClean="0"/>
              <a:t>89</a:t>
            </a:fld>
            <a:endParaRPr lang="en-US"/>
          </a:p>
        </p:txBody>
      </p:sp>
    </p:spTree>
    <p:extLst>
      <p:ext uri="{BB962C8B-B14F-4D97-AF65-F5344CB8AC3E}">
        <p14:creationId xmlns:p14="http://schemas.microsoft.com/office/powerpoint/2010/main" val="10903124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write the doubly robust estimator for the ATO in 3 equations, delta 1, delta2 and delta 3</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90</a:t>
            </a:fld>
            <a:endParaRPr lang="en-US"/>
          </a:p>
        </p:txBody>
      </p:sp>
    </p:spTree>
    <p:extLst>
      <p:ext uri="{BB962C8B-B14F-4D97-AF65-F5344CB8AC3E}">
        <p14:creationId xmlns:p14="http://schemas.microsoft.com/office/powerpoint/2010/main" val="34790575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estimate the propensity score and the treatment effect simultaneously in one step by solving the following estimating equations with respect to theta (we don’t have to solve them jointly for the point estimate, but having this form will make the variance estimation more straightforward)</a:t>
            </a: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91</a:t>
            </a:fld>
            <a:endParaRPr lang="en-US"/>
          </a:p>
        </p:txBody>
      </p:sp>
    </p:spTree>
    <p:extLst>
      <p:ext uri="{BB962C8B-B14F-4D97-AF65-F5344CB8AC3E}">
        <p14:creationId xmlns:p14="http://schemas.microsoft.com/office/powerpoint/2010/main" val="2853373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 solved by simultaneously solving these estimating equations. </a:t>
            </a:r>
          </a:p>
        </p:txBody>
      </p:sp>
      <p:sp>
        <p:nvSpPr>
          <p:cNvPr id="4" name="Slide Number Placeholder 3"/>
          <p:cNvSpPr>
            <a:spLocks noGrp="1"/>
          </p:cNvSpPr>
          <p:nvPr>
            <p:ph type="sldNum" sz="quarter" idx="10"/>
          </p:nvPr>
        </p:nvSpPr>
        <p:spPr/>
        <p:txBody>
          <a:bodyPr/>
          <a:lstStyle/>
          <a:p>
            <a:fld id="{DAD3987A-74E1-BA49-8B8E-2391856A87A9}" type="slidenum">
              <a:rPr lang="en-US" smtClean="0"/>
              <a:t>92</a:t>
            </a:fld>
            <a:endParaRPr lang="en-US"/>
          </a:p>
        </p:txBody>
      </p:sp>
    </p:spTree>
    <p:extLst>
      <p:ext uri="{BB962C8B-B14F-4D97-AF65-F5344CB8AC3E}">
        <p14:creationId xmlns:p14="http://schemas.microsoft.com/office/powerpoint/2010/main" val="35032299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93</a:t>
            </a:fld>
            <a:endParaRPr lang="en-US"/>
          </a:p>
        </p:txBody>
      </p:sp>
    </p:spTree>
    <p:extLst>
      <p:ext uri="{BB962C8B-B14F-4D97-AF65-F5344CB8AC3E}">
        <p14:creationId xmlns:p14="http://schemas.microsoft.com/office/powerpoint/2010/main" val="9421218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94</a:t>
            </a:fld>
            <a:endParaRPr lang="en-US"/>
          </a:p>
        </p:txBody>
      </p:sp>
    </p:spTree>
    <p:extLst>
      <p:ext uri="{BB962C8B-B14F-4D97-AF65-F5344CB8AC3E}">
        <p14:creationId xmlns:p14="http://schemas.microsoft.com/office/powerpoint/2010/main" val="2905663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Yi is the observed outcome for participant i</a:t>
            </a:r>
          </a:p>
        </p:txBody>
      </p:sp>
      <p:sp>
        <p:nvSpPr>
          <p:cNvPr id="4" name="Slide Number Placeholder 3"/>
          <p:cNvSpPr>
            <a:spLocks noGrp="1"/>
          </p:cNvSpPr>
          <p:nvPr>
            <p:ph type="sldNum" sz="quarter" idx="10"/>
          </p:nvPr>
        </p:nvSpPr>
        <p:spPr/>
        <p:txBody>
          <a:bodyPr/>
          <a:lstStyle/>
          <a:p>
            <a:fld id="{DAD3987A-74E1-BA49-8B8E-2391856A87A9}" type="slidenum">
              <a:rPr lang="en-US" smtClean="0"/>
              <a:t>9</a:t>
            </a:fld>
            <a:endParaRPr lang="en-US"/>
          </a:p>
        </p:txBody>
      </p:sp>
    </p:spTree>
    <p:extLst>
      <p:ext uri="{BB962C8B-B14F-4D97-AF65-F5344CB8AC3E}">
        <p14:creationId xmlns:p14="http://schemas.microsoft.com/office/powerpoint/2010/main" val="38131039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95</a:t>
            </a:fld>
            <a:endParaRPr lang="en-US"/>
          </a:p>
        </p:txBody>
      </p:sp>
    </p:spTree>
    <p:extLst>
      <p:ext uri="{BB962C8B-B14F-4D97-AF65-F5344CB8AC3E}">
        <p14:creationId xmlns:p14="http://schemas.microsoft.com/office/powerpoint/2010/main" val="159649879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96</a:t>
            </a:fld>
            <a:endParaRPr lang="en-US"/>
          </a:p>
        </p:txBody>
      </p:sp>
    </p:spTree>
    <p:extLst>
      <p:ext uri="{BB962C8B-B14F-4D97-AF65-F5344CB8AC3E}">
        <p14:creationId xmlns:p14="http://schemas.microsoft.com/office/powerpoint/2010/main" val="109095632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97</a:t>
            </a:fld>
            <a:endParaRPr lang="en-US"/>
          </a:p>
        </p:txBody>
      </p:sp>
    </p:spTree>
    <p:extLst>
      <p:ext uri="{BB962C8B-B14F-4D97-AF65-F5344CB8AC3E}">
        <p14:creationId xmlns:p14="http://schemas.microsoft.com/office/powerpoint/2010/main" val="22028817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D3987A-74E1-BA49-8B8E-2391856A87A9}" type="slidenum">
              <a:rPr lang="en-US" smtClean="0"/>
              <a:t>98</a:t>
            </a:fld>
            <a:endParaRPr lang="en-US"/>
          </a:p>
        </p:txBody>
      </p:sp>
    </p:spTree>
    <p:extLst>
      <p:ext uri="{BB962C8B-B14F-4D97-AF65-F5344CB8AC3E}">
        <p14:creationId xmlns:p14="http://schemas.microsoft.com/office/powerpoint/2010/main" val="175027328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99</a:t>
            </a:fld>
            <a:endParaRPr lang="en-US"/>
          </a:p>
        </p:txBody>
      </p:sp>
    </p:spTree>
    <p:extLst>
      <p:ext uri="{BB962C8B-B14F-4D97-AF65-F5344CB8AC3E}">
        <p14:creationId xmlns:p14="http://schemas.microsoft.com/office/powerpoint/2010/main" val="38576830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these estimating equations are unbiased, </a:t>
            </a:r>
            <a:r>
              <a:rPr lang="en-US" dirty="0"/>
              <a:t>U of theta is an example of an M-estimator. The asymptotic distribution of an M estimator is the following.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negative T is just inverse transpose</a:t>
            </a:r>
          </a:p>
        </p:txBody>
      </p:sp>
      <p:sp>
        <p:nvSpPr>
          <p:cNvPr id="4" name="Slide Number Placeholder 3"/>
          <p:cNvSpPr>
            <a:spLocks noGrp="1"/>
          </p:cNvSpPr>
          <p:nvPr>
            <p:ph type="sldNum" sz="quarter" idx="10"/>
          </p:nvPr>
        </p:nvSpPr>
        <p:spPr/>
        <p:txBody>
          <a:bodyPr/>
          <a:lstStyle/>
          <a:p>
            <a:fld id="{DAD3987A-74E1-BA49-8B8E-2391856A87A9}" type="slidenum">
              <a:rPr lang="en-US" smtClean="0"/>
              <a:t>100</a:t>
            </a:fld>
            <a:endParaRPr lang="en-US"/>
          </a:p>
        </p:txBody>
      </p:sp>
    </p:spTree>
    <p:extLst>
      <p:ext uri="{BB962C8B-B14F-4D97-AF65-F5344CB8AC3E}">
        <p14:creationId xmlns:p14="http://schemas.microsoft.com/office/powerpoint/2010/main" val="421180505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here that this technically will only be correct if both the outcome model AND the propensity score model are correctly specified.</a:t>
            </a:r>
          </a:p>
          <a:p>
            <a:endParaRPr lang="en-US" dirty="0"/>
          </a:p>
        </p:txBody>
      </p:sp>
      <p:sp>
        <p:nvSpPr>
          <p:cNvPr id="4" name="Slide Number Placeholder 3"/>
          <p:cNvSpPr>
            <a:spLocks noGrp="1"/>
          </p:cNvSpPr>
          <p:nvPr>
            <p:ph type="sldNum" sz="quarter" idx="10"/>
          </p:nvPr>
        </p:nvSpPr>
        <p:spPr/>
        <p:txBody>
          <a:bodyPr/>
          <a:lstStyle/>
          <a:p>
            <a:fld id="{DAD3987A-74E1-BA49-8B8E-2391856A87A9}" type="slidenum">
              <a:rPr lang="en-US" smtClean="0"/>
              <a:t>101</a:t>
            </a:fld>
            <a:endParaRPr lang="en-US"/>
          </a:p>
        </p:txBody>
      </p:sp>
    </p:spTree>
    <p:extLst>
      <p:ext uri="{BB962C8B-B14F-4D97-AF65-F5344CB8AC3E}">
        <p14:creationId xmlns:p14="http://schemas.microsoft.com/office/powerpoint/2010/main" val="138673266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is the model-based estimate, B is the “robust” estimate of the information (the variance of the score function)</a:t>
            </a:r>
          </a:p>
        </p:txBody>
      </p:sp>
      <p:sp>
        <p:nvSpPr>
          <p:cNvPr id="4" name="Slide Number Placeholder 3"/>
          <p:cNvSpPr>
            <a:spLocks noGrp="1"/>
          </p:cNvSpPr>
          <p:nvPr>
            <p:ph type="sldNum" sz="quarter" idx="10"/>
          </p:nvPr>
        </p:nvSpPr>
        <p:spPr/>
        <p:txBody>
          <a:bodyPr/>
          <a:lstStyle/>
          <a:p>
            <a:fld id="{DAD3987A-74E1-BA49-8B8E-2391856A87A9}" type="slidenum">
              <a:rPr lang="en-US" smtClean="0"/>
              <a:t>102</a:t>
            </a:fld>
            <a:endParaRPr lang="en-US"/>
          </a:p>
        </p:txBody>
      </p:sp>
    </p:spTree>
    <p:extLst>
      <p:ext uri="{BB962C8B-B14F-4D97-AF65-F5344CB8AC3E}">
        <p14:creationId xmlns:p14="http://schemas.microsoft.com/office/powerpoint/2010/main" val="380404124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 is the “robust” estimate of the information (the variance of the score function)</a:t>
            </a:r>
          </a:p>
        </p:txBody>
      </p:sp>
      <p:sp>
        <p:nvSpPr>
          <p:cNvPr id="4" name="Slide Number Placeholder 3"/>
          <p:cNvSpPr>
            <a:spLocks noGrp="1"/>
          </p:cNvSpPr>
          <p:nvPr>
            <p:ph type="sldNum" sz="quarter" idx="5"/>
          </p:nvPr>
        </p:nvSpPr>
        <p:spPr/>
        <p:txBody>
          <a:bodyPr/>
          <a:lstStyle/>
          <a:p>
            <a:fld id="{DAD3987A-74E1-BA49-8B8E-2391856A87A9}" type="slidenum">
              <a:rPr lang="en-US" smtClean="0"/>
              <a:t>103</a:t>
            </a:fld>
            <a:endParaRPr lang="en-US"/>
          </a:p>
        </p:txBody>
      </p:sp>
    </p:spTree>
    <p:extLst>
      <p:ext uri="{BB962C8B-B14F-4D97-AF65-F5344CB8AC3E}">
        <p14:creationId xmlns:p14="http://schemas.microsoft.com/office/powerpoint/2010/main" val="5984131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replace the expectations by the sample average to get an approximate large sample variance</a:t>
            </a:r>
          </a:p>
        </p:txBody>
      </p:sp>
      <p:sp>
        <p:nvSpPr>
          <p:cNvPr id="4" name="Slide Number Placeholder 3"/>
          <p:cNvSpPr>
            <a:spLocks noGrp="1"/>
          </p:cNvSpPr>
          <p:nvPr>
            <p:ph type="sldNum" sz="quarter" idx="10"/>
          </p:nvPr>
        </p:nvSpPr>
        <p:spPr/>
        <p:txBody>
          <a:bodyPr/>
          <a:lstStyle/>
          <a:p>
            <a:fld id="{DAD3987A-74E1-BA49-8B8E-2391856A87A9}" type="slidenum">
              <a:rPr lang="en-US" smtClean="0"/>
              <a:t>104</a:t>
            </a:fld>
            <a:endParaRPr lang="en-US"/>
          </a:p>
        </p:txBody>
      </p:sp>
    </p:spTree>
    <p:extLst>
      <p:ext uri="{BB962C8B-B14F-4D97-AF65-F5344CB8AC3E}">
        <p14:creationId xmlns:p14="http://schemas.microsoft.com/office/powerpoint/2010/main" val="1322092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7FDE9D5-7B5D-8E47-98FE-CA78FC28B526}" type="datetimeFigureOut">
              <a:rPr lang="en-US" smtClean="0"/>
              <a:t>1/13/19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1/13/19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1/13/19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3600">
                <a:solidFill>
                  <a:schemeClr val="bg1"/>
                </a:solidFill>
                <a:latin typeface="Franklin Gothic Medium" panose="020B0603020102020204" pitchFamily="34" charset="0"/>
              </a:defRPr>
            </a:lvl1pPr>
            <a:lvl2pPr>
              <a:defRPr sz="3200">
                <a:solidFill>
                  <a:schemeClr val="bg1"/>
                </a:solidFill>
                <a:latin typeface="Franklin Gothic Medium" panose="020B0603020102020204" pitchFamily="34" charset="0"/>
              </a:defRPr>
            </a:lvl2pPr>
            <a:lvl3pPr>
              <a:defRPr sz="2800">
                <a:solidFill>
                  <a:schemeClr val="bg1"/>
                </a:solidFill>
                <a:latin typeface="Franklin Gothic Medium" panose="020B0603020102020204" pitchFamily="34" charset="0"/>
              </a:defRPr>
            </a:lvl3pPr>
            <a:lvl4pPr>
              <a:defRPr sz="2400">
                <a:solidFill>
                  <a:schemeClr val="bg1"/>
                </a:solidFill>
                <a:latin typeface="Franklin Gothic Medium" panose="020B0603020102020204" pitchFamily="34" charset="0"/>
              </a:defRPr>
            </a:lvl4pPr>
            <a:lvl5pPr>
              <a:defRPr sz="2400">
                <a:solidFill>
                  <a:schemeClr val="bg1"/>
                </a:solidFill>
                <a:latin typeface="Franklin Gothic Medium" panose="020B06030201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FDE9D5-7B5D-8E47-98FE-CA78FC28B526}" type="datetimeFigureOut">
              <a:rPr lang="en-US" smtClean="0"/>
              <a:t>1/13/19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FDE9D5-7B5D-8E47-98FE-CA78FC28B526}" type="datetimeFigureOut">
              <a:rPr lang="en-US" smtClean="0"/>
              <a:t>1/13/19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FDE9D5-7B5D-8E47-98FE-CA78FC28B526}" type="datetimeFigureOut">
              <a:rPr lang="en-US" smtClean="0"/>
              <a:t>1/13/19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FDE9D5-7B5D-8E47-98FE-CA78FC28B526}" type="datetimeFigureOut">
              <a:rPr lang="en-US" smtClean="0"/>
              <a:t>1/13/19</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338304"/>
            <a:ext cx="10515600" cy="1325563"/>
          </a:xfrm>
        </p:spPr>
        <p:txBody>
          <a:bodyPr/>
          <a:lstStyle>
            <a:lvl1pPr>
              <a:defRPr>
                <a:solidFill>
                  <a:schemeClr val="tx1">
                    <a:lumMod val="85000"/>
                    <a:lumOff val="15000"/>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37FDE9D5-7B5D-8E47-98FE-CA78FC28B526}" type="datetimeFigureOut">
              <a:rPr lang="en-US" smtClean="0"/>
              <a:t>1/13/19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DE9D5-7B5D-8E47-98FE-CA78FC28B526}" type="datetimeFigureOut">
              <a:rPr lang="en-US" smtClean="0"/>
              <a:t>1/13/19</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DE9D5-7B5D-8E47-98FE-CA78FC28B526}" type="datetimeFigureOut">
              <a:rPr lang="en-US" smtClean="0"/>
              <a:t>1/13/19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DE9D5-7B5D-8E47-98FE-CA78FC28B526}" type="datetimeFigureOut">
              <a:rPr lang="en-US" smtClean="0"/>
              <a:t>1/13/19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F471FBE-9427-F048-8171-3C8E4E61267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FDE9D5-7B5D-8E47-98FE-CA78FC28B526}" type="datetimeFigureOut">
              <a:rPr lang="en-US" smtClean="0"/>
              <a:t>1/13/19</a:t>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471FBE-9427-F048-8171-3C8E4E612677}" type="slidenum">
              <a:rPr lang="en-US" smtClean="0"/>
              <a:t>‹#›</a:t>
            </a:fld>
            <a:endParaRPr lang="en-US"/>
          </a:p>
        </p:txBody>
      </p:sp>
      <p:sp>
        <p:nvSpPr>
          <p:cNvPr id="8" name="Rectangle 7">
            <a:extLst>
              <a:ext uri="{FF2B5EF4-FFF2-40B4-BE49-F238E27FC236}">
                <a16:creationId xmlns:a16="http://schemas.microsoft.com/office/drawing/2014/main" id="{3A392F2D-3435-CB4E-8F7B-EA5AF796A3FB}"/>
              </a:ext>
            </a:extLst>
          </p:cNvPr>
          <p:cNvSpPr/>
          <p:nvPr userDrawn="1"/>
        </p:nvSpPr>
        <p:spPr>
          <a:xfrm>
            <a:off x="3581400" y="6367639"/>
            <a:ext cx="5029200" cy="338554"/>
          </a:xfrm>
          <a:prstGeom prst="rect">
            <a:avLst/>
          </a:prstGeom>
        </p:spPr>
        <p:txBody>
          <a:bodyPr wrap="square">
            <a:spAutoFit/>
          </a:bodyPr>
          <a:lstStyle/>
          <a:p>
            <a:pPr algn="ctr"/>
            <a:r>
              <a:rPr lang="en-US" sz="1600" kern="0" cap="small" spc="300" baseline="0" dirty="0">
                <a:solidFill>
                  <a:schemeClr val="bg2">
                    <a:lumMod val="60000"/>
                    <a:lumOff val="40000"/>
                  </a:schemeClr>
                </a:solidFill>
              </a:rPr>
              <a:t>Wake Forest University Seminar</a:t>
            </a:r>
          </a:p>
        </p:txBody>
      </p:sp>
    </p:spTree>
    <p:extLst>
      <p:ext uri="{BB962C8B-B14F-4D97-AF65-F5344CB8AC3E}">
        <p14:creationId xmlns:p14="http://schemas.microsoft.com/office/powerpoint/2010/main" val="253691865"/>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txStyles>
    <p:titleStyle>
      <a:lvl1pPr algn="l" defTabSz="914400" rtl="0" eaLnBrk="1" latinLnBrk="0" hangingPunct="1">
        <a:lnSpc>
          <a:spcPct val="90000"/>
        </a:lnSpc>
        <a:spcBef>
          <a:spcPct val="0"/>
        </a:spcBef>
        <a:buNone/>
        <a:defRPr sz="6000" b="1" i="0" kern="1200">
          <a:solidFill>
            <a:schemeClr val="bg1"/>
          </a:solidFill>
          <a:latin typeface="Franklin Gothic Heavy" panose="020B06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500.png"/></Relationships>
</file>

<file path=ppt/slides/_rels/slide10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500.png"/></Relationships>
</file>

<file path=ppt/slides/_rels/slide10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tiff"/><Relationship Id="rId7" Type="http://schemas.microsoft.com/office/2007/relationships/hdphoto" Target="../media/hdphoto2.wdp"/><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4.tiff"/><Relationship Id="rId4" Type="http://schemas.openxmlformats.org/officeDocument/2006/relationships/image" Target="../media/image10.tiff"/></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hyperlink" Target="https://books.google.com/books?id=UaEL-HI6v2YC" TargetMode="External"/><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cran.r-project.org/package=PSW" TargetMode="External"/><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s://cran.r-project.org/package=obsSens" TargetMode="External"/><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1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6.xml"/><Relationship Id="rId1" Type="http://schemas.openxmlformats.org/officeDocument/2006/relationships/slideLayout" Target="../slideLayouts/slideLayout2.xml"/><Relationship Id="rId4" Type="http://schemas.openxmlformats.org/officeDocument/2006/relationships/image" Target="../media/image360.png"/></Relationships>
</file>

<file path=ppt/slides/_rels/slide1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1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image" Target="../media/image380.png"/></Relationships>
</file>

<file path=ppt/slides/_rels/slide1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1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15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5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5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58.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450.png"/></Relationships>
</file>

<file path=ppt/slides/_rels/slide159.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45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450.png"/></Relationships>
</file>

<file path=ppt/slides/_rels/slide1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62.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500.png"/></Relationships>
</file>

<file path=ppt/slides/_rels/slide1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500.png"/></Relationships>
</file>

<file path=ppt/slides/_rels/slide166.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520.png"/></Relationships>
</file>

<file path=ppt/slides/_rels/slide1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54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11.tiff"/></Relationships>
</file>

<file path=ppt/slides/_rels/slide19.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11.tiff"/></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11.tiff"/></Relationships>
</file>

<file path=ppt/slides/_rels/slide2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3.png"/><Relationship Id="rId4" Type="http://schemas.openxmlformats.org/officeDocument/2006/relationships/image" Target="../media/image11.tiff"/></Relationships>
</file>

<file path=ppt/slides/_rels/slide24.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3.png"/><Relationship Id="rId4" Type="http://schemas.openxmlformats.org/officeDocument/2006/relationships/image" Target="../media/image11.tiff"/></Relationships>
</file>

<file path=ppt/slides/_rels/slide25.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1.tiff"/><Relationship Id="rId5" Type="http://schemas.microsoft.com/office/2007/relationships/hdphoto" Target="../media/hdphoto3.wdp"/><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11.tiff"/></Relationships>
</file>

<file path=ppt/slides/_rels/slide2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3.png"/><Relationship Id="rId4" Type="http://schemas.openxmlformats.org/officeDocument/2006/relationships/image" Target="../media/image11.tiff"/></Relationships>
</file>

<file path=ppt/slides/_rels/slide28.xml.rels><?xml version="1.0" encoding="UTF-8" standalone="yes"?>
<Relationships xmlns="http://schemas.openxmlformats.org/package/2006/relationships"><Relationship Id="rId3" Type="http://schemas.openxmlformats.org/officeDocument/2006/relationships/image" Target="../media/image11.tiff"/><Relationship Id="rId7" Type="http://schemas.microsoft.com/office/2007/relationships/hdphoto" Target="../media/hdphoto2.wdp"/><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4.tiff"/><Relationship Id="rId4" Type="http://schemas.openxmlformats.org/officeDocument/2006/relationships/image" Target="../media/image10.tiff"/></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2.tiff"/></Relationships>
</file>

<file path=ppt/slides/_rels/slide5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2.tiff"/></Relationships>
</file>

<file path=ppt/slides/_rels/slide5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2.tif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7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8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9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9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9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931830"/>
            <a:ext cx="12192000" cy="2387600"/>
          </a:xfrm>
        </p:spPr>
        <p:txBody>
          <a:bodyPr>
            <a:noAutofit/>
          </a:bodyPr>
          <a:lstStyle/>
          <a:p>
            <a:r>
              <a:rPr lang="en-US" dirty="0">
                <a:solidFill>
                  <a:schemeClr val="bg1"/>
                </a:solidFill>
                <a:latin typeface="Franklin Gothic Medium" panose="020B0603020102020204" pitchFamily="34" charset="0"/>
              </a:rPr>
              <a:t>Improving Modern Techniques of Causal Inference</a:t>
            </a:r>
            <a:endParaRPr lang="en-US" sz="4800" dirty="0">
              <a:solidFill>
                <a:schemeClr val="bg1"/>
              </a:solidFill>
              <a:latin typeface="Franklin Gothic Medium" panose="020B0603020102020204" pitchFamily="34" charset="0"/>
            </a:endParaRPr>
          </a:p>
        </p:txBody>
      </p:sp>
      <p:sp>
        <p:nvSpPr>
          <p:cNvPr id="3" name="Subtitle 2"/>
          <p:cNvSpPr>
            <a:spLocks noGrp="1"/>
          </p:cNvSpPr>
          <p:nvPr>
            <p:ph type="subTitle" idx="1"/>
          </p:nvPr>
        </p:nvSpPr>
        <p:spPr>
          <a:xfrm>
            <a:off x="1524000" y="4411505"/>
            <a:ext cx="9144000" cy="1655762"/>
          </a:xfrm>
        </p:spPr>
        <p:txBody>
          <a:bodyPr/>
          <a:lstStyle/>
          <a:p>
            <a:r>
              <a:rPr lang="en-US" spc="300" dirty="0">
                <a:solidFill>
                  <a:schemeClr val="bg1"/>
                </a:solidFill>
                <a:latin typeface="Franklin Gothic Medium" charset="0"/>
                <a:ea typeface="Franklin Gothic Medium" charset="0"/>
                <a:cs typeface="Franklin Gothic Medium" charset="0"/>
              </a:rPr>
              <a:t>Lucy D’Agostino McGowan</a:t>
            </a:r>
          </a:p>
        </p:txBody>
      </p:sp>
    </p:spTree>
    <p:extLst>
      <p:ext uri="{BB962C8B-B14F-4D97-AF65-F5344CB8AC3E}">
        <p14:creationId xmlns:p14="http://schemas.microsoft.com/office/powerpoint/2010/main" val="274105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838200" y="2697945"/>
                <a:ext cx="973208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𝑍</m:t>
                                  </m:r>
                                </m:e>
                                <m:sub>
                                  <m:r>
                                    <a:rPr lang="en-US" sz="6600" b="0" i="1" smtClean="0">
                                      <a:solidFill>
                                        <a:schemeClr val="accent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𝑍</m:t>
                                  </m:r>
                                </m:e>
                                <m:sub>
                                  <m:r>
                                    <a:rPr lang="en-US" sz="6600" b="0" i="1" smtClean="0">
                                      <a:solidFill>
                                        <a:schemeClr val="accent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𝑍</m:t>
                                      </m:r>
                                    </m:e>
                                    <m:sub>
                                      <m:r>
                                        <a:rPr lang="en-US" sz="6600" b="0" i="1" smtClean="0">
                                          <a:solidFill>
                                            <a:schemeClr val="accent1"/>
                                          </a:solidFill>
                                          <a:latin typeface="Cambria Math" panose="02040503050406030204" pitchFamily="18" charset="0"/>
                                        </a:rPr>
                                        <m:t>𝑖</m:t>
                                      </m:r>
                                    </m:sub>
                                  </m:sSub>
                                </m:e>
                              </m:d>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r>
                                <a:rPr lang="en-US" sz="6600" i="1">
                                  <a:solidFill>
                                    <a:schemeClr val="bg1"/>
                                  </a:solidFill>
                                  <a:latin typeface="Cambria Math" panose="02040503050406030204" pitchFamily="18" charset="0"/>
                                </a:rPr>
                                <m:t>(1−</m:t>
                              </m:r>
                              <m:sSub>
                                <m:sSubPr>
                                  <m:ctrlPr>
                                    <a:rPr lang="en-US" sz="6600" i="1" smtClean="0">
                                      <a:solidFill>
                                        <a:schemeClr val="accent1"/>
                                      </a:solidFill>
                                      <a:latin typeface="Cambria Math" panose="02040503050406030204" pitchFamily="18" charset="0"/>
                                    </a:rPr>
                                  </m:ctrlPr>
                                </m:sSubPr>
                                <m:e>
                                  <m:r>
                                    <a:rPr lang="en-US" sz="6600" i="1">
                                      <a:solidFill>
                                        <a:schemeClr val="accent1"/>
                                      </a:solidFill>
                                      <a:latin typeface="Cambria Math" panose="02040503050406030204" pitchFamily="18" charset="0"/>
                                    </a:rPr>
                                    <m:t>𝑍</m:t>
                                  </m:r>
                                </m:e>
                                <m:sub>
                                  <m:r>
                                    <a:rPr lang="en-US" sz="6600" i="1">
                                      <a:solidFill>
                                        <a:schemeClr val="accent1"/>
                                      </a:solidFill>
                                      <a:latin typeface="Cambria Math" panose="02040503050406030204" pitchFamily="18" charset="0"/>
                                    </a:rPr>
                                    <m:t>𝑖</m:t>
                                  </m:r>
                                </m:sub>
                              </m:sSub>
                              <m:r>
                                <a:rPr lang="en-US" sz="6600" i="1">
                                  <a:solidFill>
                                    <a:schemeClr val="bg1"/>
                                  </a:solidFill>
                                  <a:latin typeface="Cambria Math" panose="02040503050406030204" pitchFamily="18" charset="0"/>
                                </a:rPr>
                                <m:t>)</m:t>
                              </m:r>
                            </m:e>
                          </m:nary>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23074438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6AB36-A4B3-F44A-AA04-807BBFBDAD2F}"/>
              </a:ext>
            </a:extLst>
          </p:cNvPr>
          <p:cNvSpPr>
            <a:spLocks noGrp="1"/>
          </p:cNvSpPr>
          <p:nvPr>
            <p:ph type="title"/>
          </p:nvPr>
        </p:nvSpPr>
        <p:spPr/>
        <p:txBody>
          <a:bodyPr/>
          <a:lstStyle/>
          <a:p>
            <a:r>
              <a:rPr lang="en-US" dirty="0"/>
              <a:t>M-Estimation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3826E6B-2785-D948-9652-D5DB99D380FA}"/>
                  </a:ext>
                </a:extLst>
              </p:cNvPr>
              <p:cNvSpPr txBox="1"/>
              <p:nvPr/>
            </p:nvSpPr>
            <p:spPr>
              <a:xfrm>
                <a:off x="2273479" y="2857613"/>
                <a:ext cx="7645042" cy="10665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4800" b="0" i="1" smtClean="0">
                              <a:solidFill>
                                <a:schemeClr val="bg1"/>
                              </a:solidFill>
                              <a:latin typeface="Cambria Math" panose="02040503050406030204" pitchFamily="18" charset="0"/>
                            </a:rPr>
                          </m:ctrlPr>
                        </m:radPr>
                        <m:deg/>
                        <m:e>
                          <m:r>
                            <a:rPr lang="en-US" sz="4800" b="0" i="1" smtClean="0">
                              <a:solidFill>
                                <a:schemeClr val="bg1"/>
                              </a:solidFill>
                              <a:latin typeface="Cambria Math" panose="02040503050406030204" pitchFamily="18" charset="0"/>
                            </a:rPr>
                            <m:t>𝑛</m:t>
                          </m:r>
                        </m:e>
                      </m:rad>
                      <m:d>
                        <m:dPr>
                          <m:ctrlPr>
                            <a:rPr lang="en-US" sz="4800" b="0" i="1" smtClean="0">
                              <a:solidFill>
                                <a:schemeClr val="bg1"/>
                              </a:solidFill>
                              <a:latin typeface="Cambria Math" panose="02040503050406030204" pitchFamily="18" charset="0"/>
                            </a:rPr>
                          </m:ctrlPr>
                        </m:dPr>
                        <m:e>
                          <m:acc>
                            <m:accPr>
                              <m:chr m:val="̂"/>
                              <m:ctrlPr>
                                <a:rPr lang="en-US" sz="4800" b="1" i="1" smtClean="0">
                                  <a:solidFill>
                                    <a:schemeClr val="bg1"/>
                                  </a:solidFill>
                                  <a:latin typeface="Cambria Math" panose="02040503050406030204" pitchFamily="18" charset="0"/>
                                </a:rPr>
                              </m:ctrlPr>
                            </m:accPr>
                            <m:e>
                              <m:r>
                                <a:rPr lang="en-US" sz="4800" b="1" i="1" smtClean="0">
                                  <a:solidFill>
                                    <a:schemeClr val="bg1"/>
                                  </a:solidFill>
                                  <a:latin typeface="Cambria Math" panose="02040503050406030204" pitchFamily="18" charset="0"/>
                                </a:rPr>
                                <m:t>𝜽</m:t>
                              </m:r>
                            </m:e>
                          </m:acc>
                          <m:r>
                            <a:rPr lang="en-US" sz="4800" b="0" i="1" smtClean="0">
                              <a:solidFill>
                                <a:schemeClr val="bg1"/>
                              </a:solidFill>
                              <a:latin typeface="Cambria Math" panose="02040503050406030204" pitchFamily="18" charset="0"/>
                            </a:rPr>
                            <m:t>−</m:t>
                          </m:r>
                          <m:r>
                            <a:rPr lang="en-US" sz="4800" b="1" i="1" smtClean="0">
                              <a:solidFill>
                                <a:schemeClr val="bg1"/>
                              </a:solidFill>
                              <a:latin typeface="Cambria Math" panose="02040503050406030204" pitchFamily="18" charset="0"/>
                            </a:rPr>
                            <m:t>𝜽</m:t>
                          </m:r>
                        </m:e>
                      </m:d>
                      <m:groupChr>
                        <m:groupChrPr>
                          <m:chr m:val="→"/>
                          <m:vertJc m:val="bot"/>
                          <m:ctrlPr>
                            <a:rPr lang="en-US" sz="4800" b="0" i="1" smtClean="0">
                              <a:solidFill>
                                <a:schemeClr val="bg1"/>
                              </a:solidFill>
                              <a:latin typeface="Cambria Math" panose="02040503050406030204" pitchFamily="18" charset="0"/>
                            </a:rPr>
                          </m:ctrlPr>
                        </m:groupChrPr>
                        <m:e>
                          <m:r>
                            <m:rPr>
                              <m:brk m:alnAt="2"/>
                            </m:rPr>
                            <a:rPr lang="en-US" sz="4800" b="0" i="1" smtClean="0">
                              <a:solidFill>
                                <a:schemeClr val="bg1"/>
                              </a:solidFill>
                              <a:latin typeface="Cambria Math" panose="02040503050406030204" pitchFamily="18" charset="0"/>
                            </a:rPr>
                            <m:t>𝑑</m:t>
                          </m:r>
                        </m:e>
                      </m:groupChr>
                      <m:r>
                        <a:rPr lang="en-US" sz="4800" b="0" i="1" smtClean="0">
                          <a:solidFill>
                            <a:schemeClr val="bg1"/>
                          </a:solidFill>
                          <a:latin typeface="Cambria Math" panose="02040503050406030204" pitchFamily="18" charset="0"/>
                        </a:rPr>
                        <m:t>𝑁</m:t>
                      </m:r>
                      <m:r>
                        <a:rPr lang="en-US" sz="4800" b="0" i="1" smtClean="0">
                          <a:solidFill>
                            <a:schemeClr val="bg1"/>
                          </a:solidFill>
                          <a:latin typeface="Cambria Math" panose="02040503050406030204" pitchFamily="18" charset="0"/>
                        </a:rPr>
                        <m:t>(0, </m:t>
                      </m:r>
                      <m:sSup>
                        <m:sSupPr>
                          <m:ctrlPr>
                            <a:rPr lang="en-US" sz="4800" b="0" i="1" smtClean="0">
                              <a:solidFill>
                                <a:schemeClr val="bg1"/>
                              </a:solidFill>
                              <a:latin typeface="Cambria Math" panose="02040503050406030204" pitchFamily="18" charset="0"/>
                            </a:rPr>
                          </m:ctrlPr>
                        </m:sSupPr>
                        <m:e>
                          <m:r>
                            <a:rPr lang="en-US" sz="4800" b="1" i="0" smtClean="0">
                              <a:solidFill>
                                <a:schemeClr val="bg1"/>
                              </a:solidFill>
                              <a:latin typeface="Cambria Math" panose="02040503050406030204" pitchFamily="18" charset="0"/>
                            </a:rPr>
                            <m:t>𝐀</m:t>
                          </m:r>
                        </m:e>
                        <m:sup>
                          <m:r>
                            <a:rPr lang="en-US" sz="4800" b="0" i="1" smtClean="0">
                              <a:solidFill>
                                <a:schemeClr val="bg1"/>
                              </a:solidFill>
                              <a:latin typeface="Cambria Math" panose="02040503050406030204" pitchFamily="18" charset="0"/>
                            </a:rPr>
                            <m:t>−1</m:t>
                          </m:r>
                        </m:sup>
                      </m:sSup>
                      <m:r>
                        <a:rPr lang="en-US" sz="4800" b="1" i="0" smtClean="0">
                          <a:solidFill>
                            <a:schemeClr val="bg1"/>
                          </a:solidFill>
                          <a:latin typeface="Cambria Math" panose="02040503050406030204" pitchFamily="18" charset="0"/>
                        </a:rPr>
                        <m:t>𝐁</m:t>
                      </m:r>
                      <m:sSup>
                        <m:sSupPr>
                          <m:ctrlPr>
                            <a:rPr lang="en-US" sz="4800" b="0" i="1" smtClean="0">
                              <a:solidFill>
                                <a:schemeClr val="bg1"/>
                              </a:solidFill>
                              <a:latin typeface="Cambria Math" panose="02040503050406030204" pitchFamily="18" charset="0"/>
                            </a:rPr>
                          </m:ctrlPr>
                        </m:sSupPr>
                        <m:e>
                          <m:r>
                            <a:rPr lang="en-US" sz="4800" b="1" i="0" smtClean="0">
                              <a:solidFill>
                                <a:schemeClr val="bg1"/>
                              </a:solidFill>
                              <a:latin typeface="Cambria Math" panose="02040503050406030204" pitchFamily="18" charset="0"/>
                            </a:rPr>
                            <m:t>𝐀</m:t>
                          </m:r>
                        </m:e>
                        <m:sup>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𝑇</m:t>
                          </m:r>
                        </m:sup>
                      </m:sSup>
                      <m:r>
                        <a:rPr lang="en-US" sz="4800" b="0" i="1" smtClean="0">
                          <a:solidFill>
                            <a:schemeClr val="bg1"/>
                          </a:solidFill>
                          <a:latin typeface="Cambria Math" panose="02040503050406030204" pitchFamily="18" charset="0"/>
                        </a:rPr>
                        <m:t>)</m:t>
                      </m:r>
                    </m:oMath>
                  </m:oMathPara>
                </a14:m>
                <a:endParaRPr lang="en-US" sz="4800" dirty="0"/>
              </a:p>
            </p:txBody>
          </p:sp>
        </mc:Choice>
        <mc:Fallback xmlns="">
          <p:sp>
            <p:nvSpPr>
              <p:cNvPr id="4" name="TextBox 3">
                <a:extLst>
                  <a:ext uri="{FF2B5EF4-FFF2-40B4-BE49-F238E27FC236}">
                    <a16:creationId xmlns:a16="http://schemas.microsoft.com/office/drawing/2014/main" id="{43826E6B-2785-D948-9652-D5DB99D380FA}"/>
                  </a:ext>
                </a:extLst>
              </p:cNvPr>
              <p:cNvSpPr txBox="1">
                <a:spLocks noRot="1" noChangeAspect="1" noMove="1" noResize="1" noEditPoints="1" noAdjustHandles="1" noChangeArrowheads="1" noChangeShapeType="1" noTextEdit="1"/>
              </p:cNvSpPr>
              <p:nvPr/>
            </p:nvSpPr>
            <p:spPr>
              <a:xfrm>
                <a:off x="2273479" y="2857613"/>
                <a:ext cx="7645042" cy="1066574"/>
              </a:xfrm>
              <a:prstGeom prst="rect">
                <a:avLst/>
              </a:prstGeom>
              <a:blipFill>
                <a:blip r:embed="rId3"/>
                <a:stretch>
                  <a:fillRect t="-2353" r="-2488" b="-55294"/>
                </a:stretch>
              </a:blipFill>
            </p:spPr>
            <p:txBody>
              <a:bodyPr/>
              <a:lstStyle/>
              <a:p>
                <a:r>
                  <a:rPr lang="en-US">
                    <a:noFill/>
                  </a:rPr>
                  <a:t> </a:t>
                </a:r>
              </a:p>
            </p:txBody>
          </p:sp>
        </mc:Fallback>
      </mc:AlternateContent>
    </p:spTree>
    <p:extLst>
      <p:ext uri="{BB962C8B-B14F-4D97-AF65-F5344CB8AC3E}">
        <p14:creationId xmlns:p14="http://schemas.microsoft.com/office/powerpoint/2010/main" val="30590367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A118B6A-867E-F94E-B1CD-649C69989621}"/>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xmlns="">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3"/>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8323875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08BFA9B-C1F4-1A49-AA2D-762908ABC128}"/>
                  </a:ext>
                </a:extLst>
              </p:cNvPr>
              <p:cNvSpPr txBox="1"/>
              <p:nvPr/>
            </p:nvSpPr>
            <p:spPr>
              <a:xfrm>
                <a:off x="3773979" y="4415191"/>
                <a:ext cx="4620817" cy="17122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0" smtClean="0">
                          <a:solidFill>
                            <a:schemeClr val="bg1"/>
                          </a:solidFill>
                          <a:latin typeface="Cambria Math" panose="02040503050406030204" pitchFamily="18" charset="0"/>
                        </a:rPr>
                        <m:t>𝐀</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f>
                            <m:fPr>
                              <m:ctrlPr>
                                <a:rPr lang="en-US" sz="5000" b="0" i="1" smtClean="0">
                                  <a:solidFill>
                                    <a:schemeClr val="bg1"/>
                                  </a:solidFill>
                                  <a:latin typeface="Cambria Math" panose="02040503050406030204" pitchFamily="18" charset="0"/>
                                </a:rPr>
                              </m:ctrlPr>
                            </m:fPr>
                            <m:num>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num>
                            <m:den>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𝜽</m:t>
                              </m:r>
                            </m:den>
                          </m:f>
                        </m:e>
                      </m:d>
                    </m:oMath>
                  </m:oMathPara>
                </a14:m>
                <a:endParaRPr lang="en-US" sz="5000" dirty="0">
                  <a:solidFill>
                    <a:schemeClr val="bg1"/>
                  </a:solidFill>
                </a:endParaRPr>
              </a:p>
            </p:txBody>
          </p:sp>
        </mc:Choice>
        <mc:Fallback xmlns="">
          <p:sp>
            <p:nvSpPr>
              <p:cNvPr id="5" name="TextBox 4">
                <a:extLst>
                  <a:ext uri="{FF2B5EF4-FFF2-40B4-BE49-F238E27FC236}">
                    <a16:creationId xmlns:a16="http://schemas.microsoft.com/office/drawing/2014/main" id="{A08BFA9B-C1F4-1A49-AA2D-762908ABC128}"/>
                  </a:ext>
                </a:extLst>
              </p:cNvPr>
              <p:cNvSpPr txBox="1">
                <a:spLocks noRot="1" noChangeAspect="1" noMove="1" noResize="1" noEditPoints="1" noAdjustHandles="1" noChangeArrowheads="1" noChangeShapeType="1" noTextEdit="1"/>
              </p:cNvSpPr>
              <p:nvPr/>
            </p:nvSpPr>
            <p:spPr>
              <a:xfrm>
                <a:off x="3773979" y="4415191"/>
                <a:ext cx="4620817" cy="1712264"/>
              </a:xfrm>
              <a:prstGeom prst="rect">
                <a:avLst/>
              </a:prstGeom>
              <a:blipFill>
                <a:blip r:embed="rId3"/>
                <a:stretch>
                  <a:fillRect l="-2466" b="-1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03116-F0BC-1749-BD4B-FCB48EDE3797}"/>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xmlns="">
          <p:sp>
            <p:nvSpPr>
              <p:cNvPr id="7" name="TextBox 6">
                <a:extLst>
                  <a:ext uri="{FF2B5EF4-FFF2-40B4-BE49-F238E27FC236}">
                    <a16:creationId xmlns:a16="http://schemas.microsoft.com/office/drawing/2014/main" id="{96503116-F0BC-1749-BD4B-FCB48EDE3797}"/>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14878347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A7DA060-980E-1C4D-92D1-42ED5000B581}"/>
                  </a:ext>
                </a:extLst>
              </p:cNvPr>
              <p:cNvSpPr txBox="1"/>
              <p:nvPr/>
            </p:nvSpPr>
            <p:spPr>
              <a:xfrm>
                <a:off x="3412701" y="4706391"/>
                <a:ext cx="5442837" cy="769441"/>
              </a:xfrm>
              <a:prstGeom prst="rect">
                <a:avLst/>
              </a:prstGeom>
              <a:noFill/>
            </p:spPr>
            <p:txBody>
              <a:bodyPr wrap="none" lIns="0" tIns="0" rIns="0" bIns="0" rtlCol="0">
                <a:spAutoFit/>
              </a:bodyPr>
              <a:lstStyle/>
              <a:p>
                <a14:m>
                  <m:oMath xmlns:m="http://schemas.openxmlformats.org/officeDocument/2006/math">
                    <m:r>
                      <a:rPr lang="en-US" sz="5000" b="1" i="0" smtClean="0">
                        <a:solidFill>
                          <a:schemeClr val="bg1"/>
                        </a:solidFill>
                        <a:latin typeface="Cambria Math" panose="02040503050406030204" pitchFamily="18" charset="0"/>
                      </a:rPr>
                      <m:t>𝐁</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r>
                          <a:rPr lang="en-US" sz="5000" b="1" i="1" smtClean="0">
                            <a:solidFill>
                              <a:schemeClr val="bg1"/>
                            </a:solidFill>
                            <a:latin typeface="Cambria Math" panose="02040503050406030204" pitchFamily="18" charset="0"/>
                          </a:rPr>
                          <m:t>𝒖</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e>
                          <m:sup>
                            <m:r>
                              <a:rPr lang="en-US" sz="5000" b="0" i="1" smtClean="0">
                                <a:solidFill>
                                  <a:schemeClr val="bg1"/>
                                </a:solidFill>
                                <a:latin typeface="Cambria Math" panose="02040503050406030204" pitchFamily="18" charset="0"/>
                              </a:rPr>
                              <m:t>𝑇</m:t>
                            </m:r>
                          </m:sup>
                        </m:sSup>
                      </m:e>
                    </m:d>
                    <m:r>
                      <a:rPr lang="en-US" sz="5000" b="0" i="1" smtClean="0">
                        <a:solidFill>
                          <a:schemeClr val="bg1"/>
                        </a:solidFill>
                        <a:latin typeface="Cambria Math" panose="02040503050406030204" pitchFamily="18" charset="0"/>
                      </a:rPr>
                      <m:t> </m:t>
                    </m:r>
                  </m:oMath>
                </a14:m>
                <a:r>
                  <a:rPr lang="en-US" sz="5000" dirty="0">
                    <a:solidFill>
                      <a:schemeClr val="bg1"/>
                    </a:solidFill>
                  </a:rPr>
                  <a:t> </a:t>
                </a:r>
              </a:p>
            </p:txBody>
          </p:sp>
        </mc:Choice>
        <mc:Fallback xmlns="">
          <p:sp>
            <p:nvSpPr>
              <p:cNvPr id="7" name="TextBox 6">
                <a:extLst>
                  <a:ext uri="{FF2B5EF4-FFF2-40B4-BE49-F238E27FC236}">
                    <a16:creationId xmlns:a16="http://schemas.microsoft.com/office/drawing/2014/main" id="{9A7DA060-980E-1C4D-92D1-42ED5000B581}"/>
                  </a:ext>
                </a:extLst>
              </p:cNvPr>
              <p:cNvSpPr txBox="1">
                <a:spLocks noRot="1" noChangeAspect="1" noMove="1" noResize="1" noEditPoints="1" noAdjustHandles="1" noChangeArrowheads="1" noChangeShapeType="1" noTextEdit="1"/>
              </p:cNvSpPr>
              <p:nvPr/>
            </p:nvSpPr>
            <p:spPr>
              <a:xfrm>
                <a:off x="3412701" y="4706391"/>
                <a:ext cx="5442837" cy="769441"/>
              </a:xfrm>
              <a:prstGeom prst="rect">
                <a:avLst/>
              </a:prstGeom>
              <a:blipFill>
                <a:blip r:embed="rId3"/>
                <a:stretch>
                  <a:fillRect l="-3730" t="-8197" r="-2331" b="-377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41FD1D-808E-574B-BA8C-BAC4477A6D26}"/>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xmlns="">
          <p:sp>
            <p:nvSpPr>
              <p:cNvPr id="5" name="TextBox 4">
                <a:extLst>
                  <a:ext uri="{FF2B5EF4-FFF2-40B4-BE49-F238E27FC236}">
                    <a16:creationId xmlns:a16="http://schemas.microsoft.com/office/drawing/2014/main" id="{2041FD1D-808E-574B-BA8C-BAC4477A6D26}"/>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19900105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A118B6A-867E-F94E-B1CD-649C69989621}"/>
                  </a:ext>
                </a:extLst>
              </p:cNvPr>
              <p:cNvSpPr txBox="1"/>
              <p:nvPr/>
            </p:nvSpPr>
            <p:spPr>
              <a:xfrm>
                <a:off x="1913540" y="2526592"/>
                <a:ext cx="8364919" cy="17286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chemeClr val="bg1"/>
                              </a:solidFill>
                              <a:latin typeface="Cambria Math" panose="02040503050406030204" pitchFamily="18" charset="0"/>
                            </a:rPr>
                          </m:ctrlPr>
                        </m:accPr>
                        <m:e>
                          <m:r>
                            <m:rPr>
                              <m:sty m:val="p"/>
                            </m:rPr>
                            <a:rPr lang="en-US" sz="6000">
                              <a:solidFill>
                                <a:schemeClr val="bg1"/>
                              </a:solidFill>
                              <a:latin typeface="Cambria Math" panose="02040503050406030204" pitchFamily="18" charset="0"/>
                            </a:rPr>
                            <m:t>var</m:t>
                          </m:r>
                        </m:e>
                      </m:acc>
                      <m:d>
                        <m:dPr>
                          <m:ctrlPr>
                            <a:rPr lang="en-US" sz="6000" b="0" i="1" smtClean="0">
                              <a:solidFill>
                                <a:schemeClr val="bg1"/>
                              </a:solidFill>
                              <a:latin typeface="Cambria Math" panose="02040503050406030204" pitchFamily="18" charset="0"/>
                            </a:rPr>
                          </m:ctrlPr>
                        </m:dPr>
                        <m:e>
                          <m:acc>
                            <m:accPr>
                              <m:chr m:val="̂"/>
                              <m:ctrlPr>
                                <a:rPr lang="en-US" sz="6000" b="1" i="1" smtClean="0">
                                  <a:solidFill>
                                    <a:schemeClr val="bg1"/>
                                  </a:solidFill>
                                  <a:latin typeface="Cambria Math" panose="02040503050406030204" pitchFamily="18" charset="0"/>
                                </a:rPr>
                              </m:ctrlPr>
                            </m:accPr>
                            <m:e>
                              <m:r>
                                <a:rPr lang="en-US" sz="6000" b="1" i="1">
                                  <a:solidFill>
                                    <a:schemeClr val="bg1"/>
                                  </a:solidFill>
                                  <a:latin typeface="Cambria Math" panose="02040503050406030204" pitchFamily="18" charset="0"/>
                                </a:rPr>
                                <m:t>𝜽</m:t>
                              </m:r>
                            </m:e>
                          </m:acc>
                        </m:e>
                      </m:d>
                      <m:r>
                        <a:rPr lang="en-US" sz="6000" b="0" i="1" smtClean="0">
                          <a:solidFill>
                            <a:schemeClr val="bg1"/>
                          </a:solidFill>
                          <a:latin typeface="Cambria Math" panose="02040503050406030204" pitchFamily="18" charset="0"/>
                        </a:rPr>
                        <m:t>=</m:t>
                      </m:r>
                      <m:f>
                        <m:fPr>
                          <m:ctrlPr>
                            <a:rPr lang="en-US" sz="6000" i="1">
                              <a:solidFill>
                                <a:schemeClr val="bg1"/>
                              </a:solidFill>
                              <a:latin typeface="Cambria Math" panose="02040503050406030204" pitchFamily="18" charset="0"/>
                            </a:rPr>
                          </m:ctrlPr>
                        </m:fPr>
                        <m:num>
                          <m:r>
                            <a:rPr lang="en-US" sz="6000">
                              <a:solidFill>
                                <a:schemeClr val="bg1"/>
                              </a:solidFill>
                              <a:latin typeface="Cambria Math" panose="02040503050406030204" pitchFamily="18" charset="0"/>
                            </a:rPr>
                            <m:t>1</m:t>
                          </m:r>
                        </m:num>
                        <m:den>
                          <m:r>
                            <m:rPr>
                              <m:sty m:val="p"/>
                            </m:rPr>
                            <a:rPr lang="en-US" sz="6000">
                              <a:solidFill>
                                <a:schemeClr val="bg1"/>
                              </a:solidFill>
                              <a:latin typeface="Cambria Math" panose="02040503050406030204" pitchFamily="18" charset="0"/>
                            </a:rPr>
                            <m:t>n</m:t>
                          </m:r>
                        </m:den>
                      </m:f>
                      <m:sSup>
                        <m:sSupPr>
                          <m:ctrlPr>
                            <a:rPr lang="en-US" sz="6000" b="0" i="1" smtClean="0">
                              <a:solidFill>
                                <a:schemeClr val="bg1"/>
                              </a:solidFill>
                              <a:latin typeface="Cambria Math" panose="02040503050406030204" pitchFamily="18" charset="0"/>
                            </a:rPr>
                          </m:ctrlPr>
                        </m:sSupPr>
                        <m:e>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𝐀</m:t>
                                  </m:r>
                                </m:e>
                              </m:acc>
                            </m:e>
                            <m:sub>
                              <m:r>
                                <a:rPr lang="en-US" sz="6000" b="0" i="1" smtClean="0">
                                  <a:solidFill>
                                    <a:schemeClr val="bg1"/>
                                  </a:solidFill>
                                  <a:latin typeface="Cambria Math" panose="02040503050406030204" pitchFamily="18" charset="0"/>
                                </a:rPr>
                                <m:t>𝑛</m:t>
                              </m:r>
                            </m:sub>
                          </m:sSub>
                        </m:e>
                        <m:sup>
                          <m:r>
                            <a:rPr lang="en-US" sz="6000" b="0" i="1" smtClean="0">
                              <a:solidFill>
                                <a:schemeClr val="bg1"/>
                              </a:solidFill>
                              <a:latin typeface="Cambria Math" panose="02040503050406030204" pitchFamily="18" charset="0"/>
                            </a:rPr>
                            <m:t>−1</m:t>
                          </m:r>
                        </m:sup>
                      </m:sSup>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𝐁</m:t>
                              </m:r>
                            </m:e>
                          </m:acc>
                        </m:e>
                        <m:sub>
                          <m:r>
                            <a:rPr lang="en-US" sz="6000" b="0" i="1" smtClean="0">
                              <a:solidFill>
                                <a:schemeClr val="bg1"/>
                              </a:solidFill>
                              <a:latin typeface="Cambria Math" panose="02040503050406030204" pitchFamily="18" charset="0"/>
                            </a:rPr>
                            <m:t>𝑛</m:t>
                          </m:r>
                        </m:sub>
                      </m:sSub>
                      <m:sSup>
                        <m:sSupPr>
                          <m:ctrlPr>
                            <a:rPr lang="en-US" sz="6000" b="0" i="1" smtClean="0">
                              <a:solidFill>
                                <a:schemeClr val="bg1"/>
                              </a:solidFill>
                              <a:latin typeface="Cambria Math" panose="02040503050406030204" pitchFamily="18" charset="0"/>
                            </a:rPr>
                          </m:ctrlPr>
                        </m:sSupPr>
                        <m:e>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𝐀</m:t>
                                  </m:r>
                                </m:e>
                              </m:acc>
                            </m:e>
                            <m:sub>
                              <m:r>
                                <a:rPr lang="en-US" sz="6000" b="0" i="1" smtClean="0">
                                  <a:solidFill>
                                    <a:schemeClr val="bg1"/>
                                  </a:solidFill>
                                  <a:latin typeface="Cambria Math" panose="02040503050406030204" pitchFamily="18" charset="0"/>
                                </a:rPr>
                                <m:t>𝑛</m:t>
                              </m:r>
                            </m:sub>
                          </m:sSub>
                        </m:e>
                        <m:sup>
                          <m:r>
                            <a:rPr lang="en-US" sz="6000" b="0" i="1" smtClean="0">
                              <a:solidFill>
                                <a:schemeClr val="bg1"/>
                              </a:solidFill>
                              <a:latin typeface="Cambria Math" panose="02040503050406030204" pitchFamily="18" charset="0"/>
                            </a:rPr>
                            <m:t>−</m:t>
                          </m:r>
                          <m:r>
                            <a:rPr lang="en-US" sz="6000" b="0" i="1" smtClean="0">
                              <a:solidFill>
                                <a:schemeClr val="bg1"/>
                              </a:solidFill>
                              <a:latin typeface="Cambria Math" panose="02040503050406030204" pitchFamily="18" charset="0"/>
                            </a:rPr>
                            <m:t>𝑇</m:t>
                          </m:r>
                        </m:sup>
                      </m:sSup>
                    </m:oMath>
                  </m:oMathPara>
                </a14:m>
                <a:endParaRPr lang="en-US" sz="6000" dirty="0">
                  <a:solidFill>
                    <a:schemeClr val="bg1"/>
                  </a:solidFill>
                </a:endParaRPr>
              </a:p>
            </p:txBody>
          </p:sp>
        </mc:Choice>
        <mc:Fallback xmlns="">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1913540" y="2526592"/>
                <a:ext cx="8364919" cy="1728615"/>
              </a:xfrm>
              <a:prstGeom prst="rect">
                <a:avLst/>
              </a:prstGeom>
              <a:blipFill>
                <a:blip r:embed="rId3"/>
                <a:stretch>
                  <a:fillRect l="-759" b="-9489"/>
                </a:stretch>
              </a:blipFill>
            </p:spPr>
            <p:txBody>
              <a:bodyPr/>
              <a:lstStyle/>
              <a:p>
                <a:r>
                  <a:rPr lang="en-US">
                    <a:noFill/>
                  </a:rPr>
                  <a:t> </a:t>
                </a:r>
              </a:p>
            </p:txBody>
          </p:sp>
        </mc:Fallback>
      </mc:AlternateContent>
    </p:spTree>
    <p:extLst>
      <p:ext uri="{BB962C8B-B14F-4D97-AF65-F5344CB8AC3E}">
        <p14:creationId xmlns:p14="http://schemas.microsoft.com/office/powerpoint/2010/main" val="207326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2">
                    <a:lumMod val="50000"/>
                  </a:schemeClr>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propensity scores</a:t>
            </a:r>
          </a:p>
          <a:p>
            <a:r>
              <a:rPr lang="en-US" sz="2800" dirty="0">
                <a:solidFill>
                  <a:schemeClr val="bg2">
                    <a:lumMod val="50000"/>
                  </a:schemeClr>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weighting</a:t>
            </a:r>
          </a:p>
          <a:p>
            <a:pPr>
              <a:spcAft>
                <a:spcPts val="500"/>
              </a:spcAft>
            </a:pPr>
            <a:r>
              <a:rPr lang="en-US" sz="2800" dirty="0">
                <a:solidFill>
                  <a:schemeClr val="bg2">
                    <a:lumMod val="50000"/>
                  </a:schemeClr>
                </a:solidFill>
                <a:latin typeface="Franklin Gothic Heavy" charset="0"/>
                <a:ea typeface="Franklin Gothic Heavy" charset="0"/>
                <a:cs typeface="Franklin Gothic Heavy" charset="0"/>
              </a:rPr>
              <a:t>How do we calculate these weights?</a:t>
            </a:r>
            <a:endParaRPr lang="en-US" sz="2800" i="1" dirty="0">
              <a:solidFill>
                <a:schemeClr val="bg2">
                  <a:lumMod val="50000"/>
                </a:schemeClr>
              </a:solidFill>
              <a:latin typeface="Franklin Gothic Heavy" charset="0"/>
              <a:ea typeface="Franklin Gothic Heavy" charset="0"/>
              <a:cs typeface="Franklin Gothic Heavy" charset="0"/>
            </a:endParaRPr>
          </a:p>
          <a:p>
            <a:r>
              <a:rPr lang="en-US" sz="2800" dirty="0">
                <a:solidFill>
                  <a:schemeClr val="bg2">
                    <a:lumMod val="50000"/>
                  </a:schemeClr>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bg2">
                    <a:lumMod val="50000"/>
                  </a:schemeClr>
                </a:solidFill>
                <a:latin typeface="Franklin Gothic Heavy" panose="020B0603020102020204" pitchFamily="34" charset="0"/>
              </a:rPr>
              <a:t>The variance for the ATO and ATM is preferable to that of the ATE</a:t>
            </a:r>
            <a:endParaRPr lang="en-US" sz="2800" i="1" dirty="0">
              <a:solidFill>
                <a:schemeClr val="bg2">
                  <a:lumMod val="50000"/>
                </a:schemeClr>
              </a:solidFill>
              <a:latin typeface="Franklin Gothic Heavy" charset="0"/>
              <a:ea typeface="Franklin Gothic Heavy" charset="0"/>
              <a:cs typeface="Franklin Gothic Heavy" charset="0"/>
            </a:endParaRPr>
          </a:p>
          <a:p>
            <a:r>
              <a:rPr lang="en-US" dirty="0">
                <a:solidFill>
                  <a:schemeClr val="bg1"/>
                </a:solidFill>
                <a:latin typeface="Franklin Gothic Heavy" charset="0"/>
                <a:ea typeface="Franklin Gothic Heavy" charset="0"/>
                <a:cs typeface="Franklin Gothic Heavy" charset="0"/>
              </a:rPr>
              <a:t>How do we estimate the treatment effect?</a:t>
            </a:r>
          </a:p>
          <a:p>
            <a:pPr>
              <a:spcAft>
                <a:spcPts val="500"/>
              </a:spcAft>
            </a:pPr>
            <a:r>
              <a:rPr lang="en-US" b="1" i="1" dirty="0">
                <a:solidFill>
                  <a:schemeClr val="accent1"/>
                </a:solidFill>
                <a:latin typeface="Franklin Gothic Heavy" panose="020B0603020102020204" pitchFamily="34" charset="0"/>
              </a:rPr>
              <a:t>Doubly robust estimator</a:t>
            </a:r>
          </a:p>
          <a:p>
            <a:r>
              <a:rPr lang="en-US" dirty="0">
                <a:solidFill>
                  <a:schemeClr val="bg1"/>
                </a:solidFill>
                <a:latin typeface="Franklin Gothic Heavy" charset="0"/>
                <a:ea typeface="Franklin Gothic Heavy" charset="0"/>
                <a:cs typeface="Franklin Gothic Heavy" charset="0"/>
              </a:rPr>
              <a:t>How do we estimate the variability?</a:t>
            </a:r>
          </a:p>
          <a:p>
            <a:pPr>
              <a:spcAft>
                <a:spcPts val="500"/>
              </a:spcAft>
            </a:pPr>
            <a:r>
              <a:rPr lang="en-US" b="1" i="1" dirty="0">
                <a:solidFill>
                  <a:schemeClr val="accent1"/>
                </a:solidFill>
                <a:latin typeface="Franklin Gothic Heavy" panose="020B0603020102020204" pitchFamily="34" charset="0"/>
              </a:rPr>
              <a:t>Sandwich estimator</a:t>
            </a:r>
            <a:endParaRPr lang="en-US" dirty="0">
              <a:solidFill>
                <a:schemeClr val="bg1"/>
              </a:solidFill>
              <a:latin typeface="Franklin Gothic Heavy" charset="0"/>
              <a:ea typeface="Franklin Gothic Heavy" charset="0"/>
              <a:cs typeface="Franklin Gothic Heavy" charset="0"/>
            </a:endParaRPr>
          </a:p>
          <a:p>
            <a:endParaRPr lang="en-US" i="1" dirty="0">
              <a:solidFill>
                <a:schemeClr val="accent1"/>
              </a:solidFill>
              <a:latin typeface="Franklin Gothic Heavy" charset="0"/>
              <a:ea typeface="Franklin Gothic Heavy" charset="0"/>
              <a:cs typeface="Franklin Gothic Heavy" charset="0"/>
            </a:endParaRPr>
          </a:p>
          <a:p>
            <a:endParaRPr lang="en-US" sz="2800" b="1" i="1" dirty="0">
              <a:solidFill>
                <a:schemeClr val="accent1"/>
              </a:solidFill>
              <a:latin typeface="Franklin Gothic Heavy" panose="020B0603020102020204" pitchFamily="34"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3083"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3083"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3083"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3083"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
        <p:nvSpPr>
          <p:cNvPr id="22" name="Rectangle 21">
            <a:extLst>
              <a:ext uri="{FF2B5EF4-FFF2-40B4-BE49-F238E27FC236}">
                <a16:creationId xmlns:a16="http://schemas.microsoft.com/office/drawing/2014/main" id="{EF0C355B-BB67-C64A-90DD-4371CC69314C}"/>
              </a:ext>
            </a:extLst>
          </p:cNvPr>
          <p:cNvSpPr/>
          <p:nvPr/>
        </p:nvSpPr>
        <p:spPr>
          <a:xfrm>
            <a:off x="233083" y="351739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97DB56A-2E0A-E149-BD19-BAED8A51153A}"/>
              </a:ext>
            </a:extLst>
          </p:cNvPr>
          <p:cNvSpPr txBox="1"/>
          <p:nvPr/>
        </p:nvSpPr>
        <p:spPr>
          <a:xfrm>
            <a:off x="170329" y="3198079"/>
            <a:ext cx="519953" cy="830997"/>
          </a:xfrm>
          <a:prstGeom prst="rect">
            <a:avLst/>
          </a:prstGeom>
          <a:noFill/>
        </p:spPr>
        <p:txBody>
          <a:bodyPr wrap="square" rtlCol="0">
            <a:spAutoFit/>
          </a:bodyPr>
          <a:lstStyle/>
          <a:p>
            <a:r>
              <a:rPr lang="en-US" sz="4800" dirty="0">
                <a:solidFill>
                  <a:schemeClr val="bg1"/>
                </a:solidFill>
              </a:rPr>
              <a:t>✓</a:t>
            </a:r>
          </a:p>
        </p:txBody>
      </p:sp>
      <p:sp>
        <p:nvSpPr>
          <p:cNvPr id="24" name="Rectangle 23">
            <a:extLst>
              <a:ext uri="{FF2B5EF4-FFF2-40B4-BE49-F238E27FC236}">
                <a16:creationId xmlns:a16="http://schemas.microsoft.com/office/drawing/2014/main" id="{8E80C9EB-9A9E-9C4C-8C2B-B24431617D88}"/>
              </a:ext>
            </a:extLst>
          </p:cNvPr>
          <p:cNvSpPr/>
          <p:nvPr/>
        </p:nvSpPr>
        <p:spPr>
          <a:xfrm>
            <a:off x="259974" y="514050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F90CDCC-4A51-E748-BCD0-ABB24E9C536F}"/>
              </a:ext>
            </a:extLst>
          </p:cNvPr>
          <p:cNvSpPr txBox="1"/>
          <p:nvPr/>
        </p:nvSpPr>
        <p:spPr>
          <a:xfrm>
            <a:off x="210670" y="4794900"/>
            <a:ext cx="519953" cy="830997"/>
          </a:xfrm>
          <a:prstGeom prst="rect">
            <a:avLst/>
          </a:prstGeom>
          <a:noFill/>
        </p:spPr>
        <p:txBody>
          <a:bodyPr wrap="square" rtlCol="0">
            <a:spAutoFit/>
          </a:bodyPr>
          <a:lstStyle/>
          <a:p>
            <a:r>
              <a:rPr lang="en-US" sz="4800" dirty="0">
                <a:solidFill>
                  <a:schemeClr val="bg1"/>
                </a:solidFill>
              </a:rPr>
              <a:t>✓</a:t>
            </a:r>
          </a:p>
        </p:txBody>
      </p:sp>
    </p:spTree>
    <p:extLst>
      <p:ext uri="{BB962C8B-B14F-4D97-AF65-F5344CB8AC3E}">
        <p14:creationId xmlns:p14="http://schemas.microsoft.com/office/powerpoint/2010/main" val="18466113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2">
                    <a:lumMod val="50000"/>
                  </a:schemeClr>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propensity scores</a:t>
            </a:r>
          </a:p>
          <a:p>
            <a:r>
              <a:rPr lang="en-US" sz="2800" dirty="0">
                <a:solidFill>
                  <a:schemeClr val="bg2">
                    <a:lumMod val="50000"/>
                  </a:schemeClr>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weighting</a:t>
            </a:r>
          </a:p>
          <a:p>
            <a:pPr>
              <a:spcAft>
                <a:spcPts val="500"/>
              </a:spcAft>
            </a:pPr>
            <a:r>
              <a:rPr lang="en-US" sz="2800" dirty="0">
                <a:solidFill>
                  <a:schemeClr val="bg2">
                    <a:lumMod val="50000"/>
                  </a:schemeClr>
                </a:solidFill>
                <a:latin typeface="Franklin Gothic Heavy" charset="0"/>
                <a:ea typeface="Franklin Gothic Heavy" charset="0"/>
                <a:cs typeface="Franklin Gothic Heavy" charset="0"/>
              </a:rPr>
              <a:t>How do we calculate these weights?</a:t>
            </a:r>
            <a:endParaRPr lang="en-US" sz="2800" i="1" dirty="0">
              <a:solidFill>
                <a:schemeClr val="bg2">
                  <a:lumMod val="50000"/>
                </a:schemeClr>
              </a:solidFill>
              <a:latin typeface="Franklin Gothic Heavy" charset="0"/>
              <a:ea typeface="Franklin Gothic Heavy" charset="0"/>
              <a:cs typeface="Franklin Gothic Heavy" charset="0"/>
            </a:endParaRPr>
          </a:p>
          <a:p>
            <a:r>
              <a:rPr lang="en-US" sz="2800" dirty="0">
                <a:solidFill>
                  <a:schemeClr val="bg2">
                    <a:lumMod val="50000"/>
                  </a:schemeClr>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bg2">
                    <a:lumMod val="50000"/>
                  </a:schemeClr>
                </a:solidFill>
                <a:latin typeface="Franklin Gothic Heavy" panose="020B0603020102020204" pitchFamily="34" charset="0"/>
              </a:rPr>
              <a:t>The variance for the ATO and ATM is preferable to that of the ATE</a:t>
            </a:r>
            <a:endParaRPr lang="en-US" sz="2800" i="1" dirty="0">
              <a:solidFill>
                <a:schemeClr val="bg2">
                  <a:lumMod val="50000"/>
                </a:schemeClr>
              </a:solidFill>
              <a:latin typeface="Franklin Gothic Heavy" charset="0"/>
              <a:ea typeface="Franklin Gothic Heavy" charset="0"/>
              <a:cs typeface="Franklin Gothic Heavy" charset="0"/>
            </a:endParaRPr>
          </a:p>
          <a:p>
            <a:r>
              <a:rPr lang="en-US" sz="2800" dirty="0">
                <a:solidFill>
                  <a:schemeClr val="bg1"/>
                </a:solidFill>
                <a:latin typeface="Franklin Gothic Heavy" charset="0"/>
                <a:ea typeface="Franklin Gothic Heavy" charset="0"/>
                <a:cs typeface="Franklin Gothic Heavy" charset="0"/>
              </a:rPr>
              <a:t>How do we estimate the treatment effect?</a:t>
            </a:r>
          </a:p>
          <a:p>
            <a:pPr>
              <a:spcAft>
                <a:spcPts val="500"/>
              </a:spcAft>
            </a:pPr>
            <a:r>
              <a:rPr lang="en-US" sz="2800" b="1" i="1" dirty="0">
                <a:solidFill>
                  <a:schemeClr val="accent1"/>
                </a:solidFill>
                <a:latin typeface="Franklin Gothic Heavy" panose="020B0603020102020204" pitchFamily="34" charset="0"/>
              </a:rPr>
              <a:t>Doubly robust estimator</a:t>
            </a:r>
          </a:p>
          <a:p>
            <a:r>
              <a:rPr lang="en-US" sz="2800" dirty="0">
                <a:solidFill>
                  <a:schemeClr val="bg1"/>
                </a:solidFill>
                <a:latin typeface="Franklin Gothic Heavy" charset="0"/>
                <a:ea typeface="Franklin Gothic Heavy" charset="0"/>
                <a:cs typeface="Franklin Gothic Heavy" charset="0"/>
              </a:rPr>
              <a:t>How do we estimate the variability?</a:t>
            </a:r>
          </a:p>
          <a:p>
            <a:pPr>
              <a:spcAft>
                <a:spcPts val="500"/>
              </a:spcAft>
            </a:pPr>
            <a:r>
              <a:rPr lang="en-US" sz="2800" b="1" i="1" dirty="0">
                <a:solidFill>
                  <a:schemeClr val="accent1"/>
                </a:solidFill>
                <a:latin typeface="Franklin Gothic Heavy" panose="020B0603020102020204" pitchFamily="34" charset="0"/>
              </a:rPr>
              <a:t>Sandwich estimator</a:t>
            </a:r>
          </a:p>
          <a:p>
            <a:endParaRPr lang="en-US" i="1" dirty="0">
              <a:solidFill>
                <a:schemeClr val="accent1"/>
              </a:solidFill>
              <a:latin typeface="Franklin Gothic Heavy" charset="0"/>
              <a:ea typeface="Franklin Gothic Heavy" charset="0"/>
              <a:cs typeface="Franklin Gothic Heavy" charset="0"/>
            </a:endParaRPr>
          </a:p>
          <a:p>
            <a:endParaRPr lang="en-US" sz="2800" b="1" i="1" dirty="0">
              <a:solidFill>
                <a:schemeClr val="accent1"/>
              </a:solidFill>
              <a:latin typeface="Franklin Gothic Heavy" panose="020B0603020102020204" pitchFamily="34"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0841"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0841"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0841"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0841"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6" name="Group 25">
            <a:extLst>
              <a:ext uri="{FF2B5EF4-FFF2-40B4-BE49-F238E27FC236}">
                <a16:creationId xmlns:a16="http://schemas.microsoft.com/office/drawing/2014/main" id="{5CF1ECD3-B173-EE45-A999-1A00793EA3E7}"/>
              </a:ext>
            </a:extLst>
          </p:cNvPr>
          <p:cNvGrpSpPr/>
          <p:nvPr/>
        </p:nvGrpSpPr>
        <p:grpSpPr>
          <a:xfrm>
            <a:off x="230841" y="3066035"/>
            <a:ext cx="519953" cy="553998"/>
            <a:chOff x="251012" y="179293"/>
            <a:chExt cx="519953" cy="553998"/>
          </a:xfrm>
        </p:grpSpPr>
        <p:sp>
          <p:nvSpPr>
            <p:cNvPr id="27" name="Rectangle 26">
              <a:extLst>
                <a:ext uri="{FF2B5EF4-FFF2-40B4-BE49-F238E27FC236}">
                  <a16:creationId xmlns:a16="http://schemas.microsoft.com/office/drawing/2014/main" id="{AFD32150-0D7A-B644-B5A5-BDE765487B8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0EF15DA-C66E-554C-9513-DE1F25DE957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9" name="Group 28">
            <a:extLst>
              <a:ext uri="{FF2B5EF4-FFF2-40B4-BE49-F238E27FC236}">
                <a16:creationId xmlns:a16="http://schemas.microsoft.com/office/drawing/2014/main" id="{5E2A6B8E-DC7E-B041-ABBE-AD3BE714A745}"/>
              </a:ext>
            </a:extLst>
          </p:cNvPr>
          <p:cNvGrpSpPr/>
          <p:nvPr/>
        </p:nvGrpSpPr>
        <p:grpSpPr>
          <a:xfrm>
            <a:off x="230841" y="3932126"/>
            <a:ext cx="519953" cy="553998"/>
            <a:chOff x="251012" y="179293"/>
            <a:chExt cx="519953" cy="553998"/>
          </a:xfrm>
        </p:grpSpPr>
        <p:sp>
          <p:nvSpPr>
            <p:cNvPr id="30" name="Rectangle 29">
              <a:extLst>
                <a:ext uri="{FF2B5EF4-FFF2-40B4-BE49-F238E27FC236}">
                  <a16:creationId xmlns:a16="http://schemas.microsoft.com/office/drawing/2014/main" id="{1D4D9D06-1F5B-414D-905E-63F89B5CD0EF}"/>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76DA1B7-74C7-D041-A6EB-88A34A8ADCF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Tree>
    <p:extLst>
      <p:ext uri="{BB962C8B-B14F-4D97-AF65-F5344CB8AC3E}">
        <p14:creationId xmlns:p14="http://schemas.microsoft.com/office/powerpoint/2010/main" val="35118672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2">
                    <a:lumMod val="50000"/>
                  </a:schemeClr>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propensity scores</a:t>
            </a:r>
          </a:p>
          <a:p>
            <a:r>
              <a:rPr lang="en-US" sz="2800" dirty="0">
                <a:solidFill>
                  <a:schemeClr val="bg2">
                    <a:lumMod val="50000"/>
                  </a:schemeClr>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weighting</a:t>
            </a:r>
          </a:p>
          <a:p>
            <a:pPr>
              <a:spcAft>
                <a:spcPts val="500"/>
              </a:spcAft>
            </a:pPr>
            <a:r>
              <a:rPr lang="en-US" sz="2800" dirty="0">
                <a:solidFill>
                  <a:schemeClr val="bg2">
                    <a:lumMod val="50000"/>
                  </a:schemeClr>
                </a:solidFill>
                <a:latin typeface="Franklin Gothic Heavy" charset="0"/>
                <a:ea typeface="Franklin Gothic Heavy" charset="0"/>
                <a:cs typeface="Franklin Gothic Heavy" charset="0"/>
              </a:rPr>
              <a:t>How do we calculate these weights?</a:t>
            </a:r>
            <a:endParaRPr lang="en-US" sz="2800" i="1" dirty="0">
              <a:solidFill>
                <a:schemeClr val="bg2">
                  <a:lumMod val="50000"/>
                </a:schemeClr>
              </a:solidFill>
              <a:latin typeface="Franklin Gothic Heavy" charset="0"/>
              <a:ea typeface="Franklin Gothic Heavy" charset="0"/>
              <a:cs typeface="Franklin Gothic Heavy" charset="0"/>
            </a:endParaRPr>
          </a:p>
          <a:p>
            <a:r>
              <a:rPr lang="en-US" sz="2800" dirty="0">
                <a:solidFill>
                  <a:schemeClr val="bg2">
                    <a:lumMod val="50000"/>
                  </a:schemeClr>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bg2">
                    <a:lumMod val="50000"/>
                  </a:schemeClr>
                </a:solidFill>
                <a:latin typeface="Franklin Gothic Heavy" panose="020B0603020102020204" pitchFamily="34" charset="0"/>
              </a:rPr>
              <a:t>The variance for the ATO and ATM is preferable to that of the ATE</a:t>
            </a:r>
            <a:endParaRPr lang="en-US" sz="2800" i="1" dirty="0">
              <a:solidFill>
                <a:schemeClr val="bg2">
                  <a:lumMod val="50000"/>
                </a:schemeClr>
              </a:solidFill>
              <a:latin typeface="Franklin Gothic Heavy" charset="0"/>
              <a:ea typeface="Franklin Gothic Heavy" charset="0"/>
              <a:cs typeface="Franklin Gothic Heavy" charset="0"/>
            </a:endParaRPr>
          </a:p>
          <a:p>
            <a:r>
              <a:rPr lang="en-US" sz="2800" dirty="0">
                <a:solidFill>
                  <a:schemeClr val="bg2">
                    <a:lumMod val="50000"/>
                  </a:schemeClr>
                </a:solidFill>
                <a:latin typeface="Franklin Gothic Heavy" charset="0"/>
                <a:ea typeface="Franklin Gothic Heavy" charset="0"/>
                <a:cs typeface="Franklin Gothic Heavy" charset="0"/>
              </a:rPr>
              <a:t>How do we estimate the treatment effect?</a:t>
            </a:r>
          </a:p>
          <a:p>
            <a:pPr>
              <a:spcAft>
                <a:spcPts val="500"/>
              </a:spcAft>
            </a:pPr>
            <a:r>
              <a:rPr lang="en-US" sz="2800" b="1" i="1" dirty="0">
                <a:solidFill>
                  <a:schemeClr val="bg2">
                    <a:lumMod val="50000"/>
                  </a:schemeClr>
                </a:solidFill>
                <a:latin typeface="Franklin Gothic Heavy" panose="020B0603020102020204" pitchFamily="34" charset="0"/>
              </a:rPr>
              <a:t>Doubly robust estimator</a:t>
            </a:r>
          </a:p>
          <a:p>
            <a:r>
              <a:rPr lang="en-US" sz="2800" dirty="0">
                <a:solidFill>
                  <a:schemeClr val="bg2">
                    <a:lumMod val="50000"/>
                  </a:schemeClr>
                </a:solidFill>
                <a:latin typeface="Franklin Gothic Heavy" charset="0"/>
                <a:ea typeface="Franklin Gothic Heavy" charset="0"/>
                <a:cs typeface="Franklin Gothic Heavy" charset="0"/>
              </a:rPr>
              <a:t>How do we estimate the variability?</a:t>
            </a:r>
          </a:p>
          <a:p>
            <a:pPr>
              <a:spcAft>
                <a:spcPts val="500"/>
              </a:spcAft>
            </a:pPr>
            <a:r>
              <a:rPr lang="en-US" sz="2800" b="1" i="1" dirty="0">
                <a:solidFill>
                  <a:schemeClr val="bg2">
                    <a:lumMod val="50000"/>
                  </a:schemeClr>
                </a:solidFill>
                <a:latin typeface="Franklin Gothic Heavy" panose="020B0603020102020204" pitchFamily="34" charset="0"/>
              </a:rPr>
              <a:t>Sandwich estimator</a:t>
            </a:r>
          </a:p>
          <a:p>
            <a:r>
              <a:rPr lang="en-US" dirty="0">
                <a:solidFill>
                  <a:schemeClr val="bg1"/>
                </a:solidFill>
                <a:latin typeface="Franklin Gothic Heavy" charset="0"/>
                <a:ea typeface="Franklin Gothic Heavy" charset="0"/>
                <a:cs typeface="Franklin Gothic Heavy" charset="0"/>
              </a:rPr>
              <a:t>What if our assumptions are violated?</a:t>
            </a:r>
          </a:p>
          <a:p>
            <a:endParaRPr lang="en-US" i="1" dirty="0">
              <a:solidFill>
                <a:schemeClr val="accent1"/>
              </a:solidFill>
              <a:latin typeface="Franklin Gothic Heavy" charset="0"/>
              <a:ea typeface="Franklin Gothic Heavy" charset="0"/>
              <a:cs typeface="Franklin Gothic Heavy" charset="0"/>
            </a:endParaRPr>
          </a:p>
          <a:p>
            <a:endParaRPr lang="en-US" sz="2800" b="1" i="1" dirty="0">
              <a:solidFill>
                <a:schemeClr val="accent1"/>
              </a:solidFill>
              <a:latin typeface="Franklin Gothic Heavy" panose="020B0603020102020204" pitchFamily="34"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0841"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0841"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0841"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0841"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
        <p:nvSpPr>
          <p:cNvPr id="24" name="Rectangle 23">
            <a:extLst>
              <a:ext uri="{FF2B5EF4-FFF2-40B4-BE49-F238E27FC236}">
                <a16:creationId xmlns:a16="http://schemas.microsoft.com/office/drawing/2014/main" id="{8E80C9EB-9A9E-9C4C-8C2B-B24431617D88}"/>
              </a:ext>
            </a:extLst>
          </p:cNvPr>
          <p:cNvSpPr/>
          <p:nvPr/>
        </p:nvSpPr>
        <p:spPr>
          <a:xfrm>
            <a:off x="246528" y="492534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CF1ECD3-B173-EE45-A999-1A00793EA3E7}"/>
              </a:ext>
            </a:extLst>
          </p:cNvPr>
          <p:cNvGrpSpPr/>
          <p:nvPr/>
        </p:nvGrpSpPr>
        <p:grpSpPr>
          <a:xfrm>
            <a:off x="230841" y="3066035"/>
            <a:ext cx="519953" cy="553998"/>
            <a:chOff x="251012" y="179293"/>
            <a:chExt cx="519953" cy="553998"/>
          </a:xfrm>
        </p:grpSpPr>
        <p:sp>
          <p:nvSpPr>
            <p:cNvPr id="27" name="Rectangle 26">
              <a:extLst>
                <a:ext uri="{FF2B5EF4-FFF2-40B4-BE49-F238E27FC236}">
                  <a16:creationId xmlns:a16="http://schemas.microsoft.com/office/drawing/2014/main" id="{AFD32150-0D7A-B644-B5A5-BDE765487B8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0EF15DA-C66E-554C-9513-DE1F25DE957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9" name="Group 28">
            <a:extLst>
              <a:ext uri="{FF2B5EF4-FFF2-40B4-BE49-F238E27FC236}">
                <a16:creationId xmlns:a16="http://schemas.microsoft.com/office/drawing/2014/main" id="{5E2A6B8E-DC7E-B041-ABBE-AD3BE714A745}"/>
              </a:ext>
            </a:extLst>
          </p:cNvPr>
          <p:cNvGrpSpPr/>
          <p:nvPr/>
        </p:nvGrpSpPr>
        <p:grpSpPr>
          <a:xfrm>
            <a:off x="230841" y="3932126"/>
            <a:ext cx="519953" cy="553998"/>
            <a:chOff x="251012" y="179293"/>
            <a:chExt cx="519953" cy="553998"/>
          </a:xfrm>
        </p:grpSpPr>
        <p:sp>
          <p:nvSpPr>
            <p:cNvPr id="30" name="Rectangle 29">
              <a:extLst>
                <a:ext uri="{FF2B5EF4-FFF2-40B4-BE49-F238E27FC236}">
                  <a16:creationId xmlns:a16="http://schemas.microsoft.com/office/drawing/2014/main" id="{1D4D9D06-1F5B-414D-905E-63F89B5CD0EF}"/>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76DA1B7-74C7-D041-A6EB-88A34A8ADCF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Tree>
    <p:extLst>
      <p:ext uri="{BB962C8B-B14F-4D97-AF65-F5344CB8AC3E}">
        <p14:creationId xmlns:p14="http://schemas.microsoft.com/office/powerpoint/2010/main" val="17815650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C2AE-68D5-5C43-A1E3-D5DF0D613E0B}"/>
              </a:ext>
            </a:extLst>
          </p:cNvPr>
          <p:cNvSpPr>
            <a:spLocks noGrp="1"/>
          </p:cNvSpPr>
          <p:nvPr>
            <p:ph type="title"/>
          </p:nvPr>
        </p:nvSpPr>
        <p:spPr/>
        <p:txBody>
          <a:bodyPr/>
          <a:lstStyle/>
          <a:p>
            <a:r>
              <a:rPr lang="en-US" dirty="0">
                <a:latin typeface="Franklin Gothic Medium" panose="020B0603020102020204" pitchFamily="34" charset="0"/>
              </a:rPr>
              <a:t>Sensitivity Analysis</a:t>
            </a:r>
            <a:endParaRPr lang="en-US" dirty="0"/>
          </a:p>
        </p:txBody>
      </p:sp>
    </p:spTree>
    <p:extLst>
      <p:ext uri="{BB962C8B-B14F-4D97-AF65-F5344CB8AC3E}">
        <p14:creationId xmlns:p14="http://schemas.microsoft.com/office/powerpoint/2010/main" val="40444030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889E7-4907-9D4A-9EB7-EA63BADBA7F0}"/>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2EE54FD-DC89-CC49-87C6-1B3C0053E4D0}"/>
              </a:ext>
            </a:extLst>
          </p:cNvPr>
          <p:cNvSpPr>
            <a:spLocks noGrp="1"/>
          </p:cNvSpPr>
          <p:nvPr>
            <p:ph idx="1"/>
          </p:nvPr>
        </p:nvSpPr>
        <p:spPr/>
        <p:txBody>
          <a:bodyPr/>
          <a:lstStyle/>
          <a:p>
            <a:r>
              <a:rPr lang="en-US" dirty="0"/>
              <a:t>Review of </a:t>
            </a:r>
            <a:r>
              <a:rPr lang="en-US" b="1" dirty="0">
                <a:solidFill>
                  <a:schemeClr val="accent1"/>
                </a:solidFill>
              </a:rPr>
              <a:t>90 observational studies </a:t>
            </a:r>
            <a:r>
              <a:rPr lang="en-US" dirty="0"/>
              <a:t>JAMA, NEJM, and AJE</a:t>
            </a:r>
          </a:p>
          <a:p>
            <a:r>
              <a:rPr lang="en-US" b="1" dirty="0">
                <a:solidFill>
                  <a:schemeClr val="accent1"/>
                </a:solidFill>
              </a:rPr>
              <a:t>41</a:t>
            </a:r>
            <a:r>
              <a:rPr lang="en-US" dirty="0"/>
              <a:t> mentioned the issue of unmeasured confounding as a limitation</a:t>
            </a:r>
          </a:p>
          <a:p>
            <a:r>
              <a:rPr lang="en-US" b="1" dirty="0">
                <a:solidFill>
                  <a:schemeClr val="accent1"/>
                </a:solidFill>
              </a:rPr>
              <a:t>4</a:t>
            </a:r>
            <a:r>
              <a:rPr lang="en-US" dirty="0"/>
              <a:t> performed a quantitative sensitivity analysis</a:t>
            </a:r>
          </a:p>
        </p:txBody>
      </p:sp>
    </p:spTree>
    <p:extLst>
      <p:ext uri="{BB962C8B-B14F-4D97-AF65-F5344CB8AC3E}">
        <p14:creationId xmlns:p14="http://schemas.microsoft.com/office/powerpoint/2010/main" val="383310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838200" y="2697945"/>
                <a:ext cx="973208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accent1"/>
                                  </a:solidFill>
                                  <a:latin typeface="Cambria Math" panose="02040503050406030204" pitchFamily="18" charset="0"/>
                                </a:rPr>
                              </m:ctrlPr>
                            </m:naryPr>
                            <m:sub>
                              <m:r>
                                <a:rPr lang="en-US" sz="6600" b="0" i="1" smtClean="0">
                                  <a:solidFill>
                                    <a:schemeClr val="accent1"/>
                                  </a:solidFill>
                                  <a:latin typeface="Cambria Math" panose="02040503050406030204" pitchFamily="18" charset="0"/>
                                </a:rPr>
                                <m:t>𝑖</m:t>
                              </m:r>
                              <m:r>
                                <a:rPr lang="en-US" sz="6600" b="0" i="1" smtClean="0">
                                  <a:solidFill>
                                    <a:schemeClr val="accent1"/>
                                  </a:solidFill>
                                  <a:latin typeface="Cambria Math" panose="02040503050406030204" pitchFamily="18" charset="0"/>
                                </a:rPr>
                                <m:t>=1</m:t>
                              </m:r>
                            </m:sub>
                            <m:sup>
                              <m:r>
                                <a:rPr lang="en-US" sz="6600" b="0" i="1" smtClean="0">
                                  <a:solidFill>
                                    <a:schemeClr val="accent1"/>
                                  </a:solidFill>
                                  <a:latin typeface="Cambria Math" panose="02040503050406030204" pitchFamily="18" charset="0"/>
                                </a:rPr>
                                <m:t>𝑛</m:t>
                              </m:r>
                            </m:sup>
                            <m:e>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𝑍</m:t>
                                  </m:r>
                                </m:e>
                                <m:sub>
                                  <m:r>
                                    <a:rPr lang="en-US" sz="6600" b="0" i="1" smtClean="0">
                                      <a:solidFill>
                                        <a:schemeClr val="accent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r>
                                <a:rPr lang="en-US" sz="6600" i="1">
                                  <a:solidFill>
                                    <a:schemeClr val="bg1"/>
                                  </a:solidFill>
                                  <a:latin typeface="Cambria Math" panose="02040503050406030204" pitchFamily="18" charset="0"/>
                                </a:rPr>
                                <m:t>(1−</m:t>
                              </m:r>
                              <m:sSub>
                                <m:sSubPr>
                                  <m:ctrlPr>
                                    <a:rPr lang="en-US" sz="6600" i="1">
                                      <a:solidFill>
                                        <a:schemeClr val="bg1"/>
                                      </a:solidFill>
                                      <a:latin typeface="Cambria Math" panose="02040503050406030204" pitchFamily="18" charset="0"/>
                                    </a:rPr>
                                  </m:ctrlPr>
                                </m:sSubPr>
                                <m:e>
                                  <m:r>
                                    <a:rPr lang="en-US" sz="6600" i="1">
                                      <a:solidFill>
                                        <a:schemeClr val="bg1"/>
                                      </a:solidFill>
                                      <a:latin typeface="Cambria Math" panose="02040503050406030204" pitchFamily="18" charset="0"/>
                                    </a:rPr>
                                    <m:t>𝑍</m:t>
                                  </m:r>
                                </m:e>
                                <m:sub>
                                  <m:r>
                                    <a:rPr lang="en-US" sz="6600" i="1">
                                      <a:solidFill>
                                        <a:schemeClr val="bg1"/>
                                      </a:solidFill>
                                      <a:latin typeface="Cambria Math" panose="02040503050406030204" pitchFamily="18" charset="0"/>
                                    </a:rPr>
                                    <m:t>𝑖</m:t>
                                  </m:r>
                                </m:sub>
                              </m:sSub>
                              <m:r>
                                <a:rPr lang="en-US" sz="6600" i="1">
                                  <a:solidFill>
                                    <a:schemeClr val="bg1"/>
                                  </a:solidFill>
                                  <a:latin typeface="Cambria Math" panose="02040503050406030204" pitchFamily="18" charset="0"/>
                                </a:rPr>
                                <m:t>)</m:t>
                              </m:r>
                            </m:e>
                          </m:nary>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449890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 Contributions</a:t>
            </a:r>
          </a:p>
        </p:txBody>
      </p:sp>
      <p:sp>
        <p:nvSpPr>
          <p:cNvPr id="3" name="Content Placeholder 2"/>
          <p:cNvSpPr>
            <a:spLocks noGrp="1"/>
          </p:cNvSpPr>
          <p:nvPr>
            <p:ph idx="1"/>
          </p:nvPr>
        </p:nvSpPr>
        <p:spPr/>
        <p:txBody>
          <a:bodyPr>
            <a:normAutofit/>
          </a:bodyPr>
          <a:lstStyle/>
          <a:p>
            <a:pPr marL="742950" indent="-742950">
              <a:buFont typeface="+mj-lt"/>
              <a:buAutoNum type="arabicPeriod"/>
            </a:pPr>
            <a:r>
              <a:rPr lang="en-US" sz="4000" dirty="0">
                <a:solidFill>
                  <a:schemeClr val="bg1"/>
                </a:solidFill>
                <a:latin typeface="Franklin Gothic Medium" charset="0"/>
                <a:ea typeface="Franklin Gothic Medium" charset="0"/>
                <a:cs typeface="Franklin Gothic Medium" charset="0"/>
              </a:rPr>
              <a:t>Examine the </a:t>
            </a:r>
            <a:r>
              <a:rPr lang="en-US" sz="4000" b="1" dirty="0">
                <a:solidFill>
                  <a:srgbClr val="79D758"/>
                </a:solidFill>
                <a:latin typeface="Franklin Gothic Medium" charset="0"/>
                <a:ea typeface="Franklin Gothic Medium" charset="0"/>
                <a:cs typeface="Franklin Gothic Medium" charset="0"/>
              </a:rPr>
              <a:t>measured confounders </a:t>
            </a:r>
            <a:r>
              <a:rPr lang="en-US" sz="4000" dirty="0">
                <a:latin typeface="Franklin Gothic Medium" charset="0"/>
                <a:ea typeface="Franklin Gothic Medium" charset="0"/>
                <a:cs typeface="Franklin Gothic Medium" charset="0"/>
              </a:rPr>
              <a:t>via an </a:t>
            </a:r>
            <a:r>
              <a:rPr lang="en-US" sz="4000" b="1" dirty="0">
                <a:solidFill>
                  <a:schemeClr val="accent1"/>
                </a:solidFill>
                <a:latin typeface="Franklin Gothic Medium" charset="0"/>
                <a:ea typeface="Franklin Gothic Medium" charset="0"/>
                <a:cs typeface="Franklin Gothic Medium" charset="0"/>
              </a:rPr>
              <a:t>observed bias plot</a:t>
            </a:r>
          </a:p>
          <a:p>
            <a:pPr marL="742950" indent="-742950">
              <a:buFont typeface="+mj-lt"/>
              <a:buAutoNum type="arabicPeriod"/>
            </a:pPr>
            <a:endParaRPr lang="en-US" sz="4000" dirty="0">
              <a:solidFill>
                <a:schemeClr val="bg1"/>
              </a:solidFill>
              <a:latin typeface="Franklin Gothic Medium" charset="0"/>
              <a:ea typeface="Franklin Gothic Medium" charset="0"/>
              <a:cs typeface="Franklin Gothic Medium" charset="0"/>
            </a:endParaRPr>
          </a:p>
          <a:p>
            <a:pPr marL="742950" indent="-742950">
              <a:buFont typeface="+mj-lt"/>
              <a:buAutoNum type="arabicPeriod"/>
            </a:pPr>
            <a:r>
              <a:rPr lang="en-US" sz="4000" dirty="0">
                <a:solidFill>
                  <a:schemeClr val="bg1"/>
                </a:solidFill>
                <a:latin typeface="Franklin Gothic Medium" charset="0"/>
                <a:ea typeface="Franklin Gothic Medium" charset="0"/>
                <a:cs typeface="Franklin Gothic Medium" charset="0"/>
              </a:rPr>
              <a:t>Use this to inform how we think about </a:t>
            </a:r>
            <a:r>
              <a:rPr lang="en-US" sz="4000" b="1" dirty="0">
                <a:solidFill>
                  <a:srgbClr val="79D758"/>
                </a:solidFill>
                <a:latin typeface="Franklin Gothic Medium" charset="0"/>
                <a:ea typeface="Franklin Gothic Medium" charset="0"/>
                <a:cs typeface="Franklin Gothic Medium" charset="0"/>
              </a:rPr>
              <a:t>unmeasured confounders </a:t>
            </a:r>
            <a:r>
              <a:rPr lang="en-US" sz="4000" dirty="0">
                <a:latin typeface="Franklin Gothic Medium" charset="0"/>
                <a:ea typeface="Franklin Gothic Medium" charset="0"/>
                <a:cs typeface="Franklin Gothic Medium" charset="0"/>
              </a:rPr>
              <a:t>via</a:t>
            </a:r>
            <a:r>
              <a:rPr lang="en-US" sz="4000" b="1" dirty="0">
                <a:solidFill>
                  <a:srgbClr val="79D758"/>
                </a:solidFill>
                <a:latin typeface="Franklin Gothic Medium" charset="0"/>
                <a:ea typeface="Franklin Gothic Medium" charset="0"/>
                <a:cs typeface="Franklin Gothic Medium" charset="0"/>
              </a:rPr>
              <a:t> observed covariate E-values</a:t>
            </a:r>
            <a:endParaRPr lang="en-US" sz="4000" b="1" dirty="0">
              <a:solidFill>
                <a:srgbClr val="79D758"/>
              </a:solidFill>
            </a:endParaRPr>
          </a:p>
        </p:txBody>
      </p:sp>
    </p:spTree>
    <p:extLst>
      <p:ext uri="{BB962C8B-B14F-4D97-AF65-F5344CB8AC3E}">
        <p14:creationId xmlns:p14="http://schemas.microsoft.com/office/powerpoint/2010/main" val="329082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8CBBD79-F1C3-5444-AE00-2261FDB18379}"/>
              </a:ext>
            </a:extLst>
          </p:cNvPr>
          <p:cNvGrpSpPr/>
          <p:nvPr/>
        </p:nvGrpSpPr>
        <p:grpSpPr>
          <a:xfrm>
            <a:off x="746163" y="3398644"/>
            <a:ext cx="415632" cy="1309512"/>
            <a:chOff x="746163" y="3398644"/>
            <a:chExt cx="415632" cy="1309512"/>
          </a:xfrm>
        </p:grpSpPr>
        <p:grpSp>
          <p:nvGrpSpPr>
            <p:cNvPr id="22" name="Group 21"/>
            <p:cNvGrpSpPr/>
            <p:nvPr/>
          </p:nvGrpSpPr>
          <p:grpSpPr>
            <a:xfrm>
              <a:off x="783561" y="3398644"/>
              <a:ext cx="365760" cy="1309512"/>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329" name="Picture 328"/>
            <p:cNvPicPr>
              <a:picLocks noChangeAspect="1"/>
            </p:cNvPicPr>
            <p:nvPr/>
          </p:nvPicPr>
          <p:blipFill>
            <a:blip r:embed="rId3">
              <a:duotone>
                <a:schemeClr val="accent3">
                  <a:shade val="45000"/>
                  <a:satMod val="135000"/>
                </a:schemeClr>
                <a:prstClr val="white"/>
              </a:duotone>
            </a:blip>
            <a:stretch>
              <a:fillRect/>
            </a:stretch>
          </p:blipFill>
          <p:spPr>
            <a:xfrm flipH="1">
              <a:off x="746163" y="3528516"/>
              <a:ext cx="415632" cy="186753"/>
            </a:xfrm>
            <a:prstGeom prst="rect">
              <a:avLst/>
            </a:prstGeom>
          </p:spPr>
        </p:pic>
      </p:grpSp>
      <p:grpSp>
        <p:nvGrpSpPr>
          <p:cNvPr id="6" name="Group 5">
            <a:extLst>
              <a:ext uri="{FF2B5EF4-FFF2-40B4-BE49-F238E27FC236}">
                <a16:creationId xmlns:a16="http://schemas.microsoft.com/office/drawing/2014/main" id="{AA8DCE6C-18F9-5C48-8C4C-BFBA02F1814E}"/>
              </a:ext>
            </a:extLst>
          </p:cNvPr>
          <p:cNvGrpSpPr/>
          <p:nvPr/>
        </p:nvGrpSpPr>
        <p:grpSpPr>
          <a:xfrm>
            <a:off x="1802035" y="2095568"/>
            <a:ext cx="586767" cy="1368312"/>
            <a:chOff x="1802035" y="2095568"/>
            <a:chExt cx="586767" cy="1368312"/>
          </a:xfrm>
        </p:grpSpPr>
        <p:grpSp>
          <p:nvGrpSpPr>
            <p:cNvPr id="4" name="Group 3"/>
            <p:cNvGrpSpPr/>
            <p:nvPr/>
          </p:nvGrpSpPr>
          <p:grpSpPr>
            <a:xfrm>
              <a:off x="1885497" y="2095568"/>
              <a:ext cx="471424" cy="1368312"/>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2" name="TextBox 291"/>
            <p:cNvSpPr txBox="1"/>
            <p:nvPr/>
          </p:nvSpPr>
          <p:spPr>
            <a:xfrm>
              <a:off x="1802035" y="282291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10" name="Group 9"/>
          <p:cNvGrpSpPr/>
          <p:nvPr/>
        </p:nvGrpSpPr>
        <p:grpSpPr>
          <a:xfrm>
            <a:off x="3385133" y="1395021"/>
            <a:ext cx="365760" cy="1309512"/>
            <a:chOff x="2692399" y="2184397"/>
            <a:chExt cx="274320" cy="982134"/>
          </a:xfrm>
        </p:grpSpPr>
        <p:sp>
          <p:nvSpPr>
            <p:cNvPr id="11" name="Oval 1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3" name="Group 72"/>
          <p:cNvGrpSpPr/>
          <p:nvPr/>
        </p:nvGrpSpPr>
        <p:grpSpPr>
          <a:xfrm>
            <a:off x="7467236" y="3323864"/>
            <a:ext cx="365760" cy="1309512"/>
            <a:chOff x="2368178" y="2124654"/>
            <a:chExt cx="274320" cy="982134"/>
          </a:xfrm>
        </p:grpSpPr>
        <p:grpSp>
          <p:nvGrpSpPr>
            <p:cNvPr id="55" name="Group 54"/>
            <p:cNvGrpSpPr/>
            <p:nvPr/>
          </p:nvGrpSpPr>
          <p:grpSpPr>
            <a:xfrm>
              <a:off x="2368178" y="2124654"/>
              <a:ext cx="274320" cy="982134"/>
              <a:chOff x="2692399" y="2184397"/>
              <a:chExt cx="274320" cy="982134"/>
            </a:xfrm>
          </p:grpSpPr>
          <p:sp>
            <p:nvSpPr>
              <p:cNvPr id="56" name="Oval 55"/>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7" name="Rectangle 56"/>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1" name="Group 60"/>
            <p:cNvGrpSpPr/>
            <p:nvPr/>
          </p:nvGrpSpPr>
          <p:grpSpPr>
            <a:xfrm>
              <a:off x="2368178" y="2240639"/>
              <a:ext cx="274320" cy="113533"/>
              <a:chOff x="1237102" y="1657048"/>
              <a:chExt cx="1598445" cy="433900"/>
            </a:xfrm>
          </p:grpSpPr>
          <p:grpSp>
            <p:nvGrpSpPr>
              <p:cNvPr id="62" name="Group 61"/>
              <p:cNvGrpSpPr/>
              <p:nvPr/>
            </p:nvGrpSpPr>
            <p:grpSpPr>
              <a:xfrm>
                <a:off x="1517980" y="1688757"/>
                <a:ext cx="1070783" cy="402191"/>
                <a:chOff x="1517980" y="1688757"/>
                <a:chExt cx="1070783" cy="402191"/>
              </a:xfrm>
            </p:grpSpPr>
            <p:sp>
              <p:nvSpPr>
                <p:cNvPr id="67" name="Oval 66"/>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 name="Rectangle 67"/>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 name="Rectangle 68"/>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 name="Straight Connector 69"/>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1" name="Straight Connector 70"/>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2" name="Straight Connector 71"/>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3" name="Straight Connector 62"/>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 name="Group 15"/>
          <p:cNvGrpSpPr/>
          <p:nvPr/>
        </p:nvGrpSpPr>
        <p:grpSpPr>
          <a:xfrm>
            <a:off x="1536324" y="2924511"/>
            <a:ext cx="365760" cy="1309512"/>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4" name="Group 73"/>
          <p:cNvGrpSpPr/>
          <p:nvPr/>
        </p:nvGrpSpPr>
        <p:grpSpPr>
          <a:xfrm>
            <a:off x="6523323" y="1654493"/>
            <a:ext cx="365760" cy="1309512"/>
            <a:chOff x="2368178" y="2124654"/>
            <a:chExt cx="274320" cy="982134"/>
          </a:xfrm>
        </p:grpSpPr>
        <p:grpSp>
          <p:nvGrpSpPr>
            <p:cNvPr id="75" name="Group 74"/>
            <p:cNvGrpSpPr/>
            <p:nvPr/>
          </p:nvGrpSpPr>
          <p:grpSpPr>
            <a:xfrm>
              <a:off x="2368178" y="2124654"/>
              <a:ext cx="274320" cy="982134"/>
              <a:chOff x="2692399" y="2184397"/>
              <a:chExt cx="274320" cy="982134"/>
            </a:xfrm>
          </p:grpSpPr>
          <p:sp>
            <p:nvSpPr>
              <p:cNvPr id="88" name="Oval 8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9" name="Rectangle 8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6" name="Group 75"/>
            <p:cNvGrpSpPr/>
            <p:nvPr/>
          </p:nvGrpSpPr>
          <p:grpSpPr>
            <a:xfrm>
              <a:off x="2368178" y="2240639"/>
              <a:ext cx="274320" cy="113533"/>
              <a:chOff x="1237102" y="1657048"/>
              <a:chExt cx="1598445" cy="433900"/>
            </a:xfrm>
          </p:grpSpPr>
          <p:grpSp>
            <p:nvGrpSpPr>
              <p:cNvPr id="77" name="Group 76"/>
              <p:cNvGrpSpPr/>
              <p:nvPr/>
            </p:nvGrpSpPr>
            <p:grpSpPr>
              <a:xfrm>
                <a:off x="1517980" y="1688757"/>
                <a:ext cx="1070783" cy="402191"/>
                <a:chOff x="1517980" y="1688757"/>
                <a:chExt cx="1070783" cy="402191"/>
              </a:xfrm>
            </p:grpSpPr>
            <p:sp>
              <p:nvSpPr>
                <p:cNvPr id="82" name="Oval 81"/>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3" name="Rectangle 82"/>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4" name="Rectangle 83"/>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85" name="Straight Connector 84"/>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6" name="Straight Connector 85"/>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7" name="Straight Connector 86"/>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78" name="Straight Connector 77"/>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39" name="Group 138"/>
          <p:cNvGrpSpPr/>
          <p:nvPr/>
        </p:nvGrpSpPr>
        <p:grpSpPr>
          <a:xfrm>
            <a:off x="879796" y="1521563"/>
            <a:ext cx="365760" cy="1309512"/>
            <a:chOff x="2692399" y="2184397"/>
            <a:chExt cx="274320" cy="982134"/>
          </a:xfrm>
        </p:grpSpPr>
        <p:sp>
          <p:nvSpPr>
            <p:cNvPr id="152" name="Oval 151"/>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70" name="Oval 169"/>
          <p:cNvSpPr/>
          <p:nvPr/>
        </p:nvSpPr>
        <p:spPr bwMode="auto">
          <a:xfrm>
            <a:off x="-117767" y="897416"/>
            <a:ext cx="4876800" cy="4876800"/>
          </a:xfrm>
          <a:prstGeom prst="ellipse">
            <a:avLst/>
          </a:prstGeom>
          <a:noFill/>
          <a:ln w="76200" cap="flat" cmpd="sng" algn="ctr">
            <a:solidFill>
              <a:schemeClr val="accent6"/>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71" name="Oval 170"/>
          <p:cNvSpPr/>
          <p:nvPr/>
        </p:nvSpPr>
        <p:spPr bwMode="auto">
          <a:xfrm>
            <a:off x="5245751" y="29548"/>
            <a:ext cx="6400800" cy="6400800"/>
          </a:xfrm>
          <a:prstGeom prst="ellipse">
            <a:avLst/>
          </a:prstGeom>
          <a:noFill/>
          <a:ln w="76200" cap="flat" cmpd="sng" algn="ctr">
            <a:solidFill>
              <a:schemeClr val="accent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19" name="Group 18"/>
          <p:cNvGrpSpPr/>
          <p:nvPr/>
        </p:nvGrpSpPr>
        <p:grpSpPr>
          <a:xfrm>
            <a:off x="6627891" y="3600304"/>
            <a:ext cx="365760" cy="1309512"/>
            <a:chOff x="2692399" y="2184397"/>
            <a:chExt cx="274320" cy="982134"/>
          </a:xfrm>
          <a:solidFill>
            <a:schemeClr val="accent4"/>
          </a:solidFill>
        </p:grpSpPr>
        <p:sp>
          <p:nvSpPr>
            <p:cNvPr id="20" name="Oval 1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 name="Rectangle 2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7" name="Group 36"/>
          <p:cNvGrpSpPr/>
          <p:nvPr/>
        </p:nvGrpSpPr>
        <p:grpSpPr>
          <a:xfrm>
            <a:off x="8249587" y="3052717"/>
            <a:ext cx="365760" cy="1309512"/>
            <a:chOff x="2692399" y="2184397"/>
            <a:chExt cx="274320" cy="982134"/>
          </a:xfrm>
          <a:solidFill>
            <a:schemeClr val="accent4"/>
          </a:solidFill>
        </p:grpSpPr>
        <p:sp>
          <p:nvSpPr>
            <p:cNvPr id="38" name="Oval 37"/>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 name="Rectangle 38"/>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0" name="Group 39"/>
          <p:cNvGrpSpPr/>
          <p:nvPr/>
        </p:nvGrpSpPr>
        <p:grpSpPr>
          <a:xfrm>
            <a:off x="8737281" y="4274416"/>
            <a:ext cx="365760" cy="1309512"/>
            <a:chOff x="2692399" y="2184397"/>
            <a:chExt cx="274320" cy="982134"/>
          </a:xfrm>
          <a:solidFill>
            <a:schemeClr val="accent4"/>
          </a:solidFill>
        </p:grpSpPr>
        <p:sp>
          <p:nvSpPr>
            <p:cNvPr id="41" name="Oval 40"/>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 name="Rectangle 41"/>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89" name="Group 188"/>
          <p:cNvGrpSpPr/>
          <p:nvPr/>
        </p:nvGrpSpPr>
        <p:grpSpPr>
          <a:xfrm>
            <a:off x="9427405" y="3551471"/>
            <a:ext cx="365760" cy="1309512"/>
            <a:chOff x="2692399" y="2184397"/>
            <a:chExt cx="274320" cy="982134"/>
          </a:xfrm>
          <a:solidFill>
            <a:schemeClr val="accent4"/>
          </a:solidFill>
        </p:grpSpPr>
        <p:sp>
          <p:nvSpPr>
            <p:cNvPr id="190" name="Oval 18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1" name="Rectangle 19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 name="Group 4"/>
          <p:cNvGrpSpPr/>
          <p:nvPr/>
        </p:nvGrpSpPr>
        <p:grpSpPr>
          <a:xfrm>
            <a:off x="2789536" y="1767085"/>
            <a:ext cx="365760" cy="1309512"/>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944067" y="1687272"/>
            <a:ext cx="245019" cy="140315"/>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8" name="Rectangle 147"/>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1129254" y="1687272"/>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4">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p:cNvCxnSpPr/>
          <p:nvPr/>
        </p:nvCxnSpPr>
        <p:spPr bwMode="auto">
          <a:xfrm flipV="1">
            <a:off x="1133966" y="1708743"/>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879797" y="1676210"/>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879797" y="1708743"/>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p:cNvSpPr/>
          <p:nvPr/>
        </p:nvSpPr>
        <p:spPr bwMode="auto">
          <a:xfrm>
            <a:off x="8397238" y="3096244"/>
            <a:ext cx="76741" cy="10908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45" name="Group 244"/>
          <p:cNvGrpSpPr/>
          <p:nvPr/>
        </p:nvGrpSpPr>
        <p:grpSpPr>
          <a:xfrm>
            <a:off x="9566839" y="1776024"/>
            <a:ext cx="499200" cy="1309512"/>
            <a:chOff x="587671" y="2548983"/>
            <a:chExt cx="374400" cy="982134"/>
          </a:xfrm>
        </p:grpSpPr>
        <p:grpSp>
          <p:nvGrpSpPr>
            <p:cNvPr id="246" name="Group 245"/>
            <p:cNvGrpSpPr/>
            <p:nvPr/>
          </p:nvGrpSpPr>
          <p:grpSpPr>
            <a:xfrm>
              <a:off x="587671" y="2548983"/>
              <a:ext cx="274320" cy="982134"/>
              <a:chOff x="2692399" y="2184397"/>
              <a:chExt cx="274320" cy="982134"/>
            </a:xfrm>
          </p:grpSpPr>
          <p:sp>
            <p:nvSpPr>
              <p:cNvPr id="250" name="Oval 24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1" name="Rectangle 25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7" name="Picture 246"/>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9" name="Rounded Rectangle 248"/>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2" name="Group 251"/>
          <p:cNvGrpSpPr/>
          <p:nvPr/>
        </p:nvGrpSpPr>
        <p:grpSpPr>
          <a:xfrm>
            <a:off x="7073523" y="1833464"/>
            <a:ext cx="471424" cy="1368312"/>
            <a:chOff x="1414123" y="1571676"/>
            <a:chExt cx="353568" cy="1026234"/>
          </a:xfrm>
        </p:grpSpPr>
        <p:grpSp>
          <p:nvGrpSpPr>
            <p:cNvPr id="253" name="Group 252"/>
            <p:cNvGrpSpPr/>
            <p:nvPr/>
          </p:nvGrpSpPr>
          <p:grpSpPr>
            <a:xfrm>
              <a:off x="1446433" y="1615776"/>
              <a:ext cx="274320" cy="982134"/>
              <a:chOff x="2692399" y="2184397"/>
              <a:chExt cx="274320" cy="982134"/>
            </a:xfrm>
          </p:grpSpPr>
          <p:sp>
            <p:nvSpPr>
              <p:cNvPr id="258" name="Oval 25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9" name="Rectangle 25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54" name="Teardrop 253"/>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5" name="Teardrop 254"/>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6" name="Rounded Rectangle 255"/>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7" name="Rounded Rectangle 256"/>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0" name="Group 259"/>
          <p:cNvGrpSpPr/>
          <p:nvPr/>
        </p:nvGrpSpPr>
        <p:grpSpPr>
          <a:xfrm>
            <a:off x="7922112" y="1389517"/>
            <a:ext cx="365760" cy="1309512"/>
            <a:chOff x="2092152" y="1325314"/>
            <a:chExt cx="274320" cy="982134"/>
          </a:xfrm>
        </p:grpSpPr>
        <p:grpSp>
          <p:nvGrpSpPr>
            <p:cNvPr id="261" name="Group 260"/>
            <p:cNvGrpSpPr/>
            <p:nvPr/>
          </p:nvGrpSpPr>
          <p:grpSpPr>
            <a:xfrm>
              <a:off x="2092152" y="1325314"/>
              <a:ext cx="274320" cy="982134"/>
              <a:chOff x="2692399" y="2184397"/>
              <a:chExt cx="274320" cy="982134"/>
            </a:xfrm>
          </p:grpSpPr>
          <p:sp>
            <p:nvSpPr>
              <p:cNvPr id="263" name="Oval 26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4" name="Rectangle 26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2" name="Heart 261"/>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5" name="Group 264"/>
          <p:cNvGrpSpPr/>
          <p:nvPr/>
        </p:nvGrpSpPr>
        <p:grpSpPr>
          <a:xfrm>
            <a:off x="10323617" y="2986505"/>
            <a:ext cx="365760" cy="1309512"/>
            <a:chOff x="2092152" y="1325314"/>
            <a:chExt cx="274320" cy="982134"/>
          </a:xfrm>
        </p:grpSpPr>
        <p:grpSp>
          <p:nvGrpSpPr>
            <p:cNvPr id="266" name="Group 265"/>
            <p:cNvGrpSpPr/>
            <p:nvPr/>
          </p:nvGrpSpPr>
          <p:grpSpPr>
            <a:xfrm>
              <a:off x="2092152" y="1325314"/>
              <a:ext cx="274320" cy="982134"/>
              <a:chOff x="2692399" y="2184397"/>
              <a:chExt cx="274320" cy="982134"/>
            </a:xfrm>
          </p:grpSpPr>
          <p:sp>
            <p:nvSpPr>
              <p:cNvPr id="268" name="Oval 26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9" name="Rectangle 26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7" name="Heart 266"/>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0" name="Chord 269"/>
          <p:cNvSpPr/>
          <p:nvPr/>
        </p:nvSpPr>
        <p:spPr bwMode="auto">
          <a:xfrm rot="17528077">
            <a:off x="6724019" y="3669721"/>
            <a:ext cx="225893" cy="207569"/>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 name="TextBox 31"/>
          <p:cNvSpPr txBox="1"/>
          <p:nvPr/>
        </p:nvSpPr>
        <p:spPr>
          <a:xfrm>
            <a:off x="765973" y="214150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289" name="TextBox 288"/>
          <p:cNvSpPr txBox="1"/>
          <p:nvPr/>
        </p:nvSpPr>
        <p:spPr>
          <a:xfrm>
            <a:off x="673058" y="403348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0" name="TextBox 289"/>
          <p:cNvSpPr txBox="1"/>
          <p:nvPr/>
        </p:nvSpPr>
        <p:spPr>
          <a:xfrm>
            <a:off x="1422842" y="3564098"/>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nvGrpSpPr>
          <p:cNvPr id="28" name="Group 27">
            <a:extLst>
              <a:ext uri="{FF2B5EF4-FFF2-40B4-BE49-F238E27FC236}">
                <a16:creationId xmlns:a16="http://schemas.microsoft.com/office/drawing/2014/main" id="{E6786628-D9DE-3442-9E59-C25EE5648653}"/>
              </a:ext>
            </a:extLst>
          </p:cNvPr>
          <p:cNvGrpSpPr/>
          <p:nvPr/>
        </p:nvGrpSpPr>
        <p:grpSpPr>
          <a:xfrm>
            <a:off x="2314543" y="3118189"/>
            <a:ext cx="589961" cy="1472072"/>
            <a:chOff x="2314543" y="3118189"/>
            <a:chExt cx="589961" cy="1472072"/>
          </a:xfrm>
        </p:grpSpPr>
        <p:grpSp>
          <p:nvGrpSpPr>
            <p:cNvPr id="3" name="Group 2">
              <a:extLst>
                <a:ext uri="{FF2B5EF4-FFF2-40B4-BE49-F238E27FC236}">
                  <a16:creationId xmlns:a16="http://schemas.microsoft.com/office/drawing/2014/main" id="{4BD08A9E-EEC1-3B49-95F4-2B4A8674DCCF}"/>
                </a:ext>
              </a:extLst>
            </p:cNvPr>
            <p:cNvGrpSpPr/>
            <p:nvPr/>
          </p:nvGrpSpPr>
          <p:grpSpPr>
            <a:xfrm>
              <a:off x="2337161" y="3118189"/>
              <a:ext cx="567343" cy="1472072"/>
              <a:chOff x="2337161" y="3118189"/>
              <a:chExt cx="567343" cy="1472072"/>
            </a:xfrm>
          </p:grpSpPr>
          <p:grpSp>
            <p:nvGrpSpPr>
              <p:cNvPr id="273" name="Group 272"/>
              <p:cNvGrpSpPr/>
              <p:nvPr/>
            </p:nvGrpSpPr>
            <p:grpSpPr>
              <a:xfrm>
                <a:off x="2434885" y="3280749"/>
                <a:ext cx="365760" cy="1309512"/>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pic>
            <p:nvPicPr>
              <p:cNvPr id="192" name="Picture 191"/>
              <p:cNvPicPr>
                <a:picLocks noChangeAspect="1"/>
              </p:cNvPicPr>
              <p:nvPr/>
            </p:nvPicPr>
            <p:blipFill>
              <a:blip r:embed="rId5">
                <a:duotone>
                  <a:schemeClr val="accent3">
                    <a:shade val="45000"/>
                    <a:satMod val="135000"/>
                  </a:schemeClr>
                  <a:prstClr val="white"/>
                </a:duotone>
              </a:blip>
              <a:stretch>
                <a:fillRect/>
              </a:stretch>
            </p:blipFill>
            <p:spPr>
              <a:xfrm>
                <a:off x="2337161" y="3118189"/>
                <a:ext cx="567343" cy="474984"/>
              </a:xfrm>
              <a:prstGeom prst="rect">
                <a:avLst/>
              </a:prstGeom>
            </p:spPr>
          </p:pic>
        </p:grpSp>
        <p:sp>
          <p:nvSpPr>
            <p:cNvPr id="291" name="TextBox 290"/>
            <p:cNvSpPr txBox="1"/>
            <p:nvPr/>
          </p:nvSpPr>
          <p:spPr>
            <a:xfrm>
              <a:off x="2314543" y="392665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sp>
        <p:nvSpPr>
          <p:cNvPr id="293" name="TextBox 292"/>
          <p:cNvSpPr txBox="1"/>
          <p:nvPr/>
        </p:nvSpPr>
        <p:spPr>
          <a:xfrm>
            <a:off x="2648329" y="25287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294" name="TextBox 293"/>
          <p:cNvSpPr txBox="1"/>
          <p:nvPr/>
        </p:nvSpPr>
        <p:spPr>
          <a:xfrm>
            <a:off x="3258121" y="203607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nvGrpSpPr>
          <p:cNvPr id="29" name="Group 28">
            <a:extLst>
              <a:ext uri="{FF2B5EF4-FFF2-40B4-BE49-F238E27FC236}">
                <a16:creationId xmlns:a16="http://schemas.microsoft.com/office/drawing/2014/main" id="{5DD5191A-2598-A544-B878-B8B0456769DE}"/>
              </a:ext>
            </a:extLst>
          </p:cNvPr>
          <p:cNvGrpSpPr/>
          <p:nvPr/>
        </p:nvGrpSpPr>
        <p:grpSpPr>
          <a:xfrm>
            <a:off x="3159066" y="3043683"/>
            <a:ext cx="621293" cy="1309512"/>
            <a:chOff x="3159066" y="3043683"/>
            <a:chExt cx="621293" cy="1309512"/>
          </a:xfrm>
        </p:grpSpPr>
        <p:grpSp>
          <p:nvGrpSpPr>
            <p:cNvPr id="238" name="Group 237"/>
            <p:cNvGrpSpPr/>
            <p:nvPr/>
          </p:nvGrpSpPr>
          <p:grpSpPr>
            <a:xfrm>
              <a:off x="3281159" y="3043683"/>
              <a:ext cx="499200" cy="1309512"/>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5" name="TextBox 294"/>
            <p:cNvSpPr txBox="1"/>
            <p:nvPr/>
          </p:nvSpPr>
          <p:spPr>
            <a:xfrm>
              <a:off x="3159066" y="366759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31" name="Group 30">
            <a:extLst>
              <a:ext uri="{FF2B5EF4-FFF2-40B4-BE49-F238E27FC236}">
                <a16:creationId xmlns:a16="http://schemas.microsoft.com/office/drawing/2014/main" id="{453AA40E-1595-6640-9210-61F74AAE3DC6}"/>
              </a:ext>
            </a:extLst>
          </p:cNvPr>
          <p:cNvGrpSpPr/>
          <p:nvPr/>
        </p:nvGrpSpPr>
        <p:grpSpPr>
          <a:xfrm>
            <a:off x="5962802" y="2640039"/>
            <a:ext cx="586767" cy="1309512"/>
            <a:chOff x="5962802" y="2640039"/>
            <a:chExt cx="586767" cy="1309512"/>
          </a:xfrm>
        </p:grpSpPr>
        <p:grpSp>
          <p:nvGrpSpPr>
            <p:cNvPr id="25" name="Group 24"/>
            <p:cNvGrpSpPr/>
            <p:nvPr/>
          </p:nvGrpSpPr>
          <p:grpSpPr>
            <a:xfrm>
              <a:off x="6077592" y="2640039"/>
              <a:ext cx="365760" cy="1309512"/>
              <a:chOff x="2692399" y="2184397"/>
              <a:chExt cx="274320" cy="982134"/>
            </a:xfrm>
            <a:solidFill>
              <a:schemeClr val="accent4"/>
            </a:solidFill>
          </p:grpSpPr>
          <p:sp>
            <p:nvSpPr>
              <p:cNvPr id="26" name="Oval 25"/>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 name="Rectangle 26"/>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6" name="TextBox 295"/>
            <p:cNvSpPr txBox="1"/>
            <p:nvPr/>
          </p:nvSpPr>
          <p:spPr>
            <a:xfrm>
              <a:off x="5962802" y="330585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sp>
        <p:nvSpPr>
          <p:cNvPr id="297" name="TextBox 296"/>
          <p:cNvSpPr txBox="1"/>
          <p:nvPr/>
        </p:nvSpPr>
        <p:spPr>
          <a:xfrm>
            <a:off x="6417374" y="230284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298" name="TextBox 297"/>
          <p:cNvSpPr txBox="1"/>
          <p:nvPr/>
        </p:nvSpPr>
        <p:spPr>
          <a:xfrm>
            <a:off x="6515806" y="42521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9" name="TextBox 298"/>
          <p:cNvSpPr txBox="1"/>
          <p:nvPr/>
        </p:nvSpPr>
        <p:spPr>
          <a:xfrm>
            <a:off x="8657961" y="489363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300" name="TextBox 299"/>
          <p:cNvSpPr txBox="1"/>
          <p:nvPr/>
        </p:nvSpPr>
        <p:spPr>
          <a:xfrm>
            <a:off x="9473765" y="242080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301" name="TextBox 300"/>
          <p:cNvSpPr txBox="1"/>
          <p:nvPr/>
        </p:nvSpPr>
        <p:spPr>
          <a:xfrm>
            <a:off x="7369647" y="39559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302" name="TextBox 301"/>
          <p:cNvSpPr txBox="1"/>
          <p:nvPr/>
        </p:nvSpPr>
        <p:spPr>
          <a:xfrm>
            <a:off x="9315106" y="4214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p:cNvSpPr txBox="1"/>
          <p:nvPr/>
        </p:nvSpPr>
        <p:spPr>
          <a:xfrm>
            <a:off x="8157682" y="372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4" name="TextBox 303"/>
          <p:cNvSpPr txBox="1"/>
          <p:nvPr/>
        </p:nvSpPr>
        <p:spPr>
          <a:xfrm>
            <a:off x="7841003" y="2168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5" name="TextBox 304"/>
          <p:cNvSpPr txBox="1"/>
          <p:nvPr/>
        </p:nvSpPr>
        <p:spPr>
          <a:xfrm>
            <a:off x="7034221" y="256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sp>
        <p:nvSpPr>
          <p:cNvPr id="306" name="TextBox 305"/>
          <p:cNvSpPr txBox="1"/>
          <p:nvPr/>
        </p:nvSpPr>
        <p:spPr>
          <a:xfrm>
            <a:off x="10213114" y="37393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grpSp>
        <p:nvGrpSpPr>
          <p:cNvPr id="30" name="Group 29">
            <a:extLst>
              <a:ext uri="{FF2B5EF4-FFF2-40B4-BE49-F238E27FC236}">
                <a16:creationId xmlns:a16="http://schemas.microsoft.com/office/drawing/2014/main" id="{B9E53339-7819-B046-8103-3EF16F5EF1F9}"/>
              </a:ext>
            </a:extLst>
          </p:cNvPr>
          <p:cNvGrpSpPr/>
          <p:nvPr/>
        </p:nvGrpSpPr>
        <p:grpSpPr>
          <a:xfrm>
            <a:off x="10556423" y="1442920"/>
            <a:ext cx="586767" cy="1309512"/>
            <a:chOff x="10556423" y="1442920"/>
            <a:chExt cx="586767" cy="1309512"/>
          </a:xfrm>
        </p:grpSpPr>
        <p:grpSp>
          <p:nvGrpSpPr>
            <p:cNvPr id="52" name="Group 51"/>
            <p:cNvGrpSpPr/>
            <p:nvPr/>
          </p:nvGrpSpPr>
          <p:grpSpPr>
            <a:xfrm>
              <a:off x="10636800" y="1442920"/>
              <a:ext cx="365760" cy="1309512"/>
              <a:chOff x="2692399" y="2184397"/>
              <a:chExt cx="274320" cy="982134"/>
            </a:xfrm>
            <a:solidFill>
              <a:schemeClr val="accent4"/>
            </a:solidFill>
          </p:grpSpPr>
          <p:sp>
            <p:nvSpPr>
              <p:cNvPr id="53" name="Oval 52"/>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4" name="Rectangle 53"/>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1" name="Chord 270"/>
            <p:cNvSpPr/>
            <p:nvPr/>
          </p:nvSpPr>
          <p:spPr bwMode="auto">
            <a:xfrm rot="17528077">
              <a:off x="10694229" y="1513873"/>
              <a:ext cx="272252" cy="193643"/>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07" name="TextBox 306"/>
            <p:cNvSpPr txBox="1"/>
            <p:nvPr/>
          </p:nvSpPr>
          <p:spPr>
            <a:xfrm>
              <a:off x="10556423" y="212862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309" name="Group 308"/>
          <p:cNvGrpSpPr/>
          <p:nvPr/>
        </p:nvGrpSpPr>
        <p:grpSpPr>
          <a:xfrm>
            <a:off x="8927127" y="2159939"/>
            <a:ext cx="365760" cy="1309512"/>
            <a:chOff x="2692399" y="2184397"/>
            <a:chExt cx="274320" cy="982134"/>
          </a:xfrm>
        </p:grpSpPr>
        <p:sp>
          <p:nvSpPr>
            <p:cNvPr id="310" name="Oval 30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1" name="Rectangle 31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12" name="Group 311"/>
          <p:cNvGrpSpPr/>
          <p:nvPr/>
        </p:nvGrpSpPr>
        <p:grpSpPr>
          <a:xfrm>
            <a:off x="8991397" y="2325648"/>
            <a:ext cx="245019" cy="140315"/>
            <a:chOff x="1517980" y="1688757"/>
            <a:chExt cx="1070783" cy="402191"/>
          </a:xfrm>
        </p:grpSpPr>
        <p:sp>
          <p:nvSpPr>
            <p:cNvPr id="313" name="Oval 312"/>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4" name="Rectangle 313"/>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5" name="Rectangle 314"/>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16" name="Straight Connector 315"/>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7" name="Straight Connector 316"/>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8" name="Straight Connector 317"/>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19" name="Straight Connector 318"/>
          <p:cNvCxnSpPr/>
          <p:nvPr/>
        </p:nvCxnSpPr>
        <p:spPr bwMode="auto">
          <a:xfrm flipV="1">
            <a:off x="9176585" y="2325648"/>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p:cNvPicPr>
            <a:picLocks noChangeAspect="1"/>
          </p:cNvPicPr>
          <p:nvPr/>
        </p:nvPicPr>
        <p:blipFill>
          <a:blip r:embed="rId4">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p:cNvCxnSpPr/>
          <p:nvPr/>
        </p:nvCxnSpPr>
        <p:spPr bwMode="auto">
          <a:xfrm flipV="1">
            <a:off x="9181297" y="2347119"/>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p:cNvCxnSpPr/>
          <p:nvPr/>
        </p:nvCxnSpPr>
        <p:spPr bwMode="auto">
          <a:xfrm flipH="1" flipV="1">
            <a:off x="8927127" y="2314586"/>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p:cNvCxnSpPr/>
          <p:nvPr/>
        </p:nvCxnSpPr>
        <p:spPr bwMode="auto">
          <a:xfrm flipH="1" flipV="1">
            <a:off x="8927128" y="2347119"/>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p:cNvSpPr txBox="1"/>
          <p:nvPr/>
        </p:nvSpPr>
        <p:spPr>
          <a:xfrm>
            <a:off x="8820639" y="283562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327" name="Oval 326"/>
          <p:cNvSpPr/>
          <p:nvPr/>
        </p:nvSpPr>
        <p:spPr bwMode="auto">
          <a:xfrm>
            <a:off x="8455988"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8" name="Oval 327"/>
          <p:cNvSpPr/>
          <p:nvPr/>
        </p:nvSpPr>
        <p:spPr bwMode="auto">
          <a:xfrm>
            <a:off x="8299572"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31" name="Picture 330"/>
          <p:cNvPicPr>
            <a:picLocks noChangeAspect="1"/>
          </p:cNvPicPr>
          <p:nvPr/>
        </p:nvPicPr>
        <p:blipFill>
          <a:blip r:embed="rId6">
            <a:duotone>
              <a:schemeClr val="accent3">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1395711" y="2749884"/>
            <a:ext cx="524021" cy="413248"/>
          </a:xfrm>
          <a:prstGeom prst="rect">
            <a:avLst/>
          </a:prstGeom>
        </p:spPr>
      </p:pic>
      <p:pic>
        <p:nvPicPr>
          <p:cNvPr id="332" name="Picture 331"/>
          <p:cNvPicPr>
            <a:picLocks noChangeAspect="1"/>
          </p:cNvPicPr>
          <p:nvPr/>
        </p:nvPicPr>
        <p:blipFill>
          <a:blip r:embed="rId5">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p:cNvPicPr>
            <a:picLocks noChangeAspect="1"/>
          </p:cNvPicPr>
          <p:nvPr/>
        </p:nvPicPr>
        <p:blipFill>
          <a:blip r:embed="rId3">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p:cNvSpPr/>
          <p:nvPr/>
        </p:nvSpPr>
        <p:spPr bwMode="auto">
          <a:xfrm>
            <a:off x="8931452"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5" name="Rounded Rectangle 334"/>
          <p:cNvSpPr/>
          <p:nvPr/>
        </p:nvSpPr>
        <p:spPr bwMode="auto">
          <a:xfrm>
            <a:off x="8768627"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36" name="Picture 335"/>
          <p:cNvPicPr>
            <a:picLocks noChangeAspect="1"/>
          </p:cNvPicPr>
          <p:nvPr/>
        </p:nvPicPr>
        <p:blipFill>
          <a:blip r:embed="rId4">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p:cNvPicPr>
            <a:picLocks noChangeAspect="1"/>
          </p:cNvPicPr>
          <p:nvPr/>
        </p:nvPicPr>
        <p:blipFill>
          <a:blip r:embed="rId6">
            <a:duotone>
              <a:schemeClr val="accent3">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7844934" y="1219467"/>
            <a:ext cx="524021" cy="413248"/>
          </a:xfrm>
          <a:prstGeom prst="rect">
            <a:avLst/>
          </a:prstGeom>
        </p:spPr>
      </p:pic>
      <p:sp>
        <p:nvSpPr>
          <p:cNvPr id="33" name="TextBox 32">
            <a:extLst>
              <a:ext uri="{FF2B5EF4-FFF2-40B4-BE49-F238E27FC236}">
                <a16:creationId xmlns:a16="http://schemas.microsoft.com/office/drawing/2014/main" id="{2A21301E-3E06-3A42-868A-D74921EC5925}"/>
              </a:ext>
            </a:extLst>
          </p:cNvPr>
          <p:cNvSpPr txBox="1"/>
          <p:nvPr/>
        </p:nvSpPr>
        <p:spPr>
          <a:xfrm>
            <a:off x="2109255" y="2069365"/>
            <a:ext cx="7973491" cy="2123658"/>
          </a:xfrm>
          <a:prstGeom prst="rect">
            <a:avLst/>
          </a:prstGeom>
          <a:solidFill>
            <a:schemeClr val="accent6"/>
          </a:solidFill>
        </p:spPr>
        <p:txBody>
          <a:bodyPr wrap="square" rtlCol="0">
            <a:spAutoFit/>
          </a:bodyPr>
          <a:lstStyle/>
          <a:p>
            <a:pPr algn="ctr"/>
            <a:r>
              <a:rPr lang="en-US" sz="6600" b="1" dirty="0">
                <a:solidFill>
                  <a:schemeClr val="bg1"/>
                </a:solidFill>
                <a:latin typeface="Franklin Gothic Heavy" panose="020B0603020102020204" pitchFamily="34" charset="0"/>
              </a:rPr>
              <a:t>Treatment effect: </a:t>
            </a:r>
          </a:p>
          <a:p>
            <a:pPr algn="ctr"/>
            <a:r>
              <a:rPr lang="en-US" sz="6600" b="1" dirty="0">
                <a:solidFill>
                  <a:schemeClr val="bg1"/>
                </a:solidFill>
                <a:latin typeface="Franklin Gothic Heavy" panose="020B0603020102020204" pitchFamily="34" charset="0"/>
              </a:rPr>
              <a:t>1.21 (1.09, 1.34)</a:t>
            </a:r>
          </a:p>
        </p:txBody>
      </p:sp>
    </p:spTree>
    <p:extLst>
      <p:ext uri="{BB962C8B-B14F-4D97-AF65-F5344CB8AC3E}">
        <p14:creationId xmlns:p14="http://schemas.microsoft.com/office/powerpoint/2010/main" val="179967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500" fill="hold"/>
                                        <p:tgtEl>
                                          <p:spTgt spid="170"/>
                                        </p:tgtEl>
                                      </p:cBhvr>
                                      <p:by x="115000" y="115000"/>
                                    </p:animScale>
                                  </p:childTnLst>
                                </p:cTn>
                              </p:par>
                            </p:childTnLst>
                          </p:cTn>
                        </p:par>
                        <p:par>
                          <p:cTn id="7" fill="hold">
                            <p:stCondLst>
                              <p:cond delay="500"/>
                            </p:stCondLst>
                            <p:childTnLst>
                              <p:par>
                                <p:cTn id="8" presetID="6" presetClass="emph" presetSubtype="0" fill="hold" nodeType="afterEffect">
                                  <p:stCondLst>
                                    <p:cond delay="0"/>
                                  </p:stCondLst>
                                  <p:childTnLst>
                                    <p:animScale>
                                      <p:cBhvr>
                                        <p:cTn id="9" dur="500" fill="hold"/>
                                        <p:tgtEl>
                                          <p:spTgt spid="2"/>
                                        </p:tgtEl>
                                      </p:cBhvr>
                                      <p:by x="150000" y="150000"/>
                                    </p:animScale>
                                  </p:childTnLst>
                                </p:cTn>
                              </p:par>
                            </p:childTnLst>
                          </p:cTn>
                        </p:par>
                        <p:par>
                          <p:cTn id="10" fill="hold">
                            <p:stCondLst>
                              <p:cond delay="1000"/>
                            </p:stCondLst>
                            <p:childTnLst>
                              <p:par>
                                <p:cTn id="11" presetID="0" presetClass="path" presetSubtype="0" accel="50000" decel="50000" fill="hold" nodeType="afterEffect">
                                  <p:stCondLst>
                                    <p:cond delay="0"/>
                                  </p:stCondLst>
                                  <p:childTnLst>
                                    <p:animMotion origin="layout" path="M 0.00039 0.00277 L -0.00495 0.10972 " pathEditMode="relative" rAng="0" ptsTypes="AA">
                                      <p:cBhvr>
                                        <p:cTn id="12" dur="500" fill="hold"/>
                                        <p:tgtEl>
                                          <p:spTgt spid="28"/>
                                        </p:tgtEl>
                                        <p:attrNameLst>
                                          <p:attrName>ppt_x</p:attrName>
                                          <p:attrName>ppt_y</p:attrName>
                                        </p:attrNameLst>
                                      </p:cBhvr>
                                      <p:rCtr x="-273" y="5347"/>
                                    </p:animMotion>
                                  </p:childTnLst>
                                </p:cTn>
                              </p:par>
                              <p:par>
                                <p:cTn id="13" presetID="6" presetClass="emph" presetSubtype="0" fill="hold" nodeType="withEffect">
                                  <p:stCondLst>
                                    <p:cond delay="0"/>
                                  </p:stCondLst>
                                  <p:childTnLst>
                                    <p:animScale>
                                      <p:cBhvr>
                                        <p:cTn id="14" dur="500" fill="hold"/>
                                        <p:tgtEl>
                                          <p:spTgt spid="28"/>
                                        </p:tgtEl>
                                      </p:cBhvr>
                                      <p:by x="150000" y="150000"/>
                                    </p:animScale>
                                  </p:childTnLst>
                                </p:cTn>
                              </p:par>
                            </p:childTnLst>
                          </p:cTn>
                        </p:par>
                        <p:par>
                          <p:cTn id="15" fill="hold">
                            <p:stCondLst>
                              <p:cond delay="1500"/>
                            </p:stCondLst>
                            <p:childTnLst>
                              <p:par>
                                <p:cTn id="16" presetID="0" presetClass="path" presetSubtype="0" accel="50000" decel="50000" fill="hold" nodeType="afterEffect">
                                  <p:stCondLst>
                                    <p:cond delay="0"/>
                                  </p:stCondLst>
                                  <p:childTnLst>
                                    <p:animMotion origin="layout" path="M 0.00312 0.00972 L 0.03085 0.02569 " pathEditMode="relative" rAng="0" ptsTypes="AA">
                                      <p:cBhvr>
                                        <p:cTn id="17" dur="500" fill="hold"/>
                                        <p:tgtEl>
                                          <p:spTgt spid="29"/>
                                        </p:tgtEl>
                                        <p:attrNameLst>
                                          <p:attrName>ppt_x</p:attrName>
                                          <p:attrName>ppt_y</p:attrName>
                                        </p:attrNameLst>
                                      </p:cBhvr>
                                      <p:rCtr x="1380" y="787"/>
                                    </p:animMotion>
                                  </p:childTnLst>
                                </p:cTn>
                              </p:par>
                              <p:par>
                                <p:cTn id="18" presetID="6" presetClass="emph" presetSubtype="0" fill="hold" nodeType="withEffect">
                                  <p:stCondLst>
                                    <p:cond delay="0"/>
                                  </p:stCondLst>
                                  <p:childTnLst>
                                    <p:animScale>
                                      <p:cBhvr>
                                        <p:cTn id="19" dur="500" fill="hold"/>
                                        <p:tgtEl>
                                          <p:spTgt spid="29"/>
                                        </p:tgtEl>
                                      </p:cBhvr>
                                      <p:by x="150000" y="150000"/>
                                    </p:animScale>
                                  </p:childTnLst>
                                </p:cTn>
                              </p:par>
                            </p:childTnLst>
                          </p:cTn>
                        </p:par>
                        <p:par>
                          <p:cTn id="20" fill="hold">
                            <p:stCondLst>
                              <p:cond delay="2000"/>
                            </p:stCondLst>
                            <p:childTnLst>
                              <p:par>
                                <p:cTn id="21" presetID="0" presetClass="path" presetSubtype="0" accel="50000" decel="50000" fill="hold" nodeType="afterEffect">
                                  <p:stCondLst>
                                    <p:cond delay="0"/>
                                  </p:stCondLst>
                                  <p:childTnLst>
                                    <p:animMotion origin="layout" path="M 0.00352 0.00741 L 0.00469 -0.09305 " pathEditMode="relative" rAng="0" ptsTypes="AA">
                                      <p:cBhvr>
                                        <p:cTn id="22" dur="500" fill="hold"/>
                                        <p:tgtEl>
                                          <p:spTgt spid="6"/>
                                        </p:tgtEl>
                                        <p:attrNameLst>
                                          <p:attrName>ppt_x</p:attrName>
                                          <p:attrName>ppt_y</p:attrName>
                                        </p:attrNameLst>
                                      </p:cBhvr>
                                      <p:rCtr x="52" y="-5023"/>
                                    </p:animMotion>
                                  </p:childTnLst>
                                </p:cTn>
                              </p:par>
                              <p:par>
                                <p:cTn id="23" presetID="6" presetClass="emph" presetSubtype="0" fill="hold" nodeType="withEffect">
                                  <p:stCondLst>
                                    <p:cond delay="0"/>
                                  </p:stCondLst>
                                  <p:childTnLst>
                                    <p:animScale>
                                      <p:cBhvr>
                                        <p:cTn id="24" dur="500" fill="hold"/>
                                        <p:tgtEl>
                                          <p:spTgt spid="6"/>
                                        </p:tgtEl>
                                      </p:cBhvr>
                                      <p:by x="120000" y="120000"/>
                                    </p:animScale>
                                  </p:childTnLst>
                                </p:cTn>
                              </p:par>
                            </p:childTnLst>
                          </p:cTn>
                        </p:par>
                        <p:par>
                          <p:cTn id="25" fill="hold">
                            <p:stCondLst>
                              <p:cond delay="2500"/>
                            </p:stCondLst>
                            <p:childTnLst>
                              <p:par>
                                <p:cTn id="26" presetID="6" presetClass="emph" presetSubtype="0" fill="hold" grpId="0" nodeType="afterEffect">
                                  <p:stCondLst>
                                    <p:cond delay="0"/>
                                  </p:stCondLst>
                                  <p:childTnLst>
                                    <p:animScale>
                                      <p:cBhvr>
                                        <p:cTn id="27" dur="500" fill="hold"/>
                                        <p:tgtEl>
                                          <p:spTgt spid="171"/>
                                        </p:tgtEl>
                                      </p:cBhvr>
                                      <p:by x="85000" y="85000"/>
                                    </p:animScale>
                                  </p:childTnLst>
                                </p:cTn>
                              </p:par>
                            </p:childTnLst>
                          </p:cTn>
                        </p:par>
                        <p:par>
                          <p:cTn id="28" fill="hold">
                            <p:stCondLst>
                              <p:cond delay="3000"/>
                            </p:stCondLst>
                            <p:childTnLst>
                              <p:par>
                                <p:cTn id="29" presetID="0" presetClass="path" presetSubtype="0" accel="50000" decel="50000" fill="hold" nodeType="afterEffect">
                                  <p:stCondLst>
                                    <p:cond delay="0"/>
                                  </p:stCondLst>
                                  <p:childTnLst>
                                    <p:animMotion origin="layout" path="M -0.00156 0.00463 L -0.04961 0.0625 " pathEditMode="relative" rAng="0" ptsTypes="AA">
                                      <p:cBhvr>
                                        <p:cTn id="30" dur="500" fill="hold"/>
                                        <p:tgtEl>
                                          <p:spTgt spid="30"/>
                                        </p:tgtEl>
                                        <p:attrNameLst>
                                          <p:attrName>ppt_x</p:attrName>
                                          <p:attrName>ppt_y</p:attrName>
                                        </p:attrNameLst>
                                      </p:cBhvr>
                                      <p:rCtr x="-2409" y="2894"/>
                                    </p:animMotion>
                                  </p:childTnLst>
                                </p:cTn>
                              </p:par>
                              <p:par>
                                <p:cTn id="31" presetID="6" presetClass="emph" presetSubtype="0" fill="hold" nodeType="withEffect">
                                  <p:stCondLst>
                                    <p:cond delay="0"/>
                                  </p:stCondLst>
                                  <p:childTnLst>
                                    <p:animScale>
                                      <p:cBhvr>
                                        <p:cTn id="32" dur="500" fill="hold"/>
                                        <p:tgtEl>
                                          <p:spTgt spid="30"/>
                                        </p:tgtEl>
                                      </p:cBhvr>
                                      <p:by x="75000" y="75000"/>
                                    </p:animScale>
                                  </p:childTnLst>
                                </p:cTn>
                              </p:par>
                            </p:childTnLst>
                          </p:cTn>
                        </p:par>
                        <p:par>
                          <p:cTn id="33" fill="hold">
                            <p:stCondLst>
                              <p:cond delay="3500"/>
                            </p:stCondLst>
                            <p:childTnLst>
                              <p:par>
                                <p:cTn id="34" presetID="0" presetClass="path" presetSubtype="0" accel="50000" decel="50000" fill="hold" nodeType="afterEffect">
                                  <p:stCondLst>
                                    <p:cond delay="0"/>
                                  </p:stCondLst>
                                  <p:childTnLst>
                                    <p:animMotion origin="layout" path="M -1.04167E-6 -4.07407E-6 L 0.01068 0.02199 " pathEditMode="relative" rAng="0" ptsTypes="AA">
                                      <p:cBhvr>
                                        <p:cTn id="35" dur="500" fill="hold"/>
                                        <p:tgtEl>
                                          <p:spTgt spid="31"/>
                                        </p:tgtEl>
                                        <p:attrNameLst>
                                          <p:attrName>ppt_x</p:attrName>
                                          <p:attrName>ppt_y</p:attrName>
                                        </p:attrNameLst>
                                      </p:cBhvr>
                                      <p:rCtr x="534" y="1088"/>
                                    </p:animMotion>
                                  </p:childTnLst>
                                </p:cTn>
                              </p:par>
                              <p:par>
                                <p:cTn id="36" presetID="6" presetClass="emph" presetSubtype="0" fill="hold" nodeType="withEffect">
                                  <p:stCondLst>
                                    <p:cond delay="0"/>
                                  </p:stCondLst>
                                  <p:childTnLst>
                                    <p:animScale>
                                      <p:cBhvr>
                                        <p:cTn id="37" dur="500" fill="hold"/>
                                        <p:tgtEl>
                                          <p:spTgt spid="31"/>
                                        </p:tgtEl>
                                      </p:cBhvr>
                                      <p:by x="80000" y="80000"/>
                                    </p:animScale>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1" grpId="0" animBg="1"/>
      <p:bldP spid="33"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Meaningful confounders</a:t>
            </a:r>
          </a:p>
        </p:txBody>
      </p:sp>
      <p:sp>
        <p:nvSpPr>
          <p:cNvPr id="3" name="Content Placeholder 2"/>
          <p:cNvSpPr>
            <a:spLocks noGrp="1"/>
          </p:cNvSpPr>
          <p:nvPr>
            <p:ph idx="1"/>
          </p:nvPr>
        </p:nvSpPr>
        <p:spPr/>
        <p:txBody>
          <a:bodyPr>
            <a:normAutofit/>
          </a:bodyPr>
          <a:lstStyle/>
          <a:p>
            <a:pPr marL="0" indent="0">
              <a:buNone/>
            </a:pPr>
            <a:r>
              <a:rPr lang="en-US" sz="3200" dirty="0">
                <a:latin typeface="Franklin Gothic Medium" charset="0"/>
                <a:ea typeface="Franklin Gothic Medium" charset="0"/>
                <a:cs typeface="Franklin Gothic Medium" charset="0"/>
              </a:rPr>
              <a:t>1. How </a:t>
            </a:r>
            <a:r>
              <a:rPr lang="en-US" sz="3200" b="1" dirty="0">
                <a:solidFill>
                  <a:schemeClr val="accent1"/>
                </a:solidFill>
                <a:latin typeface="Franklin Gothic Medium" charset="0"/>
                <a:ea typeface="Franklin Gothic Medium" charset="0"/>
                <a:cs typeface="Franklin Gothic Medium" charset="0"/>
              </a:rPr>
              <a:t>imbalanced</a:t>
            </a:r>
            <a:r>
              <a:rPr lang="en-US" sz="3200" dirty="0">
                <a:latin typeface="Franklin Gothic Medium" charset="0"/>
                <a:ea typeface="Franklin Gothic Medium" charset="0"/>
                <a:cs typeface="Franklin Gothic Medium" charset="0"/>
              </a:rPr>
              <a:t> is the unmeasured confounder between the exposure groups?</a:t>
            </a:r>
          </a:p>
          <a:p>
            <a:pPr marL="514350" indent="-514350">
              <a:buAutoNum type="arabicPeriod"/>
            </a:pPr>
            <a:endParaRPr lang="en-US" sz="3200" dirty="0">
              <a:solidFill>
                <a:schemeClr val="bg1"/>
              </a:solidFill>
              <a:latin typeface="Franklin Gothic Medium" charset="0"/>
              <a:ea typeface="Franklin Gothic Medium" charset="0"/>
              <a:cs typeface="Franklin Gothic Medium" charset="0"/>
            </a:endParaRPr>
          </a:p>
          <a:p>
            <a:pPr marL="0" indent="0">
              <a:buNone/>
            </a:pPr>
            <a:r>
              <a:rPr lang="en-US" sz="3200" dirty="0">
                <a:solidFill>
                  <a:schemeClr val="bg1"/>
                </a:solidFill>
                <a:latin typeface="Franklin Gothic Medium" charset="0"/>
                <a:ea typeface="Franklin Gothic Medium" charset="0"/>
                <a:cs typeface="Franklin Gothic Medium" charset="0"/>
              </a:rPr>
              <a:t>2. How </a:t>
            </a:r>
            <a:r>
              <a:rPr lang="en-US" sz="3200" b="1" dirty="0">
                <a:solidFill>
                  <a:srgbClr val="79D758"/>
                </a:solidFill>
                <a:latin typeface="Franklin Gothic Medium" charset="0"/>
                <a:ea typeface="Franklin Gothic Medium" charset="0"/>
                <a:cs typeface="Franklin Gothic Medium" charset="0"/>
              </a:rPr>
              <a:t>predictive</a:t>
            </a:r>
            <a:r>
              <a:rPr lang="en-US" sz="3200" dirty="0">
                <a:solidFill>
                  <a:srgbClr val="79D758"/>
                </a:solidFill>
                <a:latin typeface="Franklin Gothic Medium" charset="0"/>
                <a:ea typeface="Franklin Gothic Medium" charset="0"/>
                <a:cs typeface="Franklin Gothic Medium" charset="0"/>
              </a:rPr>
              <a:t> </a:t>
            </a:r>
            <a:r>
              <a:rPr lang="en-US" sz="3200" dirty="0">
                <a:solidFill>
                  <a:schemeClr val="bg1"/>
                </a:solidFill>
                <a:latin typeface="Franklin Gothic Medium" charset="0"/>
                <a:ea typeface="Franklin Gothic Medium" charset="0"/>
                <a:cs typeface="Franklin Gothic Medium" charset="0"/>
              </a:rPr>
              <a:t>is the unmeasured confounder of the outcome?</a:t>
            </a:r>
          </a:p>
          <a:p>
            <a:pPr marL="0" indent="0">
              <a:buNone/>
            </a:pPr>
            <a:endParaRPr lang="en-US" sz="3200" dirty="0">
              <a:solidFill>
                <a:schemeClr val="bg1"/>
              </a:solidFill>
              <a:latin typeface="Franklin Gothic Medium" charset="0"/>
              <a:ea typeface="Franklin Gothic Medium" charset="0"/>
              <a:cs typeface="Franklin Gothic Medium" charset="0"/>
            </a:endParaRPr>
          </a:p>
          <a:p>
            <a:pPr marL="0" indent="0">
              <a:buNone/>
            </a:pPr>
            <a:r>
              <a:rPr lang="en-US" sz="3200" dirty="0">
                <a:solidFill>
                  <a:schemeClr val="bg1"/>
                </a:solidFill>
                <a:latin typeface="Franklin Gothic Medium" charset="0"/>
                <a:ea typeface="Franklin Gothic Medium" charset="0"/>
                <a:cs typeface="Franklin Gothic Medium" charset="0"/>
              </a:rPr>
              <a:t>3. How </a:t>
            </a:r>
            <a:r>
              <a:rPr lang="en-US" sz="3200" b="1" dirty="0">
                <a:solidFill>
                  <a:srgbClr val="79D758"/>
                </a:solidFill>
                <a:latin typeface="Franklin Gothic Medium" charset="0"/>
                <a:ea typeface="Franklin Gothic Medium" charset="0"/>
                <a:cs typeface="Franklin Gothic Medium" charset="0"/>
              </a:rPr>
              <a:t>independent</a:t>
            </a:r>
            <a:r>
              <a:rPr lang="en-US" sz="3200" dirty="0">
                <a:solidFill>
                  <a:srgbClr val="79D758"/>
                </a:solidFill>
                <a:latin typeface="Franklin Gothic Medium" charset="0"/>
                <a:ea typeface="Franklin Gothic Medium" charset="0"/>
                <a:cs typeface="Franklin Gothic Medium" charset="0"/>
              </a:rPr>
              <a:t> </a:t>
            </a:r>
            <a:r>
              <a:rPr lang="en-US" sz="3200" dirty="0">
                <a:solidFill>
                  <a:schemeClr val="bg1"/>
                </a:solidFill>
                <a:latin typeface="Franklin Gothic Medium" charset="0"/>
                <a:ea typeface="Franklin Gothic Medium" charset="0"/>
                <a:cs typeface="Franklin Gothic Medium" charset="0"/>
              </a:rPr>
              <a:t>is the unmeasured confounder from the other covariates</a:t>
            </a:r>
            <a:r>
              <a:rPr lang="en-US" sz="3200" dirty="0">
                <a:solidFill>
                  <a:schemeClr val="bg1"/>
                </a:solidFill>
              </a:rPr>
              <a:t>?</a:t>
            </a:r>
          </a:p>
        </p:txBody>
      </p:sp>
    </p:spTree>
    <p:extLst>
      <p:ext uri="{BB962C8B-B14F-4D97-AF65-F5344CB8AC3E}">
        <p14:creationId xmlns:p14="http://schemas.microsoft.com/office/powerpoint/2010/main" val="34060524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1A752A-2263-3847-8413-8EFAA9D6C6FD}"/>
              </a:ext>
            </a:extLst>
          </p:cNvPr>
          <p:cNvPicPr>
            <a:picLocks noChangeAspect="1"/>
          </p:cNvPicPr>
          <p:nvPr/>
        </p:nvPicPr>
        <p:blipFill>
          <a:blip r:embed="rId3"/>
          <a:stretch>
            <a:fillRect/>
          </a:stretch>
        </p:blipFill>
        <p:spPr>
          <a:xfrm>
            <a:off x="668735" y="255355"/>
            <a:ext cx="10854136" cy="5542538"/>
          </a:xfrm>
          <a:prstGeom prst="rect">
            <a:avLst/>
          </a:prstGeom>
        </p:spPr>
      </p:pic>
      <p:sp>
        <p:nvSpPr>
          <p:cNvPr id="3" name="TextBox 2"/>
          <p:cNvSpPr txBox="1"/>
          <p:nvPr/>
        </p:nvSpPr>
        <p:spPr>
          <a:xfrm>
            <a:off x="6858000" y="5797893"/>
            <a:ext cx="4944271"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Observed bias plot</a:t>
            </a:r>
          </a:p>
        </p:txBody>
      </p:sp>
      <p:cxnSp>
        <p:nvCxnSpPr>
          <p:cNvPr id="4" name="Straight Connector 3">
            <a:extLst>
              <a:ext uri="{FF2B5EF4-FFF2-40B4-BE49-F238E27FC236}">
                <a16:creationId xmlns:a16="http://schemas.microsoft.com/office/drawing/2014/main" id="{6F942F1C-AA94-8445-B5AF-B8385A2CBC4E}"/>
              </a:ext>
            </a:extLst>
          </p:cNvPr>
          <p:cNvCxnSpPr>
            <a:cxnSpLocks/>
          </p:cNvCxnSpPr>
          <p:nvPr/>
        </p:nvCxnSpPr>
        <p:spPr>
          <a:xfrm>
            <a:off x="5156200" y="255355"/>
            <a:ext cx="0" cy="4773845"/>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31FCA3F-9AB7-164D-ABF8-4227B74BA297}"/>
              </a:ext>
            </a:extLst>
          </p:cNvPr>
          <p:cNvCxnSpPr>
            <a:cxnSpLocks/>
          </p:cNvCxnSpPr>
          <p:nvPr/>
        </p:nvCxnSpPr>
        <p:spPr>
          <a:xfrm>
            <a:off x="10058400" y="255355"/>
            <a:ext cx="0" cy="4773845"/>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953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1A752A-2263-3847-8413-8EFAA9D6C6FD}"/>
              </a:ext>
            </a:extLst>
          </p:cNvPr>
          <p:cNvPicPr>
            <a:picLocks noChangeAspect="1"/>
          </p:cNvPicPr>
          <p:nvPr/>
        </p:nvPicPr>
        <p:blipFill>
          <a:blip r:embed="rId3"/>
          <a:stretch>
            <a:fillRect/>
          </a:stretch>
        </p:blipFill>
        <p:spPr>
          <a:xfrm>
            <a:off x="668735" y="255355"/>
            <a:ext cx="10854136" cy="5542538"/>
          </a:xfrm>
          <a:prstGeom prst="rect">
            <a:avLst/>
          </a:prstGeom>
        </p:spPr>
      </p:pic>
      <p:sp>
        <p:nvSpPr>
          <p:cNvPr id="3" name="TextBox 2"/>
          <p:cNvSpPr txBox="1"/>
          <p:nvPr/>
        </p:nvSpPr>
        <p:spPr>
          <a:xfrm>
            <a:off x="6858000" y="5797893"/>
            <a:ext cx="4944271"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Observed bias plot</a:t>
            </a:r>
          </a:p>
        </p:txBody>
      </p:sp>
      <p:sp>
        <p:nvSpPr>
          <p:cNvPr id="7" name="Rounded Rectangle 6"/>
          <p:cNvSpPr/>
          <p:nvPr/>
        </p:nvSpPr>
        <p:spPr>
          <a:xfrm>
            <a:off x="2768600" y="441036"/>
            <a:ext cx="4927600" cy="498764"/>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D3CD5D2B-48B1-3C45-BC46-B8AAAC662FC1}"/>
              </a:ext>
            </a:extLst>
          </p:cNvPr>
          <p:cNvSpPr/>
          <p:nvPr/>
        </p:nvSpPr>
        <p:spPr>
          <a:xfrm>
            <a:off x="4953000" y="2219036"/>
            <a:ext cx="5283200" cy="498764"/>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48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1A752A-2263-3847-8413-8EFAA9D6C6FD}"/>
              </a:ext>
            </a:extLst>
          </p:cNvPr>
          <p:cNvPicPr>
            <a:picLocks noChangeAspect="1"/>
          </p:cNvPicPr>
          <p:nvPr/>
        </p:nvPicPr>
        <p:blipFill>
          <a:blip r:embed="rId3"/>
          <a:stretch>
            <a:fillRect/>
          </a:stretch>
        </p:blipFill>
        <p:spPr>
          <a:xfrm>
            <a:off x="668735" y="255355"/>
            <a:ext cx="10854136" cy="5542538"/>
          </a:xfrm>
          <a:prstGeom prst="rect">
            <a:avLst/>
          </a:prstGeom>
        </p:spPr>
      </p:pic>
      <p:sp>
        <p:nvSpPr>
          <p:cNvPr id="3" name="TextBox 2"/>
          <p:cNvSpPr txBox="1"/>
          <p:nvPr/>
        </p:nvSpPr>
        <p:spPr>
          <a:xfrm>
            <a:off x="6858000" y="5797893"/>
            <a:ext cx="4944271"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Observed bias plot</a:t>
            </a:r>
          </a:p>
        </p:txBody>
      </p:sp>
      <p:sp>
        <p:nvSpPr>
          <p:cNvPr id="12" name="Rounded Rectangle 11">
            <a:extLst>
              <a:ext uri="{FF2B5EF4-FFF2-40B4-BE49-F238E27FC236}">
                <a16:creationId xmlns:a16="http://schemas.microsoft.com/office/drawing/2014/main" id="{D3CD5D2B-48B1-3C45-BC46-B8AAAC662FC1}"/>
              </a:ext>
            </a:extLst>
          </p:cNvPr>
          <p:cNvSpPr/>
          <p:nvPr/>
        </p:nvSpPr>
        <p:spPr>
          <a:xfrm>
            <a:off x="1041399" y="4470400"/>
            <a:ext cx="10287001" cy="584200"/>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AF8F65D-E904-D441-B867-644284E4D81D}"/>
              </a:ext>
            </a:extLst>
          </p:cNvPr>
          <p:cNvSpPr/>
          <p:nvPr/>
        </p:nvSpPr>
        <p:spPr>
          <a:xfrm>
            <a:off x="1134271" y="1381631"/>
            <a:ext cx="1481930" cy="370969"/>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18DDAF9-BB38-0046-A5F4-DAD17E5C80B4}"/>
              </a:ext>
            </a:extLst>
          </p:cNvPr>
          <p:cNvSpPr/>
          <p:nvPr/>
        </p:nvSpPr>
        <p:spPr>
          <a:xfrm>
            <a:off x="1134271" y="2278993"/>
            <a:ext cx="1481930" cy="370969"/>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8809CBA0-4718-3143-8DBB-244AB98D9340}"/>
              </a:ext>
            </a:extLst>
          </p:cNvPr>
          <p:cNvSpPr/>
          <p:nvPr/>
        </p:nvSpPr>
        <p:spPr>
          <a:xfrm>
            <a:off x="1134271" y="3623838"/>
            <a:ext cx="1481930" cy="370969"/>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218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8" grpId="0" animBg="1"/>
      <p:bldP spid="9"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53698"/>
            <a:ext cx="10515600" cy="1325563"/>
          </a:xfrm>
        </p:spPr>
        <p:txBody>
          <a:bodyPr/>
          <a:lstStyle/>
          <a:p>
            <a:r>
              <a:rPr lang="en-US" dirty="0">
                <a:solidFill>
                  <a:schemeClr val="bg1"/>
                </a:solidFill>
                <a:latin typeface="Franklin Gothic Heavy" charset="0"/>
                <a:ea typeface="Franklin Gothic Heavy" charset="0"/>
                <a:cs typeface="Franklin Gothic Heavy" charset="0"/>
              </a:rPr>
              <a:t>Tipping point analyses</a:t>
            </a:r>
          </a:p>
        </p:txBody>
      </p:sp>
      <p:pic>
        <p:nvPicPr>
          <p:cNvPr id="4" name="Content Placeholder 3"/>
          <p:cNvPicPr>
            <a:picLocks noGrp="1" noChangeAspect="1"/>
          </p:cNvPicPr>
          <p:nvPr>
            <p:ph idx="1"/>
          </p:nvPr>
        </p:nvPicPr>
        <p:blipFill>
          <a:blip r:embed="rId3"/>
          <a:stretch>
            <a:fillRect/>
          </a:stretch>
        </p:blipFill>
        <p:spPr>
          <a:xfrm>
            <a:off x="3162300" y="679667"/>
            <a:ext cx="5867400" cy="4038600"/>
          </a:xfrm>
          <a:prstGeom prst="rect">
            <a:avLst/>
          </a:prstGeom>
          <a:solidFill>
            <a:schemeClr val="tx1"/>
          </a:solidFill>
        </p:spPr>
      </p:pic>
      <p:sp>
        <p:nvSpPr>
          <p:cNvPr id="5" name="Rectangle 4"/>
          <p:cNvSpPr/>
          <p:nvPr/>
        </p:nvSpPr>
        <p:spPr>
          <a:xfrm>
            <a:off x="1856510" y="5786873"/>
            <a:ext cx="9005454" cy="646331"/>
          </a:xfrm>
          <a:prstGeom prst="rect">
            <a:avLst/>
          </a:prstGeom>
        </p:spPr>
        <p:txBody>
          <a:bodyPr wrap="square">
            <a:spAutoFit/>
          </a:bodyPr>
          <a:lstStyle/>
          <a:p>
            <a:r>
              <a:rPr lang="en-US" sz="3600" dirty="0">
                <a:solidFill>
                  <a:schemeClr val="bg1"/>
                </a:solidFill>
                <a:effectLst/>
                <a:latin typeface="Franklin Gothic Medium" charset="0"/>
                <a:ea typeface="Franklin Gothic Medium" charset="0"/>
                <a:cs typeface="Franklin Gothic Medium" charset="0"/>
              </a:rPr>
              <a:t>what will tip our confidence bound to cross 1</a:t>
            </a:r>
          </a:p>
        </p:txBody>
      </p:sp>
    </p:spTree>
    <p:extLst>
      <p:ext uri="{BB962C8B-B14F-4D97-AF65-F5344CB8AC3E}">
        <p14:creationId xmlns:p14="http://schemas.microsoft.com/office/powerpoint/2010/main" val="140133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1FF93-6AEF-2641-8997-B71429E5522F}"/>
              </a:ext>
            </a:extLst>
          </p:cNvPr>
          <p:cNvPicPr>
            <a:picLocks noChangeAspect="1"/>
          </p:cNvPicPr>
          <p:nvPr/>
        </p:nvPicPr>
        <p:blipFill>
          <a:blip r:embed="rId3"/>
          <a:stretch>
            <a:fillRect/>
          </a:stretch>
        </p:blipFill>
        <p:spPr>
          <a:xfrm>
            <a:off x="285750" y="360585"/>
            <a:ext cx="11516521" cy="5437308"/>
          </a:xfrm>
          <a:prstGeom prst="rect">
            <a:avLst/>
          </a:prstGeom>
        </p:spPr>
      </p:pic>
      <p:sp>
        <p:nvSpPr>
          <p:cNvPr id="3" name="TextBox 2">
            <a:extLst>
              <a:ext uri="{FF2B5EF4-FFF2-40B4-BE49-F238E27FC236}">
                <a16:creationId xmlns:a16="http://schemas.microsoft.com/office/drawing/2014/main" id="{E4F1EDF1-D3ED-F447-99E8-6839A3D392A0}"/>
              </a:ext>
            </a:extLst>
          </p:cNvPr>
          <p:cNvSpPr txBox="1"/>
          <p:nvPr/>
        </p:nvSpPr>
        <p:spPr>
          <a:xfrm>
            <a:off x="6858000" y="5797893"/>
            <a:ext cx="4944271"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Observed bias plot</a:t>
            </a:r>
          </a:p>
        </p:txBody>
      </p:sp>
      <p:sp>
        <p:nvSpPr>
          <p:cNvPr id="4" name="Rounded Rectangle 3">
            <a:extLst>
              <a:ext uri="{FF2B5EF4-FFF2-40B4-BE49-F238E27FC236}">
                <a16:creationId xmlns:a16="http://schemas.microsoft.com/office/drawing/2014/main" id="{111446FC-4007-414B-8313-DD0D0C0735B0}"/>
              </a:ext>
            </a:extLst>
          </p:cNvPr>
          <p:cNvSpPr/>
          <p:nvPr/>
        </p:nvSpPr>
        <p:spPr>
          <a:xfrm>
            <a:off x="482601" y="4165600"/>
            <a:ext cx="11319670" cy="838200"/>
          </a:xfrm>
          <a:prstGeom prst="roundRect">
            <a:avLst/>
          </a:prstGeom>
          <a:noFill/>
          <a:ln w="76200">
            <a:solidFill>
              <a:srgbClr val="79D7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367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1FF93-6AEF-2641-8997-B71429E5522F}"/>
              </a:ext>
            </a:extLst>
          </p:cNvPr>
          <p:cNvPicPr>
            <a:picLocks noChangeAspect="1"/>
          </p:cNvPicPr>
          <p:nvPr/>
        </p:nvPicPr>
        <p:blipFill>
          <a:blip r:embed="rId3"/>
          <a:stretch>
            <a:fillRect/>
          </a:stretch>
        </p:blipFill>
        <p:spPr>
          <a:xfrm>
            <a:off x="285750" y="360585"/>
            <a:ext cx="11516521" cy="5437308"/>
          </a:xfrm>
          <a:prstGeom prst="rect">
            <a:avLst/>
          </a:prstGeom>
        </p:spPr>
      </p:pic>
      <p:sp>
        <p:nvSpPr>
          <p:cNvPr id="3" name="TextBox 2">
            <a:extLst>
              <a:ext uri="{FF2B5EF4-FFF2-40B4-BE49-F238E27FC236}">
                <a16:creationId xmlns:a16="http://schemas.microsoft.com/office/drawing/2014/main" id="{E4F1EDF1-D3ED-F447-99E8-6839A3D392A0}"/>
              </a:ext>
            </a:extLst>
          </p:cNvPr>
          <p:cNvSpPr txBox="1"/>
          <p:nvPr/>
        </p:nvSpPr>
        <p:spPr>
          <a:xfrm>
            <a:off x="6858000" y="5797893"/>
            <a:ext cx="4944271"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Observed bias plot</a:t>
            </a:r>
          </a:p>
        </p:txBody>
      </p:sp>
      <p:sp>
        <p:nvSpPr>
          <p:cNvPr id="5" name="TextBox 4">
            <a:extLst>
              <a:ext uri="{FF2B5EF4-FFF2-40B4-BE49-F238E27FC236}">
                <a16:creationId xmlns:a16="http://schemas.microsoft.com/office/drawing/2014/main" id="{8291C9D6-728D-3E4B-AEFA-676455F75539}"/>
              </a:ext>
            </a:extLst>
          </p:cNvPr>
          <p:cNvSpPr txBox="1"/>
          <p:nvPr/>
        </p:nvSpPr>
        <p:spPr>
          <a:xfrm>
            <a:off x="1295400" y="1752600"/>
            <a:ext cx="9550400" cy="2862322"/>
          </a:xfrm>
          <a:prstGeom prst="rect">
            <a:avLst/>
          </a:prstGeom>
          <a:solidFill>
            <a:srgbClr val="92CF4F"/>
          </a:solidFill>
        </p:spPr>
        <p:txBody>
          <a:bodyPr wrap="square" rtlCol="0">
            <a:spAutoFit/>
          </a:bodyPr>
          <a:lstStyle/>
          <a:p>
            <a:r>
              <a:rPr lang="en-US" sz="6000" b="1" dirty="0">
                <a:solidFill>
                  <a:schemeClr val="bg1"/>
                </a:solidFill>
                <a:latin typeface="Franklin Gothic Heavy" panose="020B0603020102020204" pitchFamily="34" charset="0"/>
              </a:rPr>
              <a:t>What does that unmeasured confounder look like?</a:t>
            </a:r>
          </a:p>
        </p:txBody>
      </p:sp>
    </p:spTree>
    <p:extLst>
      <p:ext uri="{BB962C8B-B14F-4D97-AF65-F5344CB8AC3E}">
        <p14:creationId xmlns:p14="http://schemas.microsoft.com/office/powerpoint/2010/main" val="8473117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You need</a:t>
            </a:r>
          </a:p>
        </p:txBody>
      </p:sp>
      <p:sp>
        <p:nvSpPr>
          <p:cNvPr id="3" name="Content Placeholder 2"/>
          <p:cNvSpPr>
            <a:spLocks noGrp="1"/>
          </p:cNvSpPr>
          <p:nvPr>
            <p:ph idx="1"/>
          </p:nvPr>
        </p:nvSpPr>
        <p:spPr/>
        <p:txBody>
          <a:bodyPr>
            <a:noAutofit/>
          </a:bodyPr>
          <a:lstStyle/>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Exposure-outcome effect</a:t>
            </a: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Exposure-unmeasured confounder effect</a:t>
            </a: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Outcome-unmeasured confounder effect</a:t>
            </a:r>
            <a:endParaRPr lang="en-US" sz="3200" dirty="0">
              <a:solidFill>
                <a:schemeClr val="bg1"/>
              </a:solidFill>
              <a:latin typeface="Franklin Gothic Medium" charset="0"/>
              <a:ea typeface="Franklin Gothic Medium" charset="0"/>
              <a:cs typeface="Franklin Gothic Medium" charset="0"/>
            </a:endParaRPr>
          </a:p>
        </p:txBody>
      </p:sp>
      <p:sp>
        <p:nvSpPr>
          <p:cNvPr id="4" name="TextBox 3"/>
          <p:cNvSpPr txBox="1"/>
          <p:nvPr/>
        </p:nvSpPr>
        <p:spPr>
          <a:xfrm>
            <a:off x="4028855" y="6488668"/>
            <a:ext cx="4134290" cy="369332"/>
          </a:xfrm>
          <a:prstGeom prst="rect">
            <a:avLst/>
          </a:prstGeom>
          <a:noFill/>
        </p:spPr>
        <p:txBody>
          <a:bodyPr wrap="square" rtlCol="0">
            <a:spAutoFit/>
          </a:bodyPr>
          <a:lstStyle/>
          <a:p>
            <a:pPr algn="ctr"/>
            <a:r>
              <a:rPr lang="en-US" cap="small" spc="300" dirty="0">
                <a:solidFill>
                  <a:schemeClr val="bg2">
                    <a:lumMod val="60000"/>
                    <a:lumOff val="40000"/>
                  </a:schemeClr>
                </a:solidFill>
              </a:rPr>
              <a:t>Health Policy Takeout Thursday </a:t>
            </a:r>
          </a:p>
        </p:txBody>
      </p:sp>
    </p:spTree>
    <p:extLst>
      <p:ext uri="{BB962C8B-B14F-4D97-AF65-F5344CB8AC3E}">
        <p14:creationId xmlns:p14="http://schemas.microsoft.com/office/powerpoint/2010/main" val="23642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838200" y="2697945"/>
                <a:ext cx="973208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e>
                          </m:nary>
                        </m:num>
                        <m:den>
                          <m:nary>
                            <m:naryPr>
                              <m:chr m:val="∑"/>
                              <m:ctrlPr>
                                <a:rPr lang="en-US" sz="6600" b="0" i="1" smtClean="0">
                                  <a:solidFill>
                                    <a:schemeClr val="accent1"/>
                                  </a:solidFill>
                                  <a:latin typeface="Cambria Math" panose="02040503050406030204" pitchFamily="18" charset="0"/>
                                </a:rPr>
                              </m:ctrlPr>
                            </m:naryPr>
                            <m:sub>
                              <m:r>
                                <a:rPr lang="en-US" sz="6600" b="0" i="1" smtClean="0">
                                  <a:solidFill>
                                    <a:schemeClr val="accent1"/>
                                  </a:solidFill>
                                  <a:latin typeface="Cambria Math" panose="02040503050406030204" pitchFamily="18" charset="0"/>
                                </a:rPr>
                                <m:t>𝑖</m:t>
                              </m:r>
                              <m:r>
                                <a:rPr lang="en-US" sz="6600" b="0" i="1" smtClean="0">
                                  <a:solidFill>
                                    <a:schemeClr val="accent1"/>
                                  </a:solidFill>
                                  <a:latin typeface="Cambria Math" panose="02040503050406030204" pitchFamily="18" charset="0"/>
                                </a:rPr>
                                <m:t>=1</m:t>
                              </m:r>
                            </m:sub>
                            <m:sup>
                              <m:r>
                                <a:rPr lang="en-US" sz="6600" b="0" i="1" smtClean="0">
                                  <a:solidFill>
                                    <a:schemeClr val="accent1"/>
                                  </a:solidFill>
                                  <a:latin typeface="Cambria Math" panose="02040503050406030204" pitchFamily="18" charset="0"/>
                                </a:rPr>
                                <m:t>𝑛</m:t>
                              </m:r>
                            </m:sup>
                            <m:e>
                              <m:r>
                                <a:rPr lang="en-US" sz="6600" i="1">
                                  <a:solidFill>
                                    <a:schemeClr val="accent1"/>
                                  </a:solidFill>
                                  <a:latin typeface="Cambria Math" panose="02040503050406030204" pitchFamily="18" charset="0"/>
                                </a:rPr>
                                <m:t>(1−</m:t>
                              </m:r>
                              <m:sSub>
                                <m:sSubPr>
                                  <m:ctrlPr>
                                    <a:rPr lang="en-US" sz="6600" i="1">
                                      <a:solidFill>
                                        <a:schemeClr val="accent1"/>
                                      </a:solidFill>
                                      <a:latin typeface="Cambria Math" panose="02040503050406030204" pitchFamily="18" charset="0"/>
                                    </a:rPr>
                                  </m:ctrlPr>
                                </m:sSubPr>
                                <m:e>
                                  <m:r>
                                    <a:rPr lang="en-US" sz="6600" i="1">
                                      <a:solidFill>
                                        <a:schemeClr val="accent1"/>
                                      </a:solidFill>
                                      <a:latin typeface="Cambria Math" panose="02040503050406030204" pitchFamily="18" charset="0"/>
                                    </a:rPr>
                                    <m:t>𝑍</m:t>
                                  </m:r>
                                </m:e>
                                <m:sub>
                                  <m:r>
                                    <a:rPr lang="en-US" sz="6600" i="1">
                                      <a:solidFill>
                                        <a:schemeClr val="accent1"/>
                                      </a:solidFill>
                                      <a:latin typeface="Cambria Math" panose="02040503050406030204" pitchFamily="18" charset="0"/>
                                    </a:rPr>
                                    <m:t>𝑖</m:t>
                                  </m:r>
                                </m:sub>
                              </m:sSub>
                              <m:r>
                                <a:rPr lang="en-US" sz="6600" i="1">
                                  <a:solidFill>
                                    <a:schemeClr val="accent1"/>
                                  </a:solidFill>
                                  <a:latin typeface="Cambria Math" panose="02040503050406030204" pitchFamily="18" charset="0"/>
                                </a:rPr>
                                <m:t>)</m:t>
                              </m:r>
                            </m:e>
                          </m:nary>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2003758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You need</a:t>
            </a:r>
          </a:p>
        </p:txBody>
      </p:sp>
      <p:sp>
        <p:nvSpPr>
          <p:cNvPr id="3" name="Content Placeholder 2"/>
          <p:cNvSpPr>
            <a:spLocks noGrp="1"/>
          </p:cNvSpPr>
          <p:nvPr>
            <p:ph idx="1"/>
          </p:nvPr>
        </p:nvSpPr>
        <p:spPr/>
        <p:txBody>
          <a:bodyPr>
            <a:noAutofit/>
          </a:bodyPr>
          <a:lstStyle/>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rgbClr val="79D758"/>
                </a:solidFill>
                <a:latin typeface="Franklin Gothic Medium" charset="0"/>
                <a:ea typeface="Franklin Gothic Medium" charset="0"/>
                <a:cs typeface="Franklin Gothic Medium" charset="0"/>
              </a:rPr>
              <a:t>Exposure-outcome effect</a:t>
            </a:r>
            <a:r>
              <a:rPr lang="en-US" sz="3200" dirty="0">
                <a:solidFill>
                  <a:schemeClr val="bg1"/>
                </a:solidFill>
                <a:latin typeface="Franklin Gothic Medium" charset="0"/>
                <a:ea typeface="Franklin Gothic Medium" charset="0"/>
                <a:cs typeface="Franklin Gothic Medium" charset="0"/>
              </a:rPr>
              <a:t> generally estimated from a model, for example an odds ratio, hazard ratio, or risk ratio</a:t>
            </a: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chemeClr val="accent1">
                    <a:lumMod val="50000"/>
                  </a:schemeClr>
                </a:solidFill>
                <a:latin typeface="Franklin Gothic Medium" charset="0"/>
                <a:ea typeface="Franklin Gothic Medium" charset="0"/>
                <a:cs typeface="Franklin Gothic Medium" charset="0"/>
              </a:rPr>
              <a:t>Exposure-unmeasured confounder effect</a:t>
            </a: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chemeClr val="accent1">
                    <a:lumMod val="50000"/>
                  </a:schemeClr>
                </a:solidFill>
                <a:latin typeface="Franklin Gothic Medium" charset="0"/>
                <a:ea typeface="Franklin Gothic Medium" charset="0"/>
                <a:cs typeface="Franklin Gothic Medium" charset="0"/>
              </a:rPr>
              <a:t>Outcome-unmeasured confounder effect</a:t>
            </a:r>
            <a:endParaRPr lang="en-US" sz="3200" dirty="0">
              <a:solidFill>
                <a:schemeClr val="accent1">
                  <a:lumMod val="50000"/>
                </a:schemeClr>
              </a:solidFill>
              <a:latin typeface="Franklin Gothic Medium" charset="0"/>
              <a:ea typeface="Franklin Gothic Medium" charset="0"/>
              <a:cs typeface="Franklin Gothic Medium" charset="0"/>
            </a:endParaRPr>
          </a:p>
        </p:txBody>
      </p:sp>
    </p:spTree>
    <p:extLst>
      <p:ext uri="{BB962C8B-B14F-4D97-AF65-F5344CB8AC3E}">
        <p14:creationId xmlns:p14="http://schemas.microsoft.com/office/powerpoint/2010/main" val="33259419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You need</a:t>
            </a:r>
          </a:p>
        </p:txBody>
      </p:sp>
      <p:sp>
        <p:nvSpPr>
          <p:cNvPr id="3" name="Content Placeholder 2"/>
          <p:cNvSpPr>
            <a:spLocks noGrp="1"/>
          </p:cNvSpPr>
          <p:nvPr>
            <p:ph idx="1"/>
          </p:nvPr>
        </p:nvSpPr>
        <p:spPr/>
        <p:txBody>
          <a:bodyPr>
            <a:noAutofit/>
          </a:bodyPr>
          <a:lstStyle/>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chemeClr val="accent1">
                    <a:lumMod val="50000"/>
                  </a:schemeClr>
                </a:solidFill>
                <a:latin typeface="Franklin Gothic Medium" charset="0"/>
                <a:ea typeface="Franklin Gothic Medium" charset="0"/>
                <a:cs typeface="Franklin Gothic Medium" charset="0"/>
              </a:rPr>
              <a:t>Exposure-outcome effect</a:t>
            </a:r>
            <a:r>
              <a:rPr lang="en-US" sz="3200" dirty="0">
                <a:solidFill>
                  <a:schemeClr val="accent1">
                    <a:lumMod val="50000"/>
                  </a:schemeClr>
                </a:solidFill>
                <a:latin typeface="Franklin Gothic Medium" charset="0"/>
                <a:ea typeface="Franklin Gothic Medium" charset="0"/>
                <a:cs typeface="Franklin Gothic Medium" charset="0"/>
              </a:rPr>
              <a:t> </a:t>
            </a:r>
            <a:r>
              <a:rPr lang="en-US" sz="3200" dirty="0">
                <a:solidFill>
                  <a:schemeClr val="tx1">
                    <a:lumMod val="75000"/>
                    <a:lumOff val="25000"/>
                  </a:schemeClr>
                </a:solidFill>
                <a:latin typeface="Franklin Gothic Medium" charset="0"/>
                <a:ea typeface="Franklin Gothic Medium" charset="0"/>
                <a:cs typeface="Franklin Gothic Medium" charset="0"/>
              </a:rPr>
              <a:t>generally estimated from a model, for example an odds ratio, hazard ratio, or risk ratio</a:t>
            </a: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Exposure-unmeasured confounder effect</a:t>
            </a: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dirty="0">
                <a:solidFill>
                  <a:srgbClr val="79D758"/>
                </a:solidFill>
                <a:latin typeface="Franklin Gothic Medium" charset="0"/>
                <a:ea typeface="Franklin Gothic Medium" charset="0"/>
                <a:cs typeface="Franklin Gothic Medium" charset="0"/>
              </a:rPr>
              <a:t>Outcome-unmeasured confounder effect</a:t>
            </a:r>
            <a:endParaRPr lang="en-US" sz="3200" dirty="0">
              <a:solidFill>
                <a:srgbClr val="79D758"/>
              </a:solidFill>
              <a:latin typeface="Franklin Gothic Medium" charset="0"/>
              <a:ea typeface="Franklin Gothic Medium" charset="0"/>
              <a:cs typeface="Franklin Gothic Medium" charset="0"/>
            </a:endParaRPr>
          </a:p>
        </p:txBody>
      </p:sp>
    </p:spTree>
    <p:extLst>
      <p:ext uri="{BB962C8B-B14F-4D97-AF65-F5344CB8AC3E}">
        <p14:creationId xmlns:p14="http://schemas.microsoft.com/office/powerpoint/2010/main" val="10537943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solidFill>
                  <a:schemeClr val="bg1"/>
                </a:solidFill>
                <a:latin typeface="Franklin Gothic Heavy" charset="0"/>
                <a:ea typeface="Franklin Gothic Heavy" charset="0"/>
                <a:cs typeface="Franklin Gothic Heavy" charset="0"/>
              </a:rPr>
              <a:t>You need</a:t>
            </a:r>
          </a:p>
        </p:txBody>
      </p:sp>
      <p:sp>
        <p:nvSpPr>
          <p:cNvPr id="3" name="Content Placeholder 2"/>
          <p:cNvSpPr>
            <a:spLocks noGrp="1"/>
          </p:cNvSpPr>
          <p:nvPr>
            <p:ph idx="1"/>
          </p:nvPr>
        </p:nvSpPr>
        <p:spPr/>
        <p:txBody>
          <a:bodyPr>
            <a:noAutofit/>
          </a:bodyPr>
          <a:lstStyle/>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chemeClr val="accent1">
                    <a:lumMod val="50000"/>
                  </a:schemeClr>
                </a:solidFill>
                <a:latin typeface="Franklin Gothic Medium" charset="0"/>
                <a:ea typeface="Franklin Gothic Medium" charset="0"/>
                <a:cs typeface="Franklin Gothic Medium" charset="0"/>
              </a:rPr>
              <a:t>Exposure-outcome effect</a:t>
            </a:r>
            <a:r>
              <a:rPr lang="en-US" sz="3200" dirty="0">
                <a:solidFill>
                  <a:schemeClr val="accent1">
                    <a:lumMod val="50000"/>
                  </a:schemeClr>
                </a:solidFill>
                <a:latin typeface="Franklin Gothic Medium" charset="0"/>
                <a:ea typeface="Franklin Gothic Medium" charset="0"/>
                <a:cs typeface="Franklin Gothic Medium" charset="0"/>
              </a:rPr>
              <a:t> </a:t>
            </a:r>
            <a:r>
              <a:rPr lang="en-US" sz="3200" dirty="0">
                <a:solidFill>
                  <a:schemeClr val="tx1">
                    <a:lumMod val="75000"/>
                    <a:lumOff val="25000"/>
                  </a:schemeClr>
                </a:solidFill>
                <a:latin typeface="Franklin Gothic Medium" charset="0"/>
                <a:ea typeface="Franklin Gothic Medium" charset="0"/>
                <a:cs typeface="Franklin Gothic Medium" charset="0"/>
              </a:rPr>
              <a:t>generally estimated from a model, for example an odds ratio, hazard ratio, or risk ratio</a:t>
            </a: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rgbClr val="79D758"/>
                </a:solidFill>
                <a:latin typeface="Franklin Gothic Medium" charset="0"/>
                <a:ea typeface="Franklin Gothic Medium" charset="0"/>
                <a:cs typeface="Franklin Gothic Medium" charset="0"/>
              </a:rPr>
              <a:t>Exposure-unmeasured confounder effect</a:t>
            </a:r>
          </a:p>
          <a:p>
            <a:pPr>
              <a:buFont typeface="Wingdings" charset="2"/>
              <a:buChar char="ü"/>
            </a:pPr>
            <a:endParaRPr lang="en-US" sz="3200" dirty="0">
              <a:solidFill>
                <a:schemeClr val="bg1"/>
              </a:solidFill>
              <a:latin typeface="Franklin Gothic Medium" charset="0"/>
              <a:ea typeface="Franklin Gothic Medium" charset="0"/>
              <a:cs typeface="Franklin Gothic Medium" charset="0"/>
            </a:endParaRPr>
          </a:p>
          <a:p>
            <a:pPr>
              <a:buFont typeface="Wingdings" charset="2"/>
              <a:buChar char="ü"/>
            </a:pPr>
            <a:r>
              <a:rPr lang="en-US" sz="3200" dirty="0">
                <a:solidFill>
                  <a:schemeClr val="bg1"/>
                </a:solidFill>
                <a:latin typeface="Franklin Gothic Medium" charset="0"/>
                <a:ea typeface="Franklin Gothic Medium" charset="0"/>
                <a:cs typeface="Franklin Gothic Medium" charset="0"/>
              </a:rPr>
              <a:t> </a:t>
            </a:r>
            <a:r>
              <a:rPr lang="en-US" sz="3200" b="1" strike="sngStrike" dirty="0">
                <a:solidFill>
                  <a:srgbClr val="79D758"/>
                </a:solidFill>
                <a:latin typeface="Franklin Gothic Medium" charset="0"/>
                <a:ea typeface="Franklin Gothic Medium" charset="0"/>
                <a:cs typeface="Franklin Gothic Medium" charset="0"/>
              </a:rPr>
              <a:t>Outcome-unmeasured confounder effect</a:t>
            </a:r>
            <a:endParaRPr lang="en-US" sz="3200" strike="sngStrike" dirty="0">
              <a:solidFill>
                <a:srgbClr val="79D758"/>
              </a:solidFill>
              <a:latin typeface="Franklin Gothic Medium" charset="0"/>
              <a:ea typeface="Franklin Gothic Medium" charset="0"/>
              <a:cs typeface="Franklin Gothic Medium" charset="0"/>
            </a:endParaRPr>
          </a:p>
        </p:txBody>
      </p:sp>
    </p:spTree>
    <p:extLst>
      <p:ext uri="{BB962C8B-B14F-4D97-AF65-F5344CB8AC3E}">
        <p14:creationId xmlns:p14="http://schemas.microsoft.com/office/powerpoint/2010/main" val="34079792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0956-6913-C942-9B49-9427A8203D43}"/>
              </a:ext>
            </a:extLst>
          </p:cNvPr>
          <p:cNvSpPr>
            <a:spLocks noGrp="1"/>
          </p:cNvSpPr>
          <p:nvPr>
            <p:ph type="title"/>
          </p:nvPr>
        </p:nvSpPr>
        <p:spPr/>
        <p:txBody>
          <a:bodyPr/>
          <a:lstStyle/>
          <a:p>
            <a:r>
              <a:rPr lang="en-US" dirty="0"/>
              <a:t>E-value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5E0DAAD-407F-5444-A742-5930E41EE44D}"/>
                  </a:ext>
                </a:extLst>
              </p:cNvPr>
              <p:cNvSpPr txBox="1"/>
              <p:nvPr/>
            </p:nvSpPr>
            <p:spPr>
              <a:xfrm>
                <a:off x="556034" y="2943694"/>
                <a:ext cx="11156131" cy="894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800" b="0" i="0" smtClean="0">
                          <a:solidFill>
                            <a:schemeClr val="bg1"/>
                          </a:solidFill>
                          <a:latin typeface="Cambria Math" panose="02040503050406030204" pitchFamily="18" charset="0"/>
                        </a:rPr>
                        <m:t>E</m:t>
                      </m:r>
                      <m:r>
                        <a:rPr lang="en-US" sz="4800" b="0" i="0" smtClean="0">
                          <a:solidFill>
                            <a:schemeClr val="bg1"/>
                          </a:solidFill>
                          <a:latin typeface="Cambria Math" panose="02040503050406030204" pitchFamily="18" charset="0"/>
                        </a:rPr>
                        <m:t>−</m:t>
                      </m:r>
                      <m:r>
                        <m:rPr>
                          <m:sty m:val="p"/>
                        </m:rPr>
                        <a:rPr lang="en-US" sz="4800" b="0" i="0" smtClean="0">
                          <a:solidFill>
                            <a:schemeClr val="bg1"/>
                          </a:solidFill>
                          <a:latin typeface="Cambria Math" panose="02040503050406030204" pitchFamily="18" charset="0"/>
                        </a:rPr>
                        <m:t>value</m:t>
                      </m:r>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m:t>
                      </m:r>
                      <m:rad>
                        <m:radPr>
                          <m:degHide m:val="on"/>
                          <m:ctrlPr>
                            <a:rPr lang="en-US" sz="4800" b="0" i="1" smtClean="0">
                              <a:solidFill>
                                <a:schemeClr val="bg1"/>
                              </a:solidFill>
                              <a:latin typeface="Cambria Math" panose="02040503050406030204" pitchFamily="18" charset="0"/>
                            </a:rPr>
                          </m:ctrlPr>
                        </m:radPr>
                        <m:deg/>
                        <m:e>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𝐿</m:t>
                          </m:r>
                          <m:sSub>
                            <m:sSubPr>
                              <m:ctrlPr>
                                <a:rPr lang="en-US" sz="4800" b="0" i="1" smtClean="0">
                                  <a:solidFill>
                                    <a:schemeClr val="bg1"/>
                                  </a:solidFill>
                                  <a:latin typeface="Cambria Math" panose="02040503050406030204" pitchFamily="18" charset="0"/>
                                </a:rPr>
                              </m:ctrlPr>
                            </m:sSubPr>
                            <m:e>
                              <m:r>
                                <a:rPr lang="en-US" sz="4800" b="0" i="1" smtClean="0">
                                  <a:solidFill>
                                    <a:schemeClr val="bg1"/>
                                  </a:solidFill>
                                  <a:latin typeface="Cambria Math" panose="02040503050406030204" pitchFamily="18" charset="0"/>
                                </a:rPr>
                                <m:t>𝐵</m:t>
                              </m:r>
                            </m:e>
                            <m:sub>
                              <m:r>
                                <a:rPr lang="en-US" sz="4800" b="0" i="1" smtClean="0">
                                  <a:solidFill>
                                    <a:schemeClr val="bg1"/>
                                  </a:solidFill>
                                  <a:latin typeface="Cambria Math" panose="02040503050406030204" pitchFamily="18" charset="0"/>
                                </a:rPr>
                                <m:t>𝑜𝑏𝑠</m:t>
                              </m:r>
                            </m:sub>
                          </m:sSub>
                          <m:r>
                            <a:rPr lang="en-US" sz="4800" b="0" i="1" smtClean="0">
                              <a:solidFill>
                                <a:schemeClr val="bg1"/>
                              </a:solidFill>
                              <a:latin typeface="Cambria Math" panose="02040503050406030204" pitchFamily="18" charset="0"/>
                            </a:rPr>
                            <m:t>−1)</m:t>
                          </m:r>
                        </m:e>
                      </m:rad>
                    </m:oMath>
                  </m:oMathPara>
                </a14:m>
                <a:endParaRPr lang="en-US" sz="4800" dirty="0"/>
              </a:p>
            </p:txBody>
          </p:sp>
        </mc:Choice>
        <mc:Fallback xmlns="">
          <p:sp>
            <p:nvSpPr>
              <p:cNvPr id="4" name="TextBox 3">
                <a:extLst>
                  <a:ext uri="{FF2B5EF4-FFF2-40B4-BE49-F238E27FC236}">
                    <a16:creationId xmlns:a16="http://schemas.microsoft.com/office/drawing/2014/main" id="{75E0DAAD-407F-5444-A742-5930E41EE44D}"/>
                  </a:ext>
                </a:extLst>
              </p:cNvPr>
              <p:cNvSpPr txBox="1">
                <a:spLocks noRot="1" noChangeAspect="1" noMove="1" noResize="1" noEditPoints="1" noAdjustHandles="1" noChangeArrowheads="1" noChangeShapeType="1" noTextEdit="1"/>
              </p:cNvSpPr>
              <p:nvPr/>
            </p:nvSpPr>
            <p:spPr>
              <a:xfrm>
                <a:off x="556034" y="2943694"/>
                <a:ext cx="11156131" cy="894412"/>
              </a:xfrm>
              <a:prstGeom prst="rect">
                <a:avLst/>
              </a:prstGeom>
              <a:blipFill>
                <a:blip r:embed="rId3"/>
                <a:stretch>
                  <a:fillRect l="-796" r="-1479" b="-2535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A03D0E0-C3E3-CF4C-B966-D31C737820BF}"/>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Ding and </a:t>
            </a:r>
            <a:r>
              <a:rPr lang="en-US" sz="2800" spc="300" dirty="0" err="1">
                <a:solidFill>
                  <a:schemeClr val="accent1"/>
                </a:solidFill>
                <a:latin typeface="Franklin Gothic Medium" panose="020B0603020102020204" pitchFamily="34" charset="0"/>
              </a:rPr>
              <a:t>VanderWeele</a:t>
            </a:r>
            <a:r>
              <a:rPr lang="en-US" sz="2800" spc="300" dirty="0">
                <a:solidFill>
                  <a:schemeClr val="accent1"/>
                </a:solidFill>
                <a:latin typeface="Franklin Gothic Medium" panose="020B0603020102020204" pitchFamily="34" charset="0"/>
              </a:rPr>
              <a:t> (2017)</a:t>
            </a:r>
          </a:p>
        </p:txBody>
      </p:sp>
    </p:spTree>
    <p:extLst>
      <p:ext uri="{BB962C8B-B14F-4D97-AF65-F5344CB8AC3E}">
        <p14:creationId xmlns:p14="http://schemas.microsoft.com/office/powerpoint/2010/main" val="5424561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0956-6913-C942-9B49-9427A8203D43}"/>
              </a:ext>
            </a:extLst>
          </p:cNvPr>
          <p:cNvSpPr>
            <a:spLocks noGrp="1"/>
          </p:cNvSpPr>
          <p:nvPr>
            <p:ph type="title"/>
          </p:nvPr>
        </p:nvSpPr>
        <p:spPr/>
        <p:txBody>
          <a:bodyPr/>
          <a:lstStyle/>
          <a:p>
            <a:r>
              <a:rPr lang="en-US" dirty="0"/>
              <a:t>Observed covariate E-value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5E0DAAD-407F-5444-A742-5930E41EE44D}"/>
                  </a:ext>
                </a:extLst>
              </p:cNvPr>
              <p:cNvSpPr txBox="1"/>
              <p:nvPr/>
            </p:nvSpPr>
            <p:spPr>
              <a:xfrm>
                <a:off x="371676" y="2654936"/>
                <a:ext cx="11448647" cy="20004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400" b="0" i="0" smtClean="0">
                          <a:solidFill>
                            <a:schemeClr val="bg1"/>
                          </a:solidFill>
                          <a:latin typeface="Cambria Math" panose="02040503050406030204" pitchFamily="18" charset="0"/>
                        </a:rPr>
                        <m:t>E</m:t>
                      </m:r>
                      <m:r>
                        <a:rPr lang="en-US" sz="4400" b="0" i="0"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r>
                            <m:rPr>
                              <m:sty m:val="p"/>
                            </m:rPr>
                            <a:rPr lang="en-US" sz="4400" b="0" i="0" smtClean="0">
                              <a:solidFill>
                                <a:schemeClr val="bg1"/>
                              </a:solidFill>
                              <a:latin typeface="Cambria Math" panose="02040503050406030204" pitchFamily="18" charset="0"/>
                            </a:rPr>
                            <m:t>value</m:t>
                          </m:r>
                        </m:e>
                        <m:sub>
                          <m:r>
                            <a:rPr lang="en-US" sz="4400" b="0" i="1" smtClean="0">
                              <a:solidFill>
                                <a:schemeClr val="bg1"/>
                              </a:solidFill>
                              <a:latin typeface="Cambria Math" panose="02040503050406030204" pitchFamily="18" charset="0"/>
                            </a:rPr>
                            <m:t>𝑎𝑑𝑗</m:t>
                          </m:r>
                        </m:sub>
                      </m:sSub>
                      <m:r>
                        <a:rPr lang="en-US" sz="4400" b="0" i="1" smtClean="0">
                          <a:solidFill>
                            <a:schemeClr val="bg1"/>
                          </a:solidFill>
                          <a:latin typeface="Cambria Math" panose="02040503050406030204" pitchFamily="18" charset="0"/>
                        </a:rPr>
                        <m:t>=</m:t>
                      </m:r>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m:t>
                      </m:r>
                      <m:rad>
                        <m:radPr>
                          <m:degHide m:val="on"/>
                          <m:ctrlPr>
                            <a:rPr lang="en-US" sz="4400" b="0" i="1" smtClean="0">
                              <a:solidFill>
                                <a:schemeClr val="bg1"/>
                              </a:solidFill>
                              <a:latin typeface="Cambria Math" panose="02040503050406030204" pitchFamily="18" charset="0"/>
                            </a:rPr>
                          </m:ctrlPr>
                        </m:radPr>
                        <m:deg/>
                        <m:e>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m:t>
                          </m:r>
                          <m:d>
                            <m:dPr>
                              <m:ctrlPr>
                                <a:rPr lang="en-US" sz="4400" b="0" i="1" smtClean="0">
                                  <a:solidFill>
                                    <a:schemeClr val="bg1"/>
                                  </a:solidFill>
                                  <a:latin typeface="Cambria Math" panose="02040503050406030204" pitchFamily="18" charset="0"/>
                                </a:rPr>
                              </m:ctrlPr>
                            </m:dPr>
                            <m:e>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𝑜𝑏𝑠</m:t>
                                      </m:r>
                                    </m:sub>
                                  </m:sSub>
                                </m:num>
                                <m:den>
                                  <m:r>
                                    <a:rPr lang="en-US" sz="4400" b="0" i="1" smtClean="0">
                                      <a:solidFill>
                                        <a:schemeClr val="bg1"/>
                                      </a:solidFill>
                                      <a:latin typeface="Cambria Math" panose="02040503050406030204" pitchFamily="18" charset="0"/>
                                    </a:rPr>
                                    <m:t>𝐿</m:t>
                                  </m:r>
                                  <m:sSub>
                                    <m:sSubPr>
                                      <m:ctrlPr>
                                        <a:rPr lang="en-US" sz="4400" b="0" i="1" smtClean="0">
                                          <a:solidFill>
                                            <a:schemeClr val="bg1"/>
                                          </a:solidFill>
                                          <a:latin typeface="Cambria Math" panose="02040503050406030204" pitchFamily="18" charset="0"/>
                                        </a:rPr>
                                      </m:ctrlPr>
                                    </m:sSubPr>
                                    <m:e>
                                      <m:r>
                                        <a:rPr lang="en-US" sz="4400" b="0" i="1" smtClean="0">
                                          <a:solidFill>
                                            <a:schemeClr val="bg1"/>
                                          </a:solidFill>
                                          <a:latin typeface="Cambria Math" panose="02040503050406030204" pitchFamily="18" charset="0"/>
                                        </a:rPr>
                                        <m:t>𝐵</m:t>
                                      </m:r>
                                    </m:e>
                                    <m:sub>
                                      <m:r>
                                        <a:rPr lang="en-US" sz="4400" b="0" i="1" smtClean="0">
                                          <a:solidFill>
                                            <a:schemeClr val="bg1"/>
                                          </a:solidFill>
                                          <a:latin typeface="Cambria Math" panose="02040503050406030204" pitchFamily="18" charset="0"/>
                                        </a:rPr>
                                        <m:t>𝑎𝑑𝑗</m:t>
                                      </m:r>
                                    </m:sub>
                                  </m:sSub>
                                </m:den>
                              </m:f>
                              <m:r>
                                <a:rPr lang="en-US" sz="4400" b="0" i="1" smtClean="0">
                                  <a:solidFill>
                                    <a:schemeClr val="bg1"/>
                                  </a:solidFill>
                                  <a:latin typeface="Cambria Math" panose="02040503050406030204" pitchFamily="18" charset="0"/>
                                </a:rPr>
                                <m:t>−1</m:t>
                              </m:r>
                            </m:e>
                          </m:d>
                        </m:e>
                      </m:rad>
                    </m:oMath>
                  </m:oMathPara>
                </a14:m>
                <a:endParaRPr lang="en-US" sz="4400" dirty="0"/>
              </a:p>
            </p:txBody>
          </p:sp>
        </mc:Choice>
        <mc:Fallback xmlns="">
          <p:sp>
            <p:nvSpPr>
              <p:cNvPr id="4" name="TextBox 3">
                <a:extLst>
                  <a:ext uri="{FF2B5EF4-FFF2-40B4-BE49-F238E27FC236}">
                    <a16:creationId xmlns:a16="http://schemas.microsoft.com/office/drawing/2014/main" id="{75E0DAAD-407F-5444-A742-5930E41EE44D}"/>
                  </a:ext>
                </a:extLst>
              </p:cNvPr>
              <p:cNvSpPr txBox="1">
                <a:spLocks noRot="1" noChangeAspect="1" noMove="1" noResize="1" noEditPoints="1" noAdjustHandles="1" noChangeArrowheads="1" noChangeShapeType="1" noTextEdit="1"/>
              </p:cNvSpPr>
              <p:nvPr/>
            </p:nvSpPr>
            <p:spPr>
              <a:xfrm>
                <a:off x="371676" y="2654936"/>
                <a:ext cx="11448647" cy="2000484"/>
              </a:xfrm>
              <a:prstGeom prst="rect">
                <a:avLst/>
              </a:prstGeom>
              <a:blipFill>
                <a:blip r:embed="rId3"/>
                <a:stretch>
                  <a:fillRect l="-443"/>
                </a:stretch>
              </a:blipFill>
            </p:spPr>
            <p:txBody>
              <a:bodyPr/>
              <a:lstStyle/>
              <a:p>
                <a:r>
                  <a:rPr lang="en-US">
                    <a:noFill/>
                  </a:rPr>
                  <a:t> </a:t>
                </a:r>
              </a:p>
            </p:txBody>
          </p:sp>
        </mc:Fallback>
      </mc:AlternateContent>
    </p:spTree>
    <p:extLst>
      <p:ext uri="{BB962C8B-B14F-4D97-AF65-F5344CB8AC3E}">
        <p14:creationId xmlns:p14="http://schemas.microsoft.com/office/powerpoint/2010/main" val="22709159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C112B5-B835-E84D-9B0B-9B5316C1D244}"/>
              </a:ext>
            </a:extLst>
          </p:cNvPr>
          <p:cNvPicPr>
            <a:picLocks noChangeAspect="1"/>
          </p:cNvPicPr>
          <p:nvPr/>
        </p:nvPicPr>
        <p:blipFill>
          <a:blip r:embed="rId3"/>
          <a:stretch>
            <a:fillRect/>
          </a:stretch>
        </p:blipFill>
        <p:spPr>
          <a:xfrm>
            <a:off x="-1" y="228600"/>
            <a:ext cx="12203289" cy="4673600"/>
          </a:xfrm>
          <a:prstGeom prst="rect">
            <a:avLst/>
          </a:prstGeom>
        </p:spPr>
      </p:pic>
      <p:sp>
        <p:nvSpPr>
          <p:cNvPr id="3" name="Rounded Rectangle 2">
            <a:extLst>
              <a:ext uri="{FF2B5EF4-FFF2-40B4-BE49-F238E27FC236}">
                <a16:creationId xmlns:a16="http://schemas.microsoft.com/office/drawing/2014/main" id="{8552337D-D779-264B-B153-B0E0E3A2D187}"/>
              </a:ext>
            </a:extLst>
          </p:cNvPr>
          <p:cNvSpPr/>
          <p:nvPr/>
        </p:nvSpPr>
        <p:spPr>
          <a:xfrm>
            <a:off x="203200" y="2793999"/>
            <a:ext cx="11988800" cy="635001"/>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926DBBBD-989C-F84D-B19B-E3C922E465AE}"/>
              </a:ext>
            </a:extLst>
          </p:cNvPr>
          <p:cNvSpPr/>
          <p:nvPr/>
        </p:nvSpPr>
        <p:spPr>
          <a:xfrm>
            <a:off x="8890000" y="228601"/>
            <a:ext cx="990600" cy="3200399"/>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96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3B8F5-4D0B-7947-A0CA-B2C017982013}"/>
              </a:ext>
            </a:extLst>
          </p:cNvPr>
          <p:cNvSpPr>
            <a:spLocks noGrp="1"/>
          </p:cNvSpPr>
          <p:nvPr>
            <p:ph type="title"/>
          </p:nvPr>
        </p:nvSpPr>
        <p:spPr/>
        <p:txBody>
          <a:bodyPr/>
          <a:lstStyle/>
          <a:p>
            <a:r>
              <a:rPr lang="en-US" dirty="0"/>
              <a:t>R package</a:t>
            </a:r>
          </a:p>
        </p:txBody>
      </p:sp>
      <p:pic>
        <p:nvPicPr>
          <p:cNvPr id="4" name="Content Placeholder 3">
            <a:extLst>
              <a:ext uri="{FF2B5EF4-FFF2-40B4-BE49-F238E27FC236}">
                <a16:creationId xmlns:a16="http://schemas.microsoft.com/office/drawing/2014/main" id="{1E3FB03C-6C85-8048-8A46-02BD81442C4F}"/>
              </a:ext>
            </a:extLst>
          </p:cNvPr>
          <p:cNvPicPr>
            <a:picLocks noChangeAspect="1"/>
          </p:cNvPicPr>
          <p:nvPr/>
        </p:nvPicPr>
        <p:blipFill>
          <a:blip r:embed="rId3"/>
          <a:stretch>
            <a:fillRect/>
          </a:stretch>
        </p:blipFill>
        <p:spPr>
          <a:xfrm>
            <a:off x="5032045" y="1825625"/>
            <a:ext cx="6321754" cy="4351337"/>
          </a:xfrm>
          <a:prstGeom prst="rect">
            <a:avLst/>
          </a:prstGeom>
          <a:solidFill>
            <a:schemeClr val="tx1"/>
          </a:solidFill>
        </p:spPr>
      </p:pic>
      <p:sp>
        <p:nvSpPr>
          <p:cNvPr id="3" name="Content Placeholder 2">
            <a:extLst>
              <a:ext uri="{FF2B5EF4-FFF2-40B4-BE49-F238E27FC236}">
                <a16:creationId xmlns:a16="http://schemas.microsoft.com/office/drawing/2014/main" id="{A97DCB4E-5698-7C46-AAA3-6F3C5C5B737E}"/>
              </a:ext>
            </a:extLst>
          </p:cNvPr>
          <p:cNvSpPr>
            <a:spLocks noGrp="1"/>
          </p:cNvSpPr>
          <p:nvPr>
            <p:ph idx="1"/>
          </p:nvPr>
        </p:nvSpPr>
        <p:spPr/>
        <p:txBody>
          <a:bodyPr/>
          <a:lstStyle/>
          <a:p>
            <a:pPr marL="0" indent="0">
              <a:buNone/>
            </a:pPr>
            <a:r>
              <a:rPr lang="en-US" sz="4800" dirty="0" err="1">
                <a:latin typeface="Monaco" pitchFamily="2" charset="77"/>
              </a:rPr>
              <a:t>tipr</a:t>
            </a:r>
            <a:endParaRPr lang="en-US" dirty="0">
              <a:latin typeface="Monaco" pitchFamily="2" charset="77"/>
            </a:endParaRPr>
          </a:p>
        </p:txBody>
      </p:sp>
    </p:spTree>
    <p:extLst>
      <p:ext uri="{BB962C8B-B14F-4D97-AF65-F5344CB8AC3E}">
        <p14:creationId xmlns:p14="http://schemas.microsoft.com/office/powerpoint/2010/main" val="322360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2">
                    <a:lumMod val="50000"/>
                  </a:schemeClr>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propensity scores</a:t>
            </a:r>
          </a:p>
          <a:p>
            <a:r>
              <a:rPr lang="en-US" sz="2800" dirty="0">
                <a:solidFill>
                  <a:schemeClr val="bg2">
                    <a:lumMod val="50000"/>
                  </a:schemeClr>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weighting</a:t>
            </a:r>
          </a:p>
          <a:p>
            <a:pPr>
              <a:spcAft>
                <a:spcPts val="500"/>
              </a:spcAft>
            </a:pPr>
            <a:r>
              <a:rPr lang="en-US" sz="2800" dirty="0">
                <a:solidFill>
                  <a:schemeClr val="bg2">
                    <a:lumMod val="50000"/>
                  </a:schemeClr>
                </a:solidFill>
                <a:latin typeface="Franklin Gothic Heavy" charset="0"/>
                <a:ea typeface="Franklin Gothic Heavy" charset="0"/>
                <a:cs typeface="Franklin Gothic Heavy" charset="0"/>
              </a:rPr>
              <a:t>How do we calculate these weights?</a:t>
            </a:r>
            <a:endParaRPr lang="en-US" sz="2800" i="1" dirty="0">
              <a:solidFill>
                <a:schemeClr val="bg2">
                  <a:lumMod val="50000"/>
                </a:schemeClr>
              </a:solidFill>
              <a:latin typeface="Franklin Gothic Heavy" charset="0"/>
              <a:ea typeface="Franklin Gothic Heavy" charset="0"/>
              <a:cs typeface="Franklin Gothic Heavy" charset="0"/>
            </a:endParaRPr>
          </a:p>
          <a:p>
            <a:r>
              <a:rPr lang="en-US" sz="2800" dirty="0">
                <a:solidFill>
                  <a:schemeClr val="bg2">
                    <a:lumMod val="50000"/>
                  </a:schemeClr>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bg2">
                    <a:lumMod val="50000"/>
                  </a:schemeClr>
                </a:solidFill>
                <a:latin typeface="Franklin Gothic Heavy" panose="020B0603020102020204" pitchFamily="34" charset="0"/>
              </a:rPr>
              <a:t>The variance for the ATO and ATM is preferable to that of the ATE</a:t>
            </a:r>
            <a:endParaRPr lang="en-US" sz="2800" i="1" dirty="0">
              <a:solidFill>
                <a:schemeClr val="bg2">
                  <a:lumMod val="50000"/>
                </a:schemeClr>
              </a:solidFill>
              <a:latin typeface="Franklin Gothic Heavy" charset="0"/>
              <a:ea typeface="Franklin Gothic Heavy" charset="0"/>
              <a:cs typeface="Franklin Gothic Heavy" charset="0"/>
            </a:endParaRPr>
          </a:p>
          <a:p>
            <a:r>
              <a:rPr lang="en-US" sz="2800" dirty="0">
                <a:solidFill>
                  <a:schemeClr val="bg2">
                    <a:lumMod val="50000"/>
                  </a:schemeClr>
                </a:solidFill>
                <a:latin typeface="Franklin Gothic Heavy" charset="0"/>
                <a:ea typeface="Franklin Gothic Heavy" charset="0"/>
                <a:cs typeface="Franklin Gothic Heavy" charset="0"/>
              </a:rPr>
              <a:t>How do we estimate the treatment effect?</a:t>
            </a:r>
          </a:p>
          <a:p>
            <a:pPr>
              <a:spcAft>
                <a:spcPts val="500"/>
              </a:spcAft>
            </a:pPr>
            <a:r>
              <a:rPr lang="en-US" sz="2800" b="1" i="1" dirty="0">
                <a:solidFill>
                  <a:schemeClr val="bg2">
                    <a:lumMod val="50000"/>
                  </a:schemeClr>
                </a:solidFill>
                <a:latin typeface="Franklin Gothic Heavy" panose="020B0603020102020204" pitchFamily="34" charset="0"/>
              </a:rPr>
              <a:t>Doubly robust estimator</a:t>
            </a:r>
          </a:p>
          <a:p>
            <a:r>
              <a:rPr lang="en-US" sz="2800" dirty="0">
                <a:solidFill>
                  <a:schemeClr val="bg2">
                    <a:lumMod val="50000"/>
                  </a:schemeClr>
                </a:solidFill>
                <a:latin typeface="Franklin Gothic Heavy" charset="0"/>
                <a:ea typeface="Franklin Gothic Heavy" charset="0"/>
                <a:cs typeface="Franklin Gothic Heavy" charset="0"/>
              </a:rPr>
              <a:t>How do we estimate the variability?</a:t>
            </a:r>
          </a:p>
          <a:p>
            <a:pPr>
              <a:spcAft>
                <a:spcPts val="500"/>
              </a:spcAft>
            </a:pPr>
            <a:r>
              <a:rPr lang="en-US" sz="2800" b="1" i="1" dirty="0">
                <a:solidFill>
                  <a:schemeClr val="bg2">
                    <a:lumMod val="50000"/>
                  </a:schemeClr>
                </a:solidFill>
                <a:latin typeface="Franklin Gothic Heavy" panose="020B0603020102020204" pitchFamily="34" charset="0"/>
              </a:rPr>
              <a:t>Sandwich estimator</a:t>
            </a:r>
          </a:p>
          <a:p>
            <a:r>
              <a:rPr lang="en-US" dirty="0">
                <a:solidFill>
                  <a:schemeClr val="bg1"/>
                </a:solidFill>
                <a:latin typeface="Franklin Gothic Heavy" charset="0"/>
                <a:ea typeface="Franklin Gothic Heavy" charset="0"/>
                <a:cs typeface="Franklin Gothic Heavy" charset="0"/>
              </a:rPr>
              <a:t>What if our assumptions are violated?</a:t>
            </a:r>
          </a:p>
          <a:p>
            <a:r>
              <a:rPr lang="en-US" i="1" dirty="0">
                <a:solidFill>
                  <a:schemeClr val="accent1"/>
                </a:solidFill>
                <a:latin typeface="Franklin Gothic Heavy" charset="0"/>
                <a:ea typeface="Franklin Gothic Heavy" charset="0"/>
                <a:cs typeface="Franklin Gothic Heavy" charset="0"/>
              </a:rPr>
              <a:t>Perform a quantitative sensitivity analysis</a:t>
            </a:r>
          </a:p>
          <a:p>
            <a:endParaRPr lang="en-US" i="1" dirty="0">
              <a:solidFill>
                <a:schemeClr val="accent1"/>
              </a:solidFill>
              <a:latin typeface="Franklin Gothic Heavy" charset="0"/>
              <a:ea typeface="Franklin Gothic Heavy" charset="0"/>
              <a:cs typeface="Franklin Gothic Heavy" charset="0"/>
            </a:endParaRPr>
          </a:p>
          <a:p>
            <a:endParaRPr lang="en-US" sz="2800" b="1" i="1" dirty="0">
              <a:solidFill>
                <a:schemeClr val="accent1"/>
              </a:solidFill>
              <a:latin typeface="Franklin Gothic Heavy" panose="020B0603020102020204" pitchFamily="34"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0841"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0841"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0841"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0841"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
        <p:nvSpPr>
          <p:cNvPr id="24" name="Rectangle 23">
            <a:extLst>
              <a:ext uri="{FF2B5EF4-FFF2-40B4-BE49-F238E27FC236}">
                <a16:creationId xmlns:a16="http://schemas.microsoft.com/office/drawing/2014/main" id="{8E80C9EB-9A9E-9C4C-8C2B-B24431617D88}"/>
              </a:ext>
            </a:extLst>
          </p:cNvPr>
          <p:cNvSpPr/>
          <p:nvPr/>
        </p:nvSpPr>
        <p:spPr>
          <a:xfrm>
            <a:off x="246528" y="492534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CF1ECD3-B173-EE45-A999-1A00793EA3E7}"/>
              </a:ext>
            </a:extLst>
          </p:cNvPr>
          <p:cNvGrpSpPr/>
          <p:nvPr/>
        </p:nvGrpSpPr>
        <p:grpSpPr>
          <a:xfrm>
            <a:off x="230841" y="3066035"/>
            <a:ext cx="519953" cy="553998"/>
            <a:chOff x="251012" y="179293"/>
            <a:chExt cx="519953" cy="553998"/>
          </a:xfrm>
        </p:grpSpPr>
        <p:sp>
          <p:nvSpPr>
            <p:cNvPr id="27" name="Rectangle 26">
              <a:extLst>
                <a:ext uri="{FF2B5EF4-FFF2-40B4-BE49-F238E27FC236}">
                  <a16:creationId xmlns:a16="http://schemas.microsoft.com/office/drawing/2014/main" id="{AFD32150-0D7A-B644-B5A5-BDE765487B8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0EF15DA-C66E-554C-9513-DE1F25DE957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9" name="Group 28">
            <a:extLst>
              <a:ext uri="{FF2B5EF4-FFF2-40B4-BE49-F238E27FC236}">
                <a16:creationId xmlns:a16="http://schemas.microsoft.com/office/drawing/2014/main" id="{5E2A6B8E-DC7E-B041-ABBE-AD3BE714A745}"/>
              </a:ext>
            </a:extLst>
          </p:cNvPr>
          <p:cNvGrpSpPr/>
          <p:nvPr/>
        </p:nvGrpSpPr>
        <p:grpSpPr>
          <a:xfrm>
            <a:off x="230841" y="3932126"/>
            <a:ext cx="519953" cy="553998"/>
            <a:chOff x="251012" y="179293"/>
            <a:chExt cx="519953" cy="553998"/>
          </a:xfrm>
        </p:grpSpPr>
        <p:sp>
          <p:nvSpPr>
            <p:cNvPr id="30" name="Rectangle 29">
              <a:extLst>
                <a:ext uri="{FF2B5EF4-FFF2-40B4-BE49-F238E27FC236}">
                  <a16:creationId xmlns:a16="http://schemas.microsoft.com/office/drawing/2014/main" id="{1D4D9D06-1F5B-414D-905E-63F89B5CD0EF}"/>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76DA1B7-74C7-D041-A6EB-88A34A8ADCF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
        <p:nvSpPr>
          <p:cNvPr id="22" name="TextBox 21">
            <a:extLst>
              <a:ext uri="{FF2B5EF4-FFF2-40B4-BE49-F238E27FC236}">
                <a16:creationId xmlns:a16="http://schemas.microsoft.com/office/drawing/2014/main" id="{FCCC7854-BB4C-FE4E-9307-ACFA5E8371C6}"/>
              </a:ext>
            </a:extLst>
          </p:cNvPr>
          <p:cNvSpPr txBox="1"/>
          <p:nvPr/>
        </p:nvSpPr>
        <p:spPr>
          <a:xfrm>
            <a:off x="230841" y="4617101"/>
            <a:ext cx="499782" cy="830997"/>
          </a:xfrm>
          <a:prstGeom prst="rect">
            <a:avLst/>
          </a:prstGeom>
          <a:noFill/>
        </p:spPr>
        <p:txBody>
          <a:bodyPr wrap="square" rtlCol="0">
            <a:spAutoFit/>
          </a:bodyPr>
          <a:lstStyle/>
          <a:p>
            <a:r>
              <a:rPr lang="en-US" sz="4800" dirty="0">
                <a:solidFill>
                  <a:schemeClr val="bg1"/>
                </a:solidFill>
              </a:rPr>
              <a:t>✓</a:t>
            </a:r>
          </a:p>
        </p:txBody>
      </p:sp>
    </p:spTree>
    <p:extLst>
      <p:ext uri="{BB962C8B-B14F-4D97-AF65-F5344CB8AC3E}">
        <p14:creationId xmlns:p14="http://schemas.microsoft.com/office/powerpoint/2010/main" val="9235240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accent1"/>
                </a:solidFill>
                <a:latin typeface="Franklin Gothic Heavy" charset="0"/>
                <a:ea typeface="Franklin Gothic Heavy" charset="0"/>
                <a:cs typeface="Franklin Gothic Heavy" charset="0"/>
              </a:rPr>
              <a:t>propensity scores</a:t>
            </a:r>
          </a:p>
          <a:p>
            <a:r>
              <a:rPr lang="en-US" sz="2800" dirty="0">
                <a:solidFill>
                  <a:schemeClr val="bg1"/>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accent1"/>
                </a:solidFill>
                <a:latin typeface="Franklin Gothic Heavy" charset="0"/>
                <a:ea typeface="Franklin Gothic Heavy" charset="0"/>
                <a:cs typeface="Franklin Gothic Heavy" charset="0"/>
              </a:rPr>
              <a:t>weighting</a:t>
            </a:r>
          </a:p>
          <a:p>
            <a:pPr>
              <a:spcAft>
                <a:spcPts val="500"/>
              </a:spcAft>
            </a:pPr>
            <a:r>
              <a:rPr lang="en-US" sz="2800" dirty="0">
                <a:solidFill>
                  <a:schemeClr val="bg1"/>
                </a:solidFill>
                <a:latin typeface="Franklin Gothic Heavy" charset="0"/>
                <a:ea typeface="Franklin Gothic Heavy" charset="0"/>
                <a:cs typeface="Franklin Gothic Heavy" charset="0"/>
              </a:rPr>
              <a:t>How do we calculate these weights?</a:t>
            </a:r>
            <a:endParaRPr lang="en-US" sz="2800" i="1" dirty="0">
              <a:solidFill>
                <a:schemeClr val="bg1"/>
              </a:solidFill>
              <a:latin typeface="Franklin Gothic Heavy" charset="0"/>
              <a:ea typeface="Franklin Gothic Heavy" charset="0"/>
              <a:cs typeface="Franklin Gothic Heavy" charset="0"/>
            </a:endParaRPr>
          </a:p>
          <a:p>
            <a:r>
              <a:rPr lang="en-US" sz="2800" dirty="0">
                <a:solidFill>
                  <a:schemeClr val="bg1"/>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accent1"/>
                </a:solidFill>
                <a:latin typeface="Franklin Gothic Heavy" panose="020B0603020102020204" pitchFamily="34" charset="0"/>
              </a:rPr>
              <a:t>The variance for the ATO and ATM is preferable to that of the ATE</a:t>
            </a:r>
            <a:endParaRPr lang="en-US" sz="2800" i="1" dirty="0">
              <a:solidFill>
                <a:schemeClr val="accent1"/>
              </a:solidFill>
              <a:latin typeface="Franklin Gothic Heavy" charset="0"/>
              <a:ea typeface="Franklin Gothic Heavy" charset="0"/>
              <a:cs typeface="Franklin Gothic Heavy" charset="0"/>
            </a:endParaRPr>
          </a:p>
          <a:p>
            <a:r>
              <a:rPr lang="en-US" sz="2800" dirty="0">
                <a:solidFill>
                  <a:schemeClr val="bg1"/>
                </a:solidFill>
                <a:latin typeface="Franklin Gothic Heavy" charset="0"/>
                <a:ea typeface="Franklin Gothic Heavy" charset="0"/>
                <a:cs typeface="Franklin Gothic Heavy" charset="0"/>
              </a:rPr>
              <a:t>How do we estimate the treatment effect?</a:t>
            </a:r>
          </a:p>
          <a:p>
            <a:pPr>
              <a:spcAft>
                <a:spcPts val="500"/>
              </a:spcAft>
            </a:pPr>
            <a:r>
              <a:rPr lang="en-US" sz="2800" b="1" i="1" dirty="0">
                <a:solidFill>
                  <a:schemeClr val="accent1"/>
                </a:solidFill>
                <a:latin typeface="Franklin Gothic Heavy" panose="020B0603020102020204" pitchFamily="34" charset="0"/>
              </a:rPr>
              <a:t>Doubly robust estimator</a:t>
            </a:r>
          </a:p>
          <a:p>
            <a:r>
              <a:rPr lang="en-US" sz="2800" dirty="0">
                <a:solidFill>
                  <a:schemeClr val="bg1"/>
                </a:solidFill>
                <a:latin typeface="Franklin Gothic Heavy" charset="0"/>
                <a:ea typeface="Franklin Gothic Heavy" charset="0"/>
                <a:cs typeface="Franklin Gothic Heavy" charset="0"/>
              </a:rPr>
              <a:t>How do we estimate the variability?</a:t>
            </a:r>
          </a:p>
          <a:p>
            <a:pPr>
              <a:spcAft>
                <a:spcPts val="500"/>
              </a:spcAft>
            </a:pPr>
            <a:r>
              <a:rPr lang="en-US" sz="2800" b="1" i="1" dirty="0">
                <a:solidFill>
                  <a:schemeClr val="accent1"/>
                </a:solidFill>
                <a:latin typeface="Franklin Gothic Heavy" panose="020B0603020102020204" pitchFamily="34" charset="0"/>
              </a:rPr>
              <a:t>Sandwich estimator</a:t>
            </a:r>
          </a:p>
          <a:p>
            <a:r>
              <a:rPr lang="en-US" sz="2800" dirty="0">
                <a:solidFill>
                  <a:schemeClr val="bg1"/>
                </a:solidFill>
                <a:latin typeface="Franklin Gothic Heavy" charset="0"/>
                <a:ea typeface="Franklin Gothic Heavy" charset="0"/>
                <a:cs typeface="Franklin Gothic Heavy" charset="0"/>
              </a:rPr>
              <a:t>What if our assumptions are violated?</a:t>
            </a:r>
          </a:p>
          <a:p>
            <a:r>
              <a:rPr lang="en-US" sz="2800" i="1" dirty="0">
                <a:solidFill>
                  <a:schemeClr val="accent1"/>
                </a:solidFill>
                <a:latin typeface="Franklin Gothic Heavy" charset="0"/>
                <a:ea typeface="Franklin Gothic Heavy" charset="0"/>
                <a:cs typeface="Franklin Gothic Heavy" charset="0"/>
              </a:rPr>
              <a:t>Perform a quantitative sensitivity analysis</a:t>
            </a:r>
          </a:p>
          <a:p>
            <a:endParaRPr lang="en-US" sz="2800" i="1" dirty="0">
              <a:solidFill>
                <a:schemeClr val="bg1"/>
              </a:solidFill>
              <a:latin typeface="Franklin Gothic Heavy" charset="0"/>
              <a:ea typeface="Franklin Gothic Heavy" charset="0"/>
              <a:cs typeface="Franklin Gothic Heavy" charset="0"/>
            </a:endParaRPr>
          </a:p>
          <a:p>
            <a:endParaRPr lang="en-US" sz="2800" b="1" i="1" dirty="0">
              <a:solidFill>
                <a:schemeClr val="bg1"/>
              </a:solidFill>
              <a:latin typeface="Franklin Gothic Heavy" panose="020B0603020102020204" pitchFamily="34"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0841"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0841"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0841"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0841"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6" name="Group 25">
            <a:extLst>
              <a:ext uri="{FF2B5EF4-FFF2-40B4-BE49-F238E27FC236}">
                <a16:creationId xmlns:a16="http://schemas.microsoft.com/office/drawing/2014/main" id="{5CF1ECD3-B173-EE45-A999-1A00793EA3E7}"/>
              </a:ext>
            </a:extLst>
          </p:cNvPr>
          <p:cNvGrpSpPr/>
          <p:nvPr/>
        </p:nvGrpSpPr>
        <p:grpSpPr>
          <a:xfrm>
            <a:off x="230841" y="3066035"/>
            <a:ext cx="519953" cy="553998"/>
            <a:chOff x="251012" y="179293"/>
            <a:chExt cx="519953" cy="553998"/>
          </a:xfrm>
        </p:grpSpPr>
        <p:sp>
          <p:nvSpPr>
            <p:cNvPr id="27" name="Rectangle 26">
              <a:extLst>
                <a:ext uri="{FF2B5EF4-FFF2-40B4-BE49-F238E27FC236}">
                  <a16:creationId xmlns:a16="http://schemas.microsoft.com/office/drawing/2014/main" id="{AFD32150-0D7A-B644-B5A5-BDE765487B8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0EF15DA-C66E-554C-9513-DE1F25DE957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9" name="Group 28">
            <a:extLst>
              <a:ext uri="{FF2B5EF4-FFF2-40B4-BE49-F238E27FC236}">
                <a16:creationId xmlns:a16="http://schemas.microsoft.com/office/drawing/2014/main" id="{5E2A6B8E-DC7E-B041-ABBE-AD3BE714A745}"/>
              </a:ext>
            </a:extLst>
          </p:cNvPr>
          <p:cNvGrpSpPr/>
          <p:nvPr/>
        </p:nvGrpSpPr>
        <p:grpSpPr>
          <a:xfrm>
            <a:off x="230841" y="3932126"/>
            <a:ext cx="519953" cy="553998"/>
            <a:chOff x="251012" y="179293"/>
            <a:chExt cx="519953" cy="553998"/>
          </a:xfrm>
        </p:grpSpPr>
        <p:sp>
          <p:nvSpPr>
            <p:cNvPr id="30" name="Rectangle 29">
              <a:extLst>
                <a:ext uri="{FF2B5EF4-FFF2-40B4-BE49-F238E27FC236}">
                  <a16:creationId xmlns:a16="http://schemas.microsoft.com/office/drawing/2014/main" id="{1D4D9D06-1F5B-414D-905E-63F89B5CD0EF}"/>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76DA1B7-74C7-D041-A6EB-88A34A8ADCF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3" name="Group 22">
            <a:extLst>
              <a:ext uri="{FF2B5EF4-FFF2-40B4-BE49-F238E27FC236}">
                <a16:creationId xmlns:a16="http://schemas.microsoft.com/office/drawing/2014/main" id="{DDF824EF-0813-2C4D-93F9-4554DF2A1142}"/>
              </a:ext>
            </a:extLst>
          </p:cNvPr>
          <p:cNvGrpSpPr/>
          <p:nvPr/>
        </p:nvGrpSpPr>
        <p:grpSpPr>
          <a:xfrm>
            <a:off x="230841" y="4798217"/>
            <a:ext cx="519953" cy="553998"/>
            <a:chOff x="251012" y="179293"/>
            <a:chExt cx="519953" cy="553998"/>
          </a:xfrm>
        </p:grpSpPr>
        <p:sp>
          <p:nvSpPr>
            <p:cNvPr id="25" name="Rectangle 24">
              <a:extLst>
                <a:ext uri="{FF2B5EF4-FFF2-40B4-BE49-F238E27FC236}">
                  <a16:creationId xmlns:a16="http://schemas.microsoft.com/office/drawing/2014/main" id="{F35DE136-EEC3-AE46-A24B-2A3FCD23B5A8}"/>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636D9BD-2E9A-E546-B94A-279C7FA47DB9}"/>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Tree>
    <p:extLst>
      <p:ext uri="{BB962C8B-B14F-4D97-AF65-F5344CB8AC3E}">
        <p14:creationId xmlns:p14="http://schemas.microsoft.com/office/powerpoint/2010/main" val="20705003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accent1"/>
                </a:solidFill>
                <a:latin typeface="Franklin Gothic Heavy" charset="0"/>
                <a:ea typeface="Franklin Gothic Heavy" charset="0"/>
                <a:cs typeface="Franklin Gothic Heavy" charset="0"/>
              </a:rPr>
              <a:t>propensity scores</a:t>
            </a:r>
          </a:p>
          <a:p>
            <a:r>
              <a:rPr lang="en-US" sz="2800" dirty="0">
                <a:solidFill>
                  <a:schemeClr val="bg1"/>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accent1"/>
                </a:solidFill>
                <a:latin typeface="Franklin Gothic Heavy" charset="0"/>
                <a:ea typeface="Franklin Gothic Heavy" charset="0"/>
                <a:cs typeface="Franklin Gothic Heavy" charset="0"/>
              </a:rPr>
              <a:t>weighting</a:t>
            </a:r>
          </a:p>
          <a:p>
            <a:pPr>
              <a:spcAft>
                <a:spcPts val="500"/>
              </a:spcAft>
            </a:pPr>
            <a:r>
              <a:rPr lang="en-US" sz="2800" dirty="0">
                <a:solidFill>
                  <a:schemeClr val="bg1"/>
                </a:solidFill>
                <a:latin typeface="Franklin Gothic Heavy" charset="0"/>
                <a:ea typeface="Franklin Gothic Heavy" charset="0"/>
                <a:cs typeface="Franklin Gothic Heavy" charset="0"/>
              </a:rPr>
              <a:t>How do we calculate these weights?</a:t>
            </a:r>
            <a:endParaRPr lang="en-US" sz="2800" i="1" dirty="0">
              <a:solidFill>
                <a:schemeClr val="bg1"/>
              </a:solidFill>
              <a:latin typeface="Franklin Gothic Heavy" charset="0"/>
              <a:ea typeface="Franklin Gothic Heavy" charset="0"/>
              <a:cs typeface="Franklin Gothic Heavy" charset="0"/>
            </a:endParaRPr>
          </a:p>
          <a:p>
            <a:r>
              <a:rPr lang="en-US" sz="2800" dirty="0">
                <a:solidFill>
                  <a:schemeClr val="tx1">
                    <a:lumMod val="65000"/>
                    <a:lumOff val="35000"/>
                  </a:schemeClr>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tx1">
                    <a:lumMod val="65000"/>
                    <a:lumOff val="35000"/>
                  </a:schemeClr>
                </a:solidFill>
                <a:latin typeface="Franklin Gothic Heavy" panose="020B0603020102020204" pitchFamily="34" charset="0"/>
              </a:rPr>
              <a:t>The variance for the ATO and ATM is preferable to that of the ATE</a:t>
            </a:r>
            <a:endParaRPr lang="en-US" sz="2800" i="1" dirty="0">
              <a:solidFill>
                <a:schemeClr val="tx1">
                  <a:lumMod val="65000"/>
                  <a:lumOff val="35000"/>
                </a:schemeClr>
              </a:solidFill>
              <a:latin typeface="Franklin Gothic Heavy" charset="0"/>
              <a:ea typeface="Franklin Gothic Heavy" charset="0"/>
              <a:cs typeface="Franklin Gothic Heavy" charset="0"/>
            </a:endParaRPr>
          </a:p>
          <a:p>
            <a:r>
              <a:rPr lang="en-US" sz="2800" dirty="0">
                <a:solidFill>
                  <a:schemeClr val="tx1">
                    <a:lumMod val="65000"/>
                    <a:lumOff val="35000"/>
                  </a:schemeClr>
                </a:solidFill>
                <a:latin typeface="Franklin Gothic Heavy" charset="0"/>
                <a:ea typeface="Franklin Gothic Heavy" charset="0"/>
                <a:cs typeface="Franklin Gothic Heavy" charset="0"/>
              </a:rPr>
              <a:t>How do we estimate the treatment effect?</a:t>
            </a:r>
          </a:p>
          <a:p>
            <a:pPr>
              <a:spcAft>
                <a:spcPts val="500"/>
              </a:spcAft>
            </a:pPr>
            <a:r>
              <a:rPr lang="en-US" sz="2800" b="1" i="1" dirty="0">
                <a:solidFill>
                  <a:schemeClr val="tx1">
                    <a:lumMod val="65000"/>
                    <a:lumOff val="35000"/>
                  </a:schemeClr>
                </a:solidFill>
                <a:latin typeface="Franklin Gothic Heavy" panose="020B0603020102020204" pitchFamily="34" charset="0"/>
              </a:rPr>
              <a:t>Doubly robust estimator</a:t>
            </a:r>
          </a:p>
          <a:p>
            <a:r>
              <a:rPr lang="en-US" sz="2800" dirty="0">
                <a:solidFill>
                  <a:schemeClr val="tx1">
                    <a:lumMod val="65000"/>
                    <a:lumOff val="35000"/>
                  </a:schemeClr>
                </a:solidFill>
                <a:latin typeface="Franklin Gothic Heavy" charset="0"/>
                <a:ea typeface="Franklin Gothic Heavy" charset="0"/>
                <a:cs typeface="Franklin Gothic Heavy" charset="0"/>
              </a:rPr>
              <a:t>How do we estimate the variability?</a:t>
            </a:r>
          </a:p>
          <a:p>
            <a:pPr>
              <a:spcAft>
                <a:spcPts val="500"/>
              </a:spcAft>
            </a:pPr>
            <a:r>
              <a:rPr lang="en-US" sz="2800" b="1" i="1" dirty="0">
                <a:solidFill>
                  <a:schemeClr val="tx1">
                    <a:lumMod val="65000"/>
                    <a:lumOff val="35000"/>
                  </a:schemeClr>
                </a:solidFill>
                <a:latin typeface="Franklin Gothic Heavy" panose="020B0603020102020204" pitchFamily="34" charset="0"/>
              </a:rPr>
              <a:t>Sandwich estimator</a:t>
            </a:r>
          </a:p>
          <a:p>
            <a:r>
              <a:rPr lang="en-US" sz="2800" dirty="0">
                <a:solidFill>
                  <a:schemeClr val="tx1">
                    <a:lumMod val="65000"/>
                    <a:lumOff val="35000"/>
                  </a:schemeClr>
                </a:solidFill>
                <a:latin typeface="Franklin Gothic Heavy" charset="0"/>
                <a:ea typeface="Franklin Gothic Heavy" charset="0"/>
                <a:cs typeface="Franklin Gothic Heavy" charset="0"/>
              </a:rPr>
              <a:t>What if our assumptions are violated?</a:t>
            </a:r>
          </a:p>
          <a:p>
            <a:r>
              <a:rPr lang="en-US" sz="2800" i="1" dirty="0">
                <a:solidFill>
                  <a:schemeClr val="tx1">
                    <a:lumMod val="65000"/>
                    <a:lumOff val="35000"/>
                  </a:schemeClr>
                </a:solidFill>
                <a:latin typeface="Franklin Gothic Heavy" charset="0"/>
                <a:ea typeface="Franklin Gothic Heavy" charset="0"/>
                <a:cs typeface="Franklin Gothic Heavy" charset="0"/>
              </a:rPr>
              <a:t>Perform a quantitative sensitivity analysis</a:t>
            </a:r>
          </a:p>
          <a:p>
            <a:endParaRPr lang="en-US" sz="2800" i="1" dirty="0">
              <a:solidFill>
                <a:schemeClr val="bg1"/>
              </a:solidFill>
              <a:latin typeface="Franklin Gothic Heavy" charset="0"/>
              <a:ea typeface="Franklin Gothic Heavy" charset="0"/>
              <a:cs typeface="Franklin Gothic Heavy" charset="0"/>
            </a:endParaRPr>
          </a:p>
          <a:p>
            <a:endParaRPr lang="en-US" sz="2800" b="1" i="1" dirty="0">
              <a:solidFill>
                <a:schemeClr val="bg1"/>
              </a:solidFill>
              <a:latin typeface="Franklin Gothic Heavy" panose="020B0603020102020204" pitchFamily="34"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0841"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0841"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0841"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0841"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6" name="Group 25">
            <a:extLst>
              <a:ext uri="{FF2B5EF4-FFF2-40B4-BE49-F238E27FC236}">
                <a16:creationId xmlns:a16="http://schemas.microsoft.com/office/drawing/2014/main" id="{5CF1ECD3-B173-EE45-A999-1A00793EA3E7}"/>
              </a:ext>
            </a:extLst>
          </p:cNvPr>
          <p:cNvGrpSpPr/>
          <p:nvPr/>
        </p:nvGrpSpPr>
        <p:grpSpPr>
          <a:xfrm>
            <a:off x="230841" y="3066035"/>
            <a:ext cx="519953" cy="553998"/>
            <a:chOff x="251012" y="179293"/>
            <a:chExt cx="519953" cy="553998"/>
          </a:xfrm>
        </p:grpSpPr>
        <p:sp>
          <p:nvSpPr>
            <p:cNvPr id="27" name="Rectangle 26">
              <a:extLst>
                <a:ext uri="{FF2B5EF4-FFF2-40B4-BE49-F238E27FC236}">
                  <a16:creationId xmlns:a16="http://schemas.microsoft.com/office/drawing/2014/main" id="{AFD32150-0D7A-B644-B5A5-BDE765487B8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0EF15DA-C66E-554C-9513-DE1F25DE957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9" name="Group 28">
            <a:extLst>
              <a:ext uri="{FF2B5EF4-FFF2-40B4-BE49-F238E27FC236}">
                <a16:creationId xmlns:a16="http://schemas.microsoft.com/office/drawing/2014/main" id="{5E2A6B8E-DC7E-B041-ABBE-AD3BE714A745}"/>
              </a:ext>
            </a:extLst>
          </p:cNvPr>
          <p:cNvGrpSpPr/>
          <p:nvPr/>
        </p:nvGrpSpPr>
        <p:grpSpPr>
          <a:xfrm>
            <a:off x="230841" y="3932126"/>
            <a:ext cx="519953" cy="553998"/>
            <a:chOff x="251012" y="179293"/>
            <a:chExt cx="519953" cy="553998"/>
          </a:xfrm>
        </p:grpSpPr>
        <p:sp>
          <p:nvSpPr>
            <p:cNvPr id="30" name="Rectangle 29">
              <a:extLst>
                <a:ext uri="{FF2B5EF4-FFF2-40B4-BE49-F238E27FC236}">
                  <a16:creationId xmlns:a16="http://schemas.microsoft.com/office/drawing/2014/main" id="{1D4D9D06-1F5B-414D-905E-63F89B5CD0EF}"/>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76DA1B7-74C7-D041-A6EB-88A34A8ADCF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3" name="Group 22">
            <a:extLst>
              <a:ext uri="{FF2B5EF4-FFF2-40B4-BE49-F238E27FC236}">
                <a16:creationId xmlns:a16="http://schemas.microsoft.com/office/drawing/2014/main" id="{DDF824EF-0813-2C4D-93F9-4554DF2A1142}"/>
              </a:ext>
            </a:extLst>
          </p:cNvPr>
          <p:cNvGrpSpPr/>
          <p:nvPr/>
        </p:nvGrpSpPr>
        <p:grpSpPr>
          <a:xfrm>
            <a:off x="230841" y="4798217"/>
            <a:ext cx="519953" cy="553998"/>
            <a:chOff x="251012" y="179293"/>
            <a:chExt cx="519953" cy="553998"/>
          </a:xfrm>
        </p:grpSpPr>
        <p:sp>
          <p:nvSpPr>
            <p:cNvPr id="25" name="Rectangle 24">
              <a:extLst>
                <a:ext uri="{FF2B5EF4-FFF2-40B4-BE49-F238E27FC236}">
                  <a16:creationId xmlns:a16="http://schemas.microsoft.com/office/drawing/2014/main" id="{F35DE136-EEC3-AE46-A24B-2A3FCD23B5A8}"/>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636D9BD-2E9A-E546-B94A-279C7FA47DB9}"/>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Tree>
    <p:extLst>
      <p:ext uri="{BB962C8B-B14F-4D97-AF65-F5344CB8AC3E}">
        <p14:creationId xmlns:p14="http://schemas.microsoft.com/office/powerpoint/2010/main" val="803112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DEF12C-AB4D-1C45-8D01-D2B17AF60741}"/>
              </a:ext>
            </a:extLst>
          </p:cNvPr>
          <p:cNvPicPr>
            <a:picLocks noChangeAspect="1"/>
          </p:cNvPicPr>
          <p:nvPr/>
        </p:nvPicPr>
        <p:blipFill>
          <a:blip r:embed="rId3">
            <a:duotone>
              <a:schemeClr val="accent1">
                <a:shade val="45000"/>
                <a:satMod val="135000"/>
              </a:schemeClr>
              <a:prstClr val="white"/>
            </a:duotone>
          </a:blip>
          <a:stretch>
            <a:fillRect/>
          </a:stretch>
        </p:blipFill>
        <p:spPr>
          <a:xfrm>
            <a:off x="8392698" y="4727652"/>
            <a:ext cx="1072295" cy="536148"/>
          </a:xfrm>
          <a:prstGeom prst="rect">
            <a:avLst/>
          </a:prstGeom>
        </p:spPr>
      </p:pic>
      <p:sp>
        <p:nvSpPr>
          <p:cNvPr id="8" name="Right Arrow 7"/>
          <p:cNvSpPr/>
          <p:nvPr/>
        </p:nvSpPr>
        <p:spPr bwMode="auto">
          <a:xfrm rot="19840580">
            <a:off x="4205261" y="3003909"/>
            <a:ext cx="1399823" cy="61516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ight Arrow 8"/>
          <p:cNvSpPr/>
          <p:nvPr/>
        </p:nvSpPr>
        <p:spPr bwMode="auto">
          <a:xfrm rot="1800947">
            <a:off x="4179469" y="4004769"/>
            <a:ext cx="1399823" cy="615160"/>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1" name="TextBox 10"/>
          <p:cNvSpPr txBox="1"/>
          <p:nvPr/>
        </p:nvSpPr>
        <p:spPr>
          <a:xfrm>
            <a:off x="5666038" y="2700545"/>
            <a:ext cx="2710319" cy="666786"/>
          </a:xfrm>
          <a:prstGeom prst="rect">
            <a:avLst/>
          </a:prstGeom>
          <a:noFill/>
        </p:spPr>
        <p:txBody>
          <a:bodyPr wrap="square" rtlCol="0">
            <a:spAutoFit/>
          </a:bodyPr>
          <a:lstStyle/>
          <a:p>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p:cNvSpPr txBox="1"/>
          <p:nvPr/>
        </p:nvSpPr>
        <p:spPr>
          <a:xfrm>
            <a:off x="5882470" y="4285219"/>
            <a:ext cx="2277455" cy="666786"/>
          </a:xfrm>
          <a:prstGeom prst="rect">
            <a:avLst/>
          </a:prstGeom>
          <a:noFill/>
        </p:spPr>
        <p:txBody>
          <a:bodyPr wrap="square" rtlCol="0">
            <a:spAutoFit/>
          </a:bodyPr>
          <a:lstStyle/>
          <a:p>
            <a:r>
              <a:rPr lang="en-US" sz="3733" b="1" dirty="0">
                <a:solidFill>
                  <a:schemeClr val="accent6"/>
                </a:solidFill>
                <a:latin typeface="Franklin Gothic Heavy" charset="0"/>
                <a:ea typeface="Franklin Gothic Heavy" charset="0"/>
                <a:cs typeface="Franklin Gothic Heavy" charset="0"/>
              </a:rPr>
              <a:t>Control</a:t>
            </a:r>
          </a:p>
        </p:txBody>
      </p:sp>
      <p:sp>
        <p:nvSpPr>
          <p:cNvPr id="13" name="TextBox 12"/>
          <p:cNvSpPr txBox="1"/>
          <p:nvPr/>
        </p:nvSpPr>
        <p:spPr>
          <a:xfrm>
            <a:off x="8376356" y="2778010"/>
            <a:ext cx="1196621" cy="502766"/>
          </a:xfrm>
          <a:prstGeom prst="rect">
            <a:avLst/>
          </a:prstGeom>
          <a:noFill/>
        </p:spPr>
        <p:txBody>
          <a:bodyPr wrap="square" rtlCol="0">
            <a:spAutoFit/>
          </a:bodyPr>
          <a:lstStyle/>
          <a:p>
            <a:r>
              <a:rPr lang="en-US" sz="2667" b="1" dirty="0">
                <a:solidFill>
                  <a:schemeClr val="accent1"/>
                </a:solidFill>
                <a:latin typeface="Franklin Gothic Heavy" charset="0"/>
                <a:ea typeface="Franklin Gothic Heavy" charset="0"/>
                <a:cs typeface="Franklin Gothic Heavy" charset="0"/>
              </a:rPr>
              <a:t>P=0.9</a:t>
            </a:r>
          </a:p>
        </p:txBody>
      </p:sp>
      <p:sp>
        <p:nvSpPr>
          <p:cNvPr id="14" name="TextBox 13"/>
          <p:cNvSpPr txBox="1"/>
          <p:nvPr/>
        </p:nvSpPr>
        <p:spPr>
          <a:xfrm>
            <a:off x="8376355" y="4383552"/>
            <a:ext cx="1196621" cy="502766"/>
          </a:xfrm>
          <a:prstGeom prst="rect">
            <a:avLst/>
          </a:prstGeom>
          <a:noFill/>
        </p:spPr>
        <p:txBody>
          <a:bodyPr wrap="square" rtlCol="0">
            <a:spAutoFit/>
          </a:bodyPr>
          <a:lstStyle/>
          <a:p>
            <a:r>
              <a:rPr lang="en-US" sz="2667" b="1" dirty="0">
                <a:solidFill>
                  <a:schemeClr val="accent6"/>
                </a:solidFill>
                <a:latin typeface="Franklin Gothic Heavy" charset="0"/>
                <a:ea typeface="Franklin Gothic Heavy" charset="0"/>
                <a:cs typeface="Franklin Gothic Heavy" charset="0"/>
              </a:rPr>
              <a:t>P=0.1</a:t>
            </a:r>
          </a:p>
        </p:txBody>
      </p:sp>
      <p:sp>
        <p:nvSpPr>
          <p:cNvPr id="1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Observational Studies</a:t>
            </a:r>
          </a:p>
        </p:txBody>
      </p:sp>
      <p:grpSp>
        <p:nvGrpSpPr>
          <p:cNvPr id="3" name="Group 2"/>
          <p:cNvGrpSpPr/>
          <p:nvPr/>
        </p:nvGrpSpPr>
        <p:grpSpPr>
          <a:xfrm>
            <a:off x="2016735" y="2439646"/>
            <a:ext cx="1967073" cy="2585121"/>
            <a:chOff x="2016735" y="2439646"/>
            <a:chExt cx="1967073" cy="2585121"/>
          </a:xfrm>
        </p:grpSpPr>
        <p:grpSp>
          <p:nvGrpSpPr>
            <p:cNvPr id="24" name="Group 23"/>
            <p:cNvGrpSpPr/>
            <p:nvPr/>
          </p:nvGrpSpPr>
          <p:grpSpPr>
            <a:xfrm>
              <a:off x="2016735" y="2439646"/>
              <a:ext cx="745807" cy="2585121"/>
              <a:chOff x="5400401" y="1486370"/>
              <a:chExt cx="559355" cy="1938841"/>
            </a:xfrm>
          </p:grpSpPr>
          <p:grpSp>
            <p:nvGrpSpPr>
              <p:cNvPr id="27" name="Group 26"/>
              <p:cNvGrpSpPr/>
              <p:nvPr/>
            </p:nvGrpSpPr>
            <p:grpSpPr>
              <a:xfrm>
                <a:off x="5405759" y="1486370"/>
                <a:ext cx="548639" cy="1938841"/>
                <a:chOff x="2699093" y="2184396"/>
                <a:chExt cx="242305" cy="982135"/>
              </a:xfrm>
            </p:grpSpPr>
            <p:sp>
              <p:nvSpPr>
                <p:cNvPr id="40" name="Oval 39"/>
                <p:cNvSpPr/>
                <p:nvPr/>
              </p:nvSpPr>
              <p:spPr bwMode="auto">
                <a:xfrm>
                  <a:off x="2699093" y="2184396"/>
                  <a:ext cx="242305" cy="277918"/>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1" name="Rectangle 40"/>
                <p:cNvSpPr/>
                <p:nvPr/>
              </p:nvSpPr>
              <p:spPr bwMode="auto">
                <a:xfrm>
                  <a:off x="2701713"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8" name="Group 27"/>
              <p:cNvGrpSpPr/>
              <p:nvPr/>
            </p:nvGrpSpPr>
            <p:grpSpPr>
              <a:xfrm>
                <a:off x="5400401" y="1713484"/>
                <a:ext cx="559355" cy="240483"/>
                <a:chOff x="1237102" y="1657048"/>
                <a:chExt cx="1598445" cy="433900"/>
              </a:xfrm>
            </p:grpSpPr>
            <p:grpSp>
              <p:nvGrpSpPr>
                <p:cNvPr id="29" name="Group 28"/>
                <p:cNvGrpSpPr/>
                <p:nvPr/>
              </p:nvGrpSpPr>
              <p:grpSpPr>
                <a:xfrm>
                  <a:off x="1517980" y="1688757"/>
                  <a:ext cx="1070783" cy="402191"/>
                  <a:chOff x="1517980" y="1688757"/>
                  <a:chExt cx="1070783" cy="402191"/>
                </a:xfrm>
              </p:grpSpPr>
              <p:sp>
                <p:nvSpPr>
                  <p:cNvPr id="34" name="Oval 33"/>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5" name="Rectangle 34"/>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6" name="Rectangle 35"/>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7" name="Straight Connector 36"/>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8" name="Straight Connector 37"/>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9" name="Straight Connector 38"/>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0" name="Straight Connector 29"/>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1" name="Straight Connector 30"/>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 name="Straight Connector 31"/>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 name="Straight Connector 32"/>
                <p:cNvCxnSpPr/>
                <p:nvPr/>
              </p:nvCxnSpPr>
              <p:spPr bwMode="auto">
                <a:xfrm flipH="1" flipV="1">
                  <a:off x="1237102" y="1758497"/>
                  <a:ext cx="533063" cy="26917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45" name="Oval 44"/>
            <p:cNvSpPr/>
            <p:nvPr/>
          </p:nvSpPr>
          <p:spPr bwMode="auto">
            <a:xfrm>
              <a:off x="3252289" y="2439646"/>
              <a:ext cx="731519" cy="7315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6" name="Rectangle 45"/>
            <p:cNvSpPr/>
            <p:nvPr/>
          </p:nvSpPr>
          <p:spPr bwMode="auto">
            <a:xfrm>
              <a:off x="3260199" y="3375639"/>
              <a:ext cx="715705" cy="1649128"/>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44" name="Picture 43"/>
          <p:cNvPicPr>
            <a:picLocks noChangeAspect="1"/>
          </p:cNvPicPr>
          <p:nvPr/>
        </p:nvPicPr>
        <p:blipFill>
          <a:blip r:embed="rId4">
            <a:lum bright="70000" contrast="-70000"/>
          </a:blip>
          <a:stretch>
            <a:fillRect/>
          </a:stretch>
        </p:blipFill>
        <p:spPr>
          <a:xfrm>
            <a:off x="1907875" y="2547625"/>
            <a:ext cx="2628613" cy="2067918"/>
          </a:xfrm>
          <a:prstGeom prst="rect">
            <a:avLst/>
          </a:prstGeom>
        </p:spPr>
      </p:pic>
      <p:pic>
        <p:nvPicPr>
          <p:cNvPr id="42" name="Picture 41">
            <a:extLst>
              <a:ext uri="{FF2B5EF4-FFF2-40B4-BE49-F238E27FC236}">
                <a16:creationId xmlns:a16="http://schemas.microsoft.com/office/drawing/2014/main" id="{33298D7E-CBA0-1D40-9716-FADD1F470439}"/>
              </a:ext>
            </a:extLst>
          </p:cNvPr>
          <p:cNvPicPr>
            <a:picLocks noChangeAspect="1"/>
          </p:cNvPicPr>
          <p:nvPr/>
        </p:nvPicPr>
        <p:blipFill>
          <a:blip r:embed="rId3">
            <a:duotone>
              <a:schemeClr val="accent1">
                <a:shade val="45000"/>
                <a:satMod val="135000"/>
              </a:schemeClr>
              <a:prstClr val="white"/>
            </a:duotone>
          </a:blip>
          <a:stretch>
            <a:fillRect/>
          </a:stretch>
        </p:blipFill>
        <p:spPr>
          <a:xfrm>
            <a:off x="8392698" y="3125631"/>
            <a:ext cx="1072295" cy="536148"/>
          </a:xfrm>
          <a:prstGeom prst="rect">
            <a:avLst/>
          </a:prstGeom>
        </p:spPr>
      </p:pic>
    </p:spTree>
    <p:extLst>
      <p:ext uri="{BB962C8B-B14F-4D97-AF65-F5344CB8AC3E}">
        <p14:creationId xmlns:p14="http://schemas.microsoft.com/office/powerpoint/2010/main" val="183416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p:bldP spid="1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tx1">
                    <a:lumMod val="65000"/>
                    <a:lumOff val="35000"/>
                  </a:schemeClr>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tx1">
                    <a:lumMod val="65000"/>
                    <a:lumOff val="35000"/>
                  </a:schemeClr>
                </a:solidFill>
                <a:latin typeface="Franklin Gothic Heavy" charset="0"/>
                <a:ea typeface="Franklin Gothic Heavy" charset="0"/>
                <a:cs typeface="Franklin Gothic Heavy" charset="0"/>
              </a:rPr>
              <a:t>propensity scores</a:t>
            </a:r>
          </a:p>
          <a:p>
            <a:r>
              <a:rPr lang="en-US" sz="2800" dirty="0">
                <a:solidFill>
                  <a:schemeClr val="tx1">
                    <a:lumMod val="65000"/>
                    <a:lumOff val="35000"/>
                  </a:schemeClr>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tx1">
                    <a:lumMod val="65000"/>
                    <a:lumOff val="35000"/>
                  </a:schemeClr>
                </a:solidFill>
                <a:latin typeface="Franklin Gothic Heavy" charset="0"/>
                <a:ea typeface="Franklin Gothic Heavy" charset="0"/>
                <a:cs typeface="Franklin Gothic Heavy" charset="0"/>
              </a:rPr>
              <a:t>weighting</a:t>
            </a:r>
          </a:p>
          <a:p>
            <a:pPr>
              <a:spcAft>
                <a:spcPts val="500"/>
              </a:spcAft>
            </a:pPr>
            <a:r>
              <a:rPr lang="en-US" sz="2800" dirty="0">
                <a:solidFill>
                  <a:schemeClr val="tx1">
                    <a:lumMod val="65000"/>
                    <a:lumOff val="35000"/>
                  </a:schemeClr>
                </a:solidFill>
                <a:latin typeface="Franklin Gothic Heavy" charset="0"/>
                <a:ea typeface="Franklin Gothic Heavy" charset="0"/>
                <a:cs typeface="Franklin Gothic Heavy" charset="0"/>
              </a:rPr>
              <a:t>How do we calculate these weights?</a:t>
            </a:r>
            <a:endParaRPr lang="en-US" sz="2800" i="1" dirty="0">
              <a:solidFill>
                <a:schemeClr val="tx1">
                  <a:lumMod val="65000"/>
                  <a:lumOff val="35000"/>
                </a:schemeClr>
              </a:solidFill>
              <a:latin typeface="Franklin Gothic Heavy" charset="0"/>
              <a:ea typeface="Franklin Gothic Heavy" charset="0"/>
              <a:cs typeface="Franklin Gothic Heavy" charset="0"/>
            </a:endParaRPr>
          </a:p>
          <a:p>
            <a:r>
              <a:rPr lang="en-US" sz="2800" dirty="0">
                <a:solidFill>
                  <a:schemeClr val="bg1"/>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accent1"/>
                </a:solidFill>
                <a:latin typeface="Franklin Gothic Heavy" panose="020B0603020102020204" pitchFamily="34" charset="0"/>
              </a:rPr>
              <a:t>The variance for the ATO and ATM is preferable to that of the ATE</a:t>
            </a:r>
            <a:endParaRPr lang="en-US" sz="2800" i="1" dirty="0">
              <a:solidFill>
                <a:schemeClr val="accent1"/>
              </a:solidFill>
              <a:latin typeface="Franklin Gothic Heavy" charset="0"/>
              <a:ea typeface="Franklin Gothic Heavy" charset="0"/>
              <a:cs typeface="Franklin Gothic Heavy" charset="0"/>
            </a:endParaRPr>
          </a:p>
          <a:p>
            <a:r>
              <a:rPr lang="en-US" sz="2800" dirty="0">
                <a:solidFill>
                  <a:schemeClr val="tx1">
                    <a:lumMod val="65000"/>
                    <a:lumOff val="35000"/>
                  </a:schemeClr>
                </a:solidFill>
                <a:latin typeface="Franklin Gothic Heavy" charset="0"/>
                <a:ea typeface="Franklin Gothic Heavy" charset="0"/>
                <a:cs typeface="Franklin Gothic Heavy" charset="0"/>
              </a:rPr>
              <a:t>How do we estimate the treatment effect?</a:t>
            </a:r>
          </a:p>
          <a:p>
            <a:pPr>
              <a:spcAft>
                <a:spcPts val="500"/>
              </a:spcAft>
            </a:pPr>
            <a:r>
              <a:rPr lang="en-US" sz="2800" b="1" i="1" dirty="0">
                <a:solidFill>
                  <a:schemeClr val="tx1">
                    <a:lumMod val="65000"/>
                    <a:lumOff val="35000"/>
                  </a:schemeClr>
                </a:solidFill>
                <a:latin typeface="Franklin Gothic Heavy" panose="020B0603020102020204" pitchFamily="34" charset="0"/>
              </a:rPr>
              <a:t>Doubly robust estimator</a:t>
            </a:r>
          </a:p>
          <a:p>
            <a:r>
              <a:rPr lang="en-US" sz="2800" dirty="0">
                <a:solidFill>
                  <a:schemeClr val="tx1">
                    <a:lumMod val="65000"/>
                    <a:lumOff val="35000"/>
                  </a:schemeClr>
                </a:solidFill>
                <a:latin typeface="Franklin Gothic Heavy" charset="0"/>
                <a:ea typeface="Franklin Gothic Heavy" charset="0"/>
                <a:cs typeface="Franklin Gothic Heavy" charset="0"/>
              </a:rPr>
              <a:t>How do we estimate the variability?</a:t>
            </a:r>
          </a:p>
          <a:p>
            <a:pPr>
              <a:spcAft>
                <a:spcPts val="500"/>
              </a:spcAft>
            </a:pPr>
            <a:r>
              <a:rPr lang="en-US" sz="2800" b="1" i="1" dirty="0">
                <a:solidFill>
                  <a:schemeClr val="tx1">
                    <a:lumMod val="65000"/>
                    <a:lumOff val="35000"/>
                  </a:schemeClr>
                </a:solidFill>
                <a:latin typeface="Franklin Gothic Heavy" panose="020B0603020102020204" pitchFamily="34" charset="0"/>
              </a:rPr>
              <a:t>Sandwich estimator</a:t>
            </a:r>
          </a:p>
          <a:p>
            <a:r>
              <a:rPr lang="en-US" sz="2800" dirty="0">
                <a:solidFill>
                  <a:schemeClr val="tx1">
                    <a:lumMod val="65000"/>
                    <a:lumOff val="35000"/>
                  </a:schemeClr>
                </a:solidFill>
                <a:latin typeface="Franklin Gothic Heavy" charset="0"/>
                <a:ea typeface="Franklin Gothic Heavy" charset="0"/>
                <a:cs typeface="Franklin Gothic Heavy" charset="0"/>
              </a:rPr>
              <a:t>What if our assumptions are violated?</a:t>
            </a:r>
          </a:p>
          <a:p>
            <a:r>
              <a:rPr lang="en-US" sz="2800" i="1" dirty="0">
                <a:solidFill>
                  <a:schemeClr val="tx1">
                    <a:lumMod val="65000"/>
                    <a:lumOff val="35000"/>
                  </a:schemeClr>
                </a:solidFill>
                <a:latin typeface="Franklin Gothic Heavy" charset="0"/>
                <a:ea typeface="Franklin Gothic Heavy" charset="0"/>
                <a:cs typeface="Franklin Gothic Heavy" charset="0"/>
              </a:rPr>
              <a:t>Perform a quantitative sensitivity analysis</a:t>
            </a:r>
          </a:p>
          <a:p>
            <a:endParaRPr lang="en-US" sz="2800" i="1" dirty="0">
              <a:solidFill>
                <a:schemeClr val="bg1"/>
              </a:solidFill>
              <a:latin typeface="Franklin Gothic Heavy" charset="0"/>
              <a:ea typeface="Franklin Gothic Heavy" charset="0"/>
              <a:cs typeface="Franklin Gothic Heavy" charset="0"/>
            </a:endParaRPr>
          </a:p>
          <a:p>
            <a:endParaRPr lang="en-US" sz="2800" b="1" i="1" dirty="0">
              <a:solidFill>
                <a:schemeClr val="bg1"/>
              </a:solidFill>
              <a:latin typeface="Franklin Gothic Heavy" panose="020B0603020102020204" pitchFamily="34"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0841"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0841"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0841"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0841"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6" name="Group 25">
            <a:extLst>
              <a:ext uri="{FF2B5EF4-FFF2-40B4-BE49-F238E27FC236}">
                <a16:creationId xmlns:a16="http://schemas.microsoft.com/office/drawing/2014/main" id="{5CF1ECD3-B173-EE45-A999-1A00793EA3E7}"/>
              </a:ext>
            </a:extLst>
          </p:cNvPr>
          <p:cNvGrpSpPr/>
          <p:nvPr/>
        </p:nvGrpSpPr>
        <p:grpSpPr>
          <a:xfrm>
            <a:off x="230841" y="3066035"/>
            <a:ext cx="519953" cy="553998"/>
            <a:chOff x="251012" y="179293"/>
            <a:chExt cx="519953" cy="553998"/>
          </a:xfrm>
        </p:grpSpPr>
        <p:sp>
          <p:nvSpPr>
            <p:cNvPr id="27" name="Rectangle 26">
              <a:extLst>
                <a:ext uri="{FF2B5EF4-FFF2-40B4-BE49-F238E27FC236}">
                  <a16:creationId xmlns:a16="http://schemas.microsoft.com/office/drawing/2014/main" id="{AFD32150-0D7A-B644-B5A5-BDE765487B8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0EF15DA-C66E-554C-9513-DE1F25DE957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9" name="Group 28">
            <a:extLst>
              <a:ext uri="{FF2B5EF4-FFF2-40B4-BE49-F238E27FC236}">
                <a16:creationId xmlns:a16="http://schemas.microsoft.com/office/drawing/2014/main" id="{5E2A6B8E-DC7E-B041-ABBE-AD3BE714A745}"/>
              </a:ext>
            </a:extLst>
          </p:cNvPr>
          <p:cNvGrpSpPr/>
          <p:nvPr/>
        </p:nvGrpSpPr>
        <p:grpSpPr>
          <a:xfrm>
            <a:off x="230841" y="3932126"/>
            <a:ext cx="519953" cy="553998"/>
            <a:chOff x="251012" y="179293"/>
            <a:chExt cx="519953" cy="553998"/>
          </a:xfrm>
        </p:grpSpPr>
        <p:sp>
          <p:nvSpPr>
            <p:cNvPr id="30" name="Rectangle 29">
              <a:extLst>
                <a:ext uri="{FF2B5EF4-FFF2-40B4-BE49-F238E27FC236}">
                  <a16:creationId xmlns:a16="http://schemas.microsoft.com/office/drawing/2014/main" id="{1D4D9D06-1F5B-414D-905E-63F89B5CD0EF}"/>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76DA1B7-74C7-D041-A6EB-88A34A8ADCF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3" name="Group 22">
            <a:extLst>
              <a:ext uri="{FF2B5EF4-FFF2-40B4-BE49-F238E27FC236}">
                <a16:creationId xmlns:a16="http://schemas.microsoft.com/office/drawing/2014/main" id="{DDF824EF-0813-2C4D-93F9-4554DF2A1142}"/>
              </a:ext>
            </a:extLst>
          </p:cNvPr>
          <p:cNvGrpSpPr/>
          <p:nvPr/>
        </p:nvGrpSpPr>
        <p:grpSpPr>
          <a:xfrm>
            <a:off x="230841" y="4798217"/>
            <a:ext cx="519953" cy="553998"/>
            <a:chOff x="251012" y="179293"/>
            <a:chExt cx="519953" cy="553998"/>
          </a:xfrm>
        </p:grpSpPr>
        <p:sp>
          <p:nvSpPr>
            <p:cNvPr id="25" name="Rectangle 24">
              <a:extLst>
                <a:ext uri="{FF2B5EF4-FFF2-40B4-BE49-F238E27FC236}">
                  <a16:creationId xmlns:a16="http://schemas.microsoft.com/office/drawing/2014/main" id="{F35DE136-EEC3-AE46-A24B-2A3FCD23B5A8}"/>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636D9BD-2E9A-E546-B94A-279C7FA47DB9}"/>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Tree>
    <p:extLst>
      <p:ext uri="{BB962C8B-B14F-4D97-AF65-F5344CB8AC3E}">
        <p14:creationId xmlns:p14="http://schemas.microsoft.com/office/powerpoint/2010/main" val="34313319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tx1">
                    <a:lumMod val="65000"/>
                    <a:lumOff val="35000"/>
                  </a:schemeClr>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tx1">
                    <a:lumMod val="65000"/>
                    <a:lumOff val="35000"/>
                  </a:schemeClr>
                </a:solidFill>
                <a:latin typeface="Franklin Gothic Heavy" charset="0"/>
                <a:ea typeface="Franklin Gothic Heavy" charset="0"/>
                <a:cs typeface="Franklin Gothic Heavy" charset="0"/>
              </a:rPr>
              <a:t>propensity scores</a:t>
            </a:r>
          </a:p>
          <a:p>
            <a:r>
              <a:rPr lang="en-US" sz="2800" dirty="0">
                <a:solidFill>
                  <a:schemeClr val="tx1">
                    <a:lumMod val="65000"/>
                    <a:lumOff val="35000"/>
                  </a:schemeClr>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tx1">
                    <a:lumMod val="65000"/>
                    <a:lumOff val="35000"/>
                  </a:schemeClr>
                </a:solidFill>
                <a:latin typeface="Franklin Gothic Heavy" charset="0"/>
                <a:ea typeface="Franklin Gothic Heavy" charset="0"/>
                <a:cs typeface="Franklin Gothic Heavy" charset="0"/>
              </a:rPr>
              <a:t>weighting</a:t>
            </a:r>
          </a:p>
          <a:p>
            <a:pPr>
              <a:spcAft>
                <a:spcPts val="500"/>
              </a:spcAft>
            </a:pPr>
            <a:r>
              <a:rPr lang="en-US" sz="2800" dirty="0">
                <a:solidFill>
                  <a:schemeClr val="tx1">
                    <a:lumMod val="65000"/>
                    <a:lumOff val="35000"/>
                  </a:schemeClr>
                </a:solidFill>
                <a:latin typeface="Franklin Gothic Heavy" charset="0"/>
                <a:ea typeface="Franklin Gothic Heavy" charset="0"/>
                <a:cs typeface="Franklin Gothic Heavy" charset="0"/>
              </a:rPr>
              <a:t>How do we calculate these weights?</a:t>
            </a:r>
            <a:endParaRPr lang="en-US" sz="2800" i="1" dirty="0">
              <a:solidFill>
                <a:schemeClr val="tx1">
                  <a:lumMod val="65000"/>
                  <a:lumOff val="35000"/>
                </a:schemeClr>
              </a:solidFill>
              <a:latin typeface="Franklin Gothic Heavy" charset="0"/>
              <a:ea typeface="Franklin Gothic Heavy" charset="0"/>
              <a:cs typeface="Franklin Gothic Heavy" charset="0"/>
            </a:endParaRPr>
          </a:p>
          <a:p>
            <a:r>
              <a:rPr lang="en-US" sz="2800" dirty="0">
                <a:solidFill>
                  <a:schemeClr val="tx1">
                    <a:lumMod val="65000"/>
                    <a:lumOff val="35000"/>
                  </a:schemeClr>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tx1">
                    <a:lumMod val="65000"/>
                    <a:lumOff val="35000"/>
                  </a:schemeClr>
                </a:solidFill>
                <a:latin typeface="Franklin Gothic Heavy" panose="020B0603020102020204" pitchFamily="34" charset="0"/>
              </a:rPr>
              <a:t>The variance for the ATO and ATM is preferable to that of the ATE</a:t>
            </a:r>
            <a:endParaRPr lang="en-US" sz="2800" i="1" dirty="0">
              <a:solidFill>
                <a:schemeClr val="tx1">
                  <a:lumMod val="65000"/>
                  <a:lumOff val="35000"/>
                </a:schemeClr>
              </a:solidFill>
              <a:latin typeface="Franklin Gothic Heavy" charset="0"/>
              <a:ea typeface="Franklin Gothic Heavy" charset="0"/>
              <a:cs typeface="Franklin Gothic Heavy" charset="0"/>
            </a:endParaRPr>
          </a:p>
          <a:p>
            <a:r>
              <a:rPr lang="en-US" sz="2800" dirty="0">
                <a:solidFill>
                  <a:schemeClr val="bg1"/>
                </a:solidFill>
                <a:latin typeface="Franklin Gothic Heavy" charset="0"/>
                <a:ea typeface="Franklin Gothic Heavy" charset="0"/>
                <a:cs typeface="Franklin Gothic Heavy" charset="0"/>
              </a:rPr>
              <a:t>How do we estimate the treatment effect?</a:t>
            </a:r>
          </a:p>
          <a:p>
            <a:pPr>
              <a:spcAft>
                <a:spcPts val="500"/>
              </a:spcAft>
            </a:pPr>
            <a:r>
              <a:rPr lang="en-US" sz="2800" b="1" i="1" dirty="0">
                <a:solidFill>
                  <a:schemeClr val="accent1"/>
                </a:solidFill>
                <a:latin typeface="Franklin Gothic Heavy" panose="020B0603020102020204" pitchFamily="34" charset="0"/>
              </a:rPr>
              <a:t>Doubly robust estimator</a:t>
            </a:r>
          </a:p>
          <a:p>
            <a:r>
              <a:rPr lang="en-US" sz="2800" dirty="0">
                <a:solidFill>
                  <a:schemeClr val="bg1"/>
                </a:solidFill>
                <a:latin typeface="Franklin Gothic Heavy" charset="0"/>
                <a:ea typeface="Franklin Gothic Heavy" charset="0"/>
                <a:cs typeface="Franklin Gothic Heavy" charset="0"/>
              </a:rPr>
              <a:t>How do we estimate the variability?</a:t>
            </a:r>
          </a:p>
          <a:p>
            <a:pPr>
              <a:spcAft>
                <a:spcPts val="500"/>
              </a:spcAft>
            </a:pPr>
            <a:r>
              <a:rPr lang="en-US" sz="2800" b="1" i="1" dirty="0">
                <a:solidFill>
                  <a:schemeClr val="accent1"/>
                </a:solidFill>
                <a:latin typeface="Franklin Gothic Heavy" panose="020B0603020102020204" pitchFamily="34" charset="0"/>
              </a:rPr>
              <a:t>Sandwich estimator</a:t>
            </a:r>
          </a:p>
          <a:p>
            <a:r>
              <a:rPr lang="en-US" sz="2800" dirty="0">
                <a:solidFill>
                  <a:schemeClr val="tx1">
                    <a:lumMod val="65000"/>
                    <a:lumOff val="35000"/>
                  </a:schemeClr>
                </a:solidFill>
                <a:latin typeface="Franklin Gothic Heavy" charset="0"/>
                <a:ea typeface="Franklin Gothic Heavy" charset="0"/>
                <a:cs typeface="Franklin Gothic Heavy" charset="0"/>
              </a:rPr>
              <a:t>What if our assumptions are violated?</a:t>
            </a:r>
          </a:p>
          <a:p>
            <a:r>
              <a:rPr lang="en-US" sz="2800" i="1" dirty="0">
                <a:solidFill>
                  <a:schemeClr val="tx1">
                    <a:lumMod val="65000"/>
                    <a:lumOff val="35000"/>
                  </a:schemeClr>
                </a:solidFill>
                <a:latin typeface="Franklin Gothic Heavy" charset="0"/>
                <a:ea typeface="Franklin Gothic Heavy" charset="0"/>
                <a:cs typeface="Franklin Gothic Heavy" charset="0"/>
              </a:rPr>
              <a:t>Perform a quantitative sensitivity analysis</a:t>
            </a:r>
          </a:p>
          <a:p>
            <a:endParaRPr lang="en-US" sz="2800" i="1" dirty="0">
              <a:solidFill>
                <a:schemeClr val="bg1"/>
              </a:solidFill>
              <a:latin typeface="Franklin Gothic Heavy" charset="0"/>
              <a:ea typeface="Franklin Gothic Heavy" charset="0"/>
              <a:cs typeface="Franklin Gothic Heavy" charset="0"/>
            </a:endParaRPr>
          </a:p>
          <a:p>
            <a:endParaRPr lang="en-US" sz="2800" b="1" i="1" dirty="0">
              <a:solidFill>
                <a:schemeClr val="bg1"/>
              </a:solidFill>
              <a:latin typeface="Franklin Gothic Heavy" panose="020B0603020102020204" pitchFamily="34"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0841"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0841"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0841"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0841"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6" name="Group 25">
            <a:extLst>
              <a:ext uri="{FF2B5EF4-FFF2-40B4-BE49-F238E27FC236}">
                <a16:creationId xmlns:a16="http://schemas.microsoft.com/office/drawing/2014/main" id="{5CF1ECD3-B173-EE45-A999-1A00793EA3E7}"/>
              </a:ext>
            </a:extLst>
          </p:cNvPr>
          <p:cNvGrpSpPr/>
          <p:nvPr/>
        </p:nvGrpSpPr>
        <p:grpSpPr>
          <a:xfrm>
            <a:off x="230841" y="3066035"/>
            <a:ext cx="519953" cy="553998"/>
            <a:chOff x="251012" y="179293"/>
            <a:chExt cx="519953" cy="553998"/>
          </a:xfrm>
        </p:grpSpPr>
        <p:sp>
          <p:nvSpPr>
            <p:cNvPr id="27" name="Rectangle 26">
              <a:extLst>
                <a:ext uri="{FF2B5EF4-FFF2-40B4-BE49-F238E27FC236}">
                  <a16:creationId xmlns:a16="http://schemas.microsoft.com/office/drawing/2014/main" id="{AFD32150-0D7A-B644-B5A5-BDE765487B8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0EF15DA-C66E-554C-9513-DE1F25DE957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9" name="Group 28">
            <a:extLst>
              <a:ext uri="{FF2B5EF4-FFF2-40B4-BE49-F238E27FC236}">
                <a16:creationId xmlns:a16="http://schemas.microsoft.com/office/drawing/2014/main" id="{5E2A6B8E-DC7E-B041-ABBE-AD3BE714A745}"/>
              </a:ext>
            </a:extLst>
          </p:cNvPr>
          <p:cNvGrpSpPr/>
          <p:nvPr/>
        </p:nvGrpSpPr>
        <p:grpSpPr>
          <a:xfrm>
            <a:off x="230841" y="3932126"/>
            <a:ext cx="519953" cy="553998"/>
            <a:chOff x="251012" y="179293"/>
            <a:chExt cx="519953" cy="553998"/>
          </a:xfrm>
        </p:grpSpPr>
        <p:sp>
          <p:nvSpPr>
            <p:cNvPr id="30" name="Rectangle 29">
              <a:extLst>
                <a:ext uri="{FF2B5EF4-FFF2-40B4-BE49-F238E27FC236}">
                  <a16:creationId xmlns:a16="http://schemas.microsoft.com/office/drawing/2014/main" id="{1D4D9D06-1F5B-414D-905E-63F89B5CD0EF}"/>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76DA1B7-74C7-D041-A6EB-88A34A8ADCF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3" name="Group 22">
            <a:extLst>
              <a:ext uri="{FF2B5EF4-FFF2-40B4-BE49-F238E27FC236}">
                <a16:creationId xmlns:a16="http://schemas.microsoft.com/office/drawing/2014/main" id="{DDF824EF-0813-2C4D-93F9-4554DF2A1142}"/>
              </a:ext>
            </a:extLst>
          </p:cNvPr>
          <p:cNvGrpSpPr/>
          <p:nvPr/>
        </p:nvGrpSpPr>
        <p:grpSpPr>
          <a:xfrm>
            <a:off x="230841" y="4798217"/>
            <a:ext cx="519953" cy="553998"/>
            <a:chOff x="251012" y="179293"/>
            <a:chExt cx="519953" cy="553998"/>
          </a:xfrm>
        </p:grpSpPr>
        <p:sp>
          <p:nvSpPr>
            <p:cNvPr id="25" name="Rectangle 24">
              <a:extLst>
                <a:ext uri="{FF2B5EF4-FFF2-40B4-BE49-F238E27FC236}">
                  <a16:creationId xmlns:a16="http://schemas.microsoft.com/office/drawing/2014/main" id="{F35DE136-EEC3-AE46-A24B-2A3FCD23B5A8}"/>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636D9BD-2E9A-E546-B94A-279C7FA47DB9}"/>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Tree>
    <p:extLst>
      <p:ext uri="{BB962C8B-B14F-4D97-AF65-F5344CB8AC3E}">
        <p14:creationId xmlns:p14="http://schemas.microsoft.com/office/powerpoint/2010/main" val="27040319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tx1">
                    <a:lumMod val="65000"/>
                    <a:lumOff val="35000"/>
                  </a:schemeClr>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tx1">
                    <a:lumMod val="65000"/>
                    <a:lumOff val="35000"/>
                  </a:schemeClr>
                </a:solidFill>
                <a:latin typeface="Franklin Gothic Heavy" charset="0"/>
                <a:ea typeface="Franklin Gothic Heavy" charset="0"/>
                <a:cs typeface="Franklin Gothic Heavy" charset="0"/>
              </a:rPr>
              <a:t>propensity scores</a:t>
            </a:r>
          </a:p>
          <a:p>
            <a:r>
              <a:rPr lang="en-US" sz="2800" dirty="0">
                <a:solidFill>
                  <a:schemeClr val="tx1">
                    <a:lumMod val="65000"/>
                    <a:lumOff val="35000"/>
                  </a:schemeClr>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tx1">
                    <a:lumMod val="65000"/>
                    <a:lumOff val="35000"/>
                  </a:schemeClr>
                </a:solidFill>
                <a:latin typeface="Franklin Gothic Heavy" charset="0"/>
                <a:ea typeface="Franklin Gothic Heavy" charset="0"/>
                <a:cs typeface="Franklin Gothic Heavy" charset="0"/>
              </a:rPr>
              <a:t>weighting</a:t>
            </a:r>
          </a:p>
          <a:p>
            <a:pPr>
              <a:spcAft>
                <a:spcPts val="500"/>
              </a:spcAft>
            </a:pPr>
            <a:r>
              <a:rPr lang="en-US" sz="2800" dirty="0">
                <a:solidFill>
                  <a:schemeClr val="tx1">
                    <a:lumMod val="65000"/>
                    <a:lumOff val="35000"/>
                  </a:schemeClr>
                </a:solidFill>
                <a:latin typeface="Franklin Gothic Heavy" charset="0"/>
                <a:ea typeface="Franklin Gothic Heavy" charset="0"/>
                <a:cs typeface="Franklin Gothic Heavy" charset="0"/>
              </a:rPr>
              <a:t>How do we calculate these weights?</a:t>
            </a:r>
            <a:endParaRPr lang="en-US" sz="2800" i="1" dirty="0">
              <a:solidFill>
                <a:schemeClr val="tx1">
                  <a:lumMod val="65000"/>
                  <a:lumOff val="35000"/>
                </a:schemeClr>
              </a:solidFill>
              <a:latin typeface="Franklin Gothic Heavy" charset="0"/>
              <a:ea typeface="Franklin Gothic Heavy" charset="0"/>
              <a:cs typeface="Franklin Gothic Heavy" charset="0"/>
            </a:endParaRPr>
          </a:p>
          <a:p>
            <a:r>
              <a:rPr lang="en-US" sz="2800" dirty="0">
                <a:solidFill>
                  <a:schemeClr val="tx1">
                    <a:lumMod val="65000"/>
                    <a:lumOff val="35000"/>
                  </a:schemeClr>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tx1">
                    <a:lumMod val="65000"/>
                    <a:lumOff val="35000"/>
                  </a:schemeClr>
                </a:solidFill>
                <a:latin typeface="Franklin Gothic Heavy" panose="020B0603020102020204" pitchFamily="34" charset="0"/>
              </a:rPr>
              <a:t>The variance for the ATO and ATM is preferable to that of the ATE</a:t>
            </a:r>
            <a:endParaRPr lang="en-US" sz="2800" i="1" dirty="0">
              <a:solidFill>
                <a:schemeClr val="tx1">
                  <a:lumMod val="65000"/>
                  <a:lumOff val="35000"/>
                </a:schemeClr>
              </a:solidFill>
              <a:latin typeface="Franklin Gothic Heavy" charset="0"/>
              <a:ea typeface="Franklin Gothic Heavy" charset="0"/>
              <a:cs typeface="Franklin Gothic Heavy" charset="0"/>
            </a:endParaRPr>
          </a:p>
          <a:p>
            <a:r>
              <a:rPr lang="en-US" sz="2800" dirty="0">
                <a:solidFill>
                  <a:schemeClr val="tx1">
                    <a:lumMod val="65000"/>
                    <a:lumOff val="35000"/>
                  </a:schemeClr>
                </a:solidFill>
                <a:latin typeface="Franklin Gothic Heavy" charset="0"/>
                <a:ea typeface="Franklin Gothic Heavy" charset="0"/>
                <a:cs typeface="Franklin Gothic Heavy" charset="0"/>
              </a:rPr>
              <a:t>How do we estimate the treatment effect?</a:t>
            </a:r>
          </a:p>
          <a:p>
            <a:pPr>
              <a:spcAft>
                <a:spcPts val="500"/>
              </a:spcAft>
            </a:pPr>
            <a:r>
              <a:rPr lang="en-US" sz="2800" b="1" i="1" dirty="0">
                <a:solidFill>
                  <a:schemeClr val="tx1">
                    <a:lumMod val="65000"/>
                    <a:lumOff val="35000"/>
                  </a:schemeClr>
                </a:solidFill>
                <a:latin typeface="Franklin Gothic Heavy" panose="020B0603020102020204" pitchFamily="34" charset="0"/>
              </a:rPr>
              <a:t>Doubly robust estimator</a:t>
            </a:r>
          </a:p>
          <a:p>
            <a:r>
              <a:rPr lang="en-US" sz="2800" dirty="0">
                <a:solidFill>
                  <a:schemeClr val="tx1">
                    <a:lumMod val="65000"/>
                    <a:lumOff val="35000"/>
                  </a:schemeClr>
                </a:solidFill>
                <a:latin typeface="Franklin Gothic Heavy" charset="0"/>
                <a:ea typeface="Franklin Gothic Heavy" charset="0"/>
                <a:cs typeface="Franklin Gothic Heavy" charset="0"/>
              </a:rPr>
              <a:t>How do we estimate the variability?</a:t>
            </a:r>
          </a:p>
          <a:p>
            <a:pPr>
              <a:spcAft>
                <a:spcPts val="500"/>
              </a:spcAft>
            </a:pPr>
            <a:r>
              <a:rPr lang="en-US" sz="2800" b="1" i="1" dirty="0">
                <a:solidFill>
                  <a:schemeClr val="tx1">
                    <a:lumMod val="65000"/>
                    <a:lumOff val="35000"/>
                  </a:schemeClr>
                </a:solidFill>
                <a:latin typeface="Franklin Gothic Heavy" panose="020B0603020102020204" pitchFamily="34" charset="0"/>
              </a:rPr>
              <a:t>Sandwich estimator</a:t>
            </a:r>
          </a:p>
          <a:p>
            <a:r>
              <a:rPr lang="en-US" sz="2800" dirty="0">
                <a:solidFill>
                  <a:schemeClr val="bg1"/>
                </a:solidFill>
                <a:latin typeface="Franklin Gothic Heavy" charset="0"/>
                <a:ea typeface="Franklin Gothic Heavy" charset="0"/>
                <a:cs typeface="Franklin Gothic Heavy" charset="0"/>
              </a:rPr>
              <a:t>What if our assumptions are violated?</a:t>
            </a:r>
          </a:p>
          <a:p>
            <a:r>
              <a:rPr lang="en-US" sz="2800" i="1" dirty="0">
                <a:solidFill>
                  <a:schemeClr val="accent1"/>
                </a:solidFill>
                <a:latin typeface="Franklin Gothic Heavy" charset="0"/>
                <a:ea typeface="Franklin Gothic Heavy" charset="0"/>
                <a:cs typeface="Franklin Gothic Heavy" charset="0"/>
              </a:rPr>
              <a:t>Perform a quantitative sensitivity analysis</a:t>
            </a:r>
          </a:p>
          <a:p>
            <a:endParaRPr lang="en-US" sz="2800" i="1" dirty="0">
              <a:solidFill>
                <a:schemeClr val="bg1"/>
              </a:solidFill>
              <a:latin typeface="Franklin Gothic Heavy" charset="0"/>
              <a:ea typeface="Franklin Gothic Heavy" charset="0"/>
              <a:cs typeface="Franklin Gothic Heavy" charset="0"/>
            </a:endParaRPr>
          </a:p>
          <a:p>
            <a:endParaRPr lang="en-US" sz="2800" b="1" i="1" dirty="0">
              <a:solidFill>
                <a:schemeClr val="bg1"/>
              </a:solidFill>
              <a:latin typeface="Franklin Gothic Heavy" panose="020B0603020102020204" pitchFamily="34"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0841"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0841"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0841"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0841"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6" name="Group 25">
            <a:extLst>
              <a:ext uri="{FF2B5EF4-FFF2-40B4-BE49-F238E27FC236}">
                <a16:creationId xmlns:a16="http://schemas.microsoft.com/office/drawing/2014/main" id="{5CF1ECD3-B173-EE45-A999-1A00793EA3E7}"/>
              </a:ext>
            </a:extLst>
          </p:cNvPr>
          <p:cNvGrpSpPr/>
          <p:nvPr/>
        </p:nvGrpSpPr>
        <p:grpSpPr>
          <a:xfrm>
            <a:off x="230841" y="3066035"/>
            <a:ext cx="519953" cy="553998"/>
            <a:chOff x="251012" y="179293"/>
            <a:chExt cx="519953" cy="553998"/>
          </a:xfrm>
        </p:grpSpPr>
        <p:sp>
          <p:nvSpPr>
            <p:cNvPr id="27" name="Rectangle 26">
              <a:extLst>
                <a:ext uri="{FF2B5EF4-FFF2-40B4-BE49-F238E27FC236}">
                  <a16:creationId xmlns:a16="http://schemas.microsoft.com/office/drawing/2014/main" id="{AFD32150-0D7A-B644-B5A5-BDE765487B8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0EF15DA-C66E-554C-9513-DE1F25DE957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9" name="Group 28">
            <a:extLst>
              <a:ext uri="{FF2B5EF4-FFF2-40B4-BE49-F238E27FC236}">
                <a16:creationId xmlns:a16="http://schemas.microsoft.com/office/drawing/2014/main" id="{5E2A6B8E-DC7E-B041-ABBE-AD3BE714A745}"/>
              </a:ext>
            </a:extLst>
          </p:cNvPr>
          <p:cNvGrpSpPr/>
          <p:nvPr/>
        </p:nvGrpSpPr>
        <p:grpSpPr>
          <a:xfrm>
            <a:off x="230841" y="3932126"/>
            <a:ext cx="519953" cy="553998"/>
            <a:chOff x="251012" y="179293"/>
            <a:chExt cx="519953" cy="553998"/>
          </a:xfrm>
        </p:grpSpPr>
        <p:sp>
          <p:nvSpPr>
            <p:cNvPr id="30" name="Rectangle 29">
              <a:extLst>
                <a:ext uri="{FF2B5EF4-FFF2-40B4-BE49-F238E27FC236}">
                  <a16:creationId xmlns:a16="http://schemas.microsoft.com/office/drawing/2014/main" id="{1D4D9D06-1F5B-414D-905E-63F89B5CD0EF}"/>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76DA1B7-74C7-D041-A6EB-88A34A8ADCF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3" name="Group 22">
            <a:extLst>
              <a:ext uri="{FF2B5EF4-FFF2-40B4-BE49-F238E27FC236}">
                <a16:creationId xmlns:a16="http://schemas.microsoft.com/office/drawing/2014/main" id="{DDF824EF-0813-2C4D-93F9-4554DF2A1142}"/>
              </a:ext>
            </a:extLst>
          </p:cNvPr>
          <p:cNvGrpSpPr/>
          <p:nvPr/>
        </p:nvGrpSpPr>
        <p:grpSpPr>
          <a:xfrm>
            <a:off x="230841" y="4798217"/>
            <a:ext cx="519953" cy="553998"/>
            <a:chOff x="251012" y="179293"/>
            <a:chExt cx="519953" cy="553998"/>
          </a:xfrm>
        </p:grpSpPr>
        <p:sp>
          <p:nvSpPr>
            <p:cNvPr id="25" name="Rectangle 24">
              <a:extLst>
                <a:ext uri="{FF2B5EF4-FFF2-40B4-BE49-F238E27FC236}">
                  <a16:creationId xmlns:a16="http://schemas.microsoft.com/office/drawing/2014/main" id="{F35DE136-EEC3-AE46-A24B-2A3FCD23B5A8}"/>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636D9BD-2E9A-E546-B94A-279C7FA47DB9}"/>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Tree>
    <p:extLst>
      <p:ext uri="{BB962C8B-B14F-4D97-AF65-F5344CB8AC3E}">
        <p14:creationId xmlns:p14="http://schemas.microsoft.com/office/powerpoint/2010/main" val="33219822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accent1"/>
                </a:solidFill>
                <a:latin typeface="Franklin Gothic Heavy" charset="0"/>
                <a:ea typeface="Franklin Gothic Heavy" charset="0"/>
                <a:cs typeface="Franklin Gothic Heavy" charset="0"/>
              </a:rPr>
              <a:t>propensity scores</a:t>
            </a:r>
          </a:p>
          <a:p>
            <a:r>
              <a:rPr lang="en-US" sz="2800" dirty="0">
                <a:solidFill>
                  <a:schemeClr val="bg1"/>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accent1"/>
                </a:solidFill>
                <a:latin typeface="Franklin Gothic Heavy" charset="0"/>
                <a:ea typeface="Franklin Gothic Heavy" charset="0"/>
                <a:cs typeface="Franklin Gothic Heavy" charset="0"/>
              </a:rPr>
              <a:t>weighting</a:t>
            </a:r>
          </a:p>
          <a:p>
            <a:pPr>
              <a:spcAft>
                <a:spcPts val="500"/>
              </a:spcAft>
            </a:pPr>
            <a:r>
              <a:rPr lang="en-US" sz="2800" dirty="0">
                <a:solidFill>
                  <a:schemeClr val="bg1"/>
                </a:solidFill>
                <a:latin typeface="Franklin Gothic Heavy" charset="0"/>
                <a:ea typeface="Franklin Gothic Heavy" charset="0"/>
                <a:cs typeface="Franklin Gothic Heavy" charset="0"/>
              </a:rPr>
              <a:t>How do we calculate these weights?</a:t>
            </a:r>
            <a:endParaRPr lang="en-US" sz="2800" i="1" dirty="0">
              <a:solidFill>
                <a:schemeClr val="bg1"/>
              </a:solidFill>
              <a:latin typeface="Franklin Gothic Heavy" charset="0"/>
              <a:ea typeface="Franklin Gothic Heavy" charset="0"/>
              <a:cs typeface="Franklin Gothic Heavy" charset="0"/>
            </a:endParaRPr>
          </a:p>
          <a:p>
            <a:r>
              <a:rPr lang="en-US" sz="2800" dirty="0">
                <a:solidFill>
                  <a:schemeClr val="bg1"/>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accent1"/>
                </a:solidFill>
                <a:latin typeface="Franklin Gothic Heavy" panose="020B0603020102020204" pitchFamily="34" charset="0"/>
              </a:rPr>
              <a:t>The variance for the ATO and ATM is preferable to that of the ATE</a:t>
            </a:r>
            <a:endParaRPr lang="en-US" sz="2800" i="1" dirty="0">
              <a:solidFill>
                <a:schemeClr val="accent1"/>
              </a:solidFill>
              <a:latin typeface="Franklin Gothic Heavy" charset="0"/>
              <a:ea typeface="Franklin Gothic Heavy" charset="0"/>
              <a:cs typeface="Franklin Gothic Heavy" charset="0"/>
            </a:endParaRPr>
          </a:p>
          <a:p>
            <a:r>
              <a:rPr lang="en-US" sz="2800" dirty="0">
                <a:solidFill>
                  <a:schemeClr val="bg1"/>
                </a:solidFill>
                <a:latin typeface="Franklin Gothic Heavy" charset="0"/>
                <a:ea typeface="Franklin Gothic Heavy" charset="0"/>
                <a:cs typeface="Franklin Gothic Heavy" charset="0"/>
              </a:rPr>
              <a:t>How do we estimate the treatment effect?</a:t>
            </a:r>
          </a:p>
          <a:p>
            <a:pPr>
              <a:spcAft>
                <a:spcPts val="500"/>
              </a:spcAft>
            </a:pPr>
            <a:r>
              <a:rPr lang="en-US" sz="2800" b="1" i="1" dirty="0">
                <a:solidFill>
                  <a:schemeClr val="accent1"/>
                </a:solidFill>
                <a:latin typeface="Franklin Gothic Heavy" panose="020B0603020102020204" pitchFamily="34" charset="0"/>
              </a:rPr>
              <a:t>Doubly robust estimator</a:t>
            </a:r>
          </a:p>
          <a:p>
            <a:r>
              <a:rPr lang="en-US" sz="2800" dirty="0">
                <a:solidFill>
                  <a:schemeClr val="bg1"/>
                </a:solidFill>
                <a:latin typeface="Franklin Gothic Heavy" charset="0"/>
                <a:ea typeface="Franklin Gothic Heavy" charset="0"/>
                <a:cs typeface="Franklin Gothic Heavy" charset="0"/>
              </a:rPr>
              <a:t>How do we estimate the variability?</a:t>
            </a:r>
          </a:p>
          <a:p>
            <a:pPr>
              <a:spcAft>
                <a:spcPts val="500"/>
              </a:spcAft>
            </a:pPr>
            <a:r>
              <a:rPr lang="en-US" sz="2800" b="1" i="1" dirty="0">
                <a:solidFill>
                  <a:schemeClr val="accent1"/>
                </a:solidFill>
                <a:latin typeface="Franklin Gothic Heavy" panose="020B0603020102020204" pitchFamily="34" charset="0"/>
              </a:rPr>
              <a:t>Sandwich estimator</a:t>
            </a:r>
          </a:p>
          <a:p>
            <a:r>
              <a:rPr lang="en-US" sz="2800" dirty="0">
                <a:solidFill>
                  <a:schemeClr val="bg1"/>
                </a:solidFill>
                <a:latin typeface="Franklin Gothic Heavy" charset="0"/>
                <a:ea typeface="Franklin Gothic Heavy" charset="0"/>
                <a:cs typeface="Franklin Gothic Heavy" charset="0"/>
              </a:rPr>
              <a:t>What if our assumptions are violated?</a:t>
            </a:r>
          </a:p>
          <a:p>
            <a:r>
              <a:rPr lang="en-US" sz="2800" i="1" dirty="0">
                <a:solidFill>
                  <a:schemeClr val="accent1"/>
                </a:solidFill>
                <a:latin typeface="Franklin Gothic Heavy" charset="0"/>
                <a:ea typeface="Franklin Gothic Heavy" charset="0"/>
                <a:cs typeface="Franklin Gothic Heavy" charset="0"/>
              </a:rPr>
              <a:t>Perform a quantitative sensitivity analysis</a:t>
            </a:r>
          </a:p>
          <a:p>
            <a:endParaRPr lang="en-US" sz="2800" i="1" dirty="0">
              <a:solidFill>
                <a:schemeClr val="bg1"/>
              </a:solidFill>
              <a:latin typeface="Franklin Gothic Heavy" charset="0"/>
              <a:ea typeface="Franklin Gothic Heavy" charset="0"/>
              <a:cs typeface="Franklin Gothic Heavy" charset="0"/>
            </a:endParaRPr>
          </a:p>
          <a:p>
            <a:endParaRPr lang="en-US" sz="2800" b="1" i="1" dirty="0">
              <a:solidFill>
                <a:schemeClr val="bg1"/>
              </a:solidFill>
              <a:latin typeface="Franklin Gothic Heavy" panose="020B0603020102020204" pitchFamily="34"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a:p>
            <a:endParaRPr lang="en-US" sz="2800" dirty="0">
              <a:solidFill>
                <a:schemeClr val="bg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0841"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0841"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0841"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0841"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6" name="Group 25">
            <a:extLst>
              <a:ext uri="{FF2B5EF4-FFF2-40B4-BE49-F238E27FC236}">
                <a16:creationId xmlns:a16="http://schemas.microsoft.com/office/drawing/2014/main" id="{5CF1ECD3-B173-EE45-A999-1A00793EA3E7}"/>
              </a:ext>
            </a:extLst>
          </p:cNvPr>
          <p:cNvGrpSpPr/>
          <p:nvPr/>
        </p:nvGrpSpPr>
        <p:grpSpPr>
          <a:xfrm>
            <a:off x="230841" y="3066035"/>
            <a:ext cx="519953" cy="553998"/>
            <a:chOff x="251012" y="179293"/>
            <a:chExt cx="519953" cy="553998"/>
          </a:xfrm>
        </p:grpSpPr>
        <p:sp>
          <p:nvSpPr>
            <p:cNvPr id="27" name="Rectangle 26">
              <a:extLst>
                <a:ext uri="{FF2B5EF4-FFF2-40B4-BE49-F238E27FC236}">
                  <a16:creationId xmlns:a16="http://schemas.microsoft.com/office/drawing/2014/main" id="{AFD32150-0D7A-B644-B5A5-BDE765487B8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0EF15DA-C66E-554C-9513-DE1F25DE957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9" name="Group 28">
            <a:extLst>
              <a:ext uri="{FF2B5EF4-FFF2-40B4-BE49-F238E27FC236}">
                <a16:creationId xmlns:a16="http://schemas.microsoft.com/office/drawing/2014/main" id="{5E2A6B8E-DC7E-B041-ABBE-AD3BE714A745}"/>
              </a:ext>
            </a:extLst>
          </p:cNvPr>
          <p:cNvGrpSpPr/>
          <p:nvPr/>
        </p:nvGrpSpPr>
        <p:grpSpPr>
          <a:xfrm>
            <a:off x="230841" y="3932126"/>
            <a:ext cx="519953" cy="553998"/>
            <a:chOff x="251012" y="179293"/>
            <a:chExt cx="519953" cy="553998"/>
          </a:xfrm>
        </p:grpSpPr>
        <p:sp>
          <p:nvSpPr>
            <p:cNvPr id="30" name="Rectangle 29">
              <a:extLst>
                <a:ext uri="{FF2B5EF4-FFF2-40B4-BE49-F238E27FC236}">
                  <a16:creationId xmlns:a16="http://schemas.microsoft.com/office/drawing/2014/main" id="{1D4D9D06-1F5B-414D-905E-63F89B5CD0EF}"/>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76DA1B7-74C7-D041-A6EB-88A34A8ADCF4}"/>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23" name="Group 22">
            <a:extLst>
              <a:ext uri="{FF2B5EF4-FFF2-40B4-BE49-F238E27FC236}">
                <a16:creationId xmlns:a16="http://schemas.microsoft.com/office/drawing/2014/main" id="{DDF824EF-0813-2C4D-93F9-4554DF2A1142}"/>
              </a:ext>
            </a:extLst>
          </p:cNvPr>
          <p:cNvGrpSpPr/>
          <p:nvPr/>
        </p:nvGrpSpPr>
        <p:grpSpPr>
          <a:xfrm>
            <a:off x="230841" y="4798217"/>
            <a:ext cx="519953" cy="553998"/>
            <a:chOff x="251012" y="179293"/>
            <a:chExt cx="519953" cy="553998"/>
          </a:xfrm>
        </p:grpSpPr>
        <p:sp>
          <p:nvSpPr>
            <p:cNvPr id="25" name="Rectangle 24">
              <a:extLst>
                <a:ext uri="{FF2B5EF4-FFF2-40B4-BE49-F238E27FC236}">
                  <a16:creationId xmlns:a16="http://schemas.microsoft.com/office/drawing/2014/main" id="{F35DE136-EEC3-AE46-A24B-2A3FCD23B5A8}"/>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636D9BD-2E9A-E546-B94A-279C7FA47DB9}"/>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Tree>
    <p:extLst>
      <p:ext uri="{BB962C8B-B14F-4D97-AF65-F5344CB8AC3E}">
        <p14:creationId xmlns:p14="http://schemas.microsoft.com/office/powerpoint/2010/main" val="401103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19B7F-1A5D-4141-B4AF-DE9506928D05}"/>
              </a:ext>
            </a:extLst>
          </p:cNvPr>
          <p:cNvSpPr>
            <a:spLocks noGrp="1"/>
          </p:cNvSpPr>
          <p:nvPr>
            <p:ph type="title"/>
          </p:nvPr>
        </p:nvSpPr>
        <p:spPr/>
        <p:txBody>
          <a:bodyPr/>
          <a:lstStyle/>
          <a:p>
            <a:r>
              <a:rPr lang="en-US" sz="11500" dirty="0"/>
              <a:t>Q</a:t>
            </a:r>
            <a:r>
              <a:rPr lang="en-US" sz="9600" dirty="0">
                <a:solidFill>
                  <a:schemeClr val="accent1"/>
                </a:solidFill>
              </a:rPr>
              <a:t>&amp;</a:t>
            </a:r>
            <a:r>
              <a:rPr lang="en-US" sz="11500" dirty="0"/>
              <a:t>A</a:t>
            </a:r>
          </a:p>
        </p:txBody>
      </p:sp>
    </p:spTree>
    <p:extLst>
      <p:ext uri="{BB962C8B-B14F-4D97-AF65-F5344CB8AC3E}">
        <p14:creationId xmlns:p14="http://schemas.microsoft.com/office/powerpoint/2010/main" val="21598102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18AD7-5AE1-6047-99D1-E87A4D8C64D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A8324CA-D543-F342-B1AA-0BDBAE3FC81D}"/>
              </a:ext>
            </a:extLst>
          </p:cNvPr>
          <p:cNvSpPr>
            <a:spLocks noGrp="1"/>
          </p:cNvSpPr>
          <p:nvPr>
            <p:ph idx="1"/>
          </p:nvPr>
        </p:nvSpPr>
        <p:spPr/>
        <p:txBody>
          <a:bodyPr>
            <a:normAutofit/>
          </a:bodyPr>
          <a:lstStyle/>
          <a:p>
            <a:pPr marL="0" indent="0">
              <a:buNone/>
            </a:pPr>
            <a:r>
              <a:rPr lang="en-US" sz="1600" dirty="0"/>
              <a:t>Austin, Peter C. 2009. “Balance diagnostics for comparing the distribution of baseline covariates between treatment groups in propensity-score matched samples.” </a:t>
            </a:r>
            <a:r>
              <a:rPr lang="en-US" sz="1600" i="1" dirty="0"/>
              <a:t>Statistics in Medicine</a:t>
            </a:r>
            <a:r>
              <a:rPr lang="en-US" sz="1600" dirty="0"/>
              <a:t> 28 (25): 3083–3107.</a:t>
            </a:r>
          </a:p>
          <a:p>
            <a:pPr marL="0" indent="0">
              <a:buNone/>
            </a:pPr>
            <a:r>
              <a:rPr lang="en-US" sz="1600" dirty="0"/>
              <a:t>Austin, Peter C, and Elizabeth A Stuart. 2015. “Moving towards best practice when using inverse probability of treatment weighting (IPTW) using the propensity score to estimate causal treatment effects in observational studies.” </a:t>
            </a:r>
            <a:r>
              <a:rPr lang="en-US" sz="1600" i="1" dirty="0"/>
              <a:t>Statistics in Medicine</a:t>
            </a:r>
            <a:r>
              <a:rPr lang="en-US" sz="1600" dirty="0"/>
              <a:t> 34 (28): 3661–79.</a:t>
            </a:r>
          </a:p>
          <a:p>
            <a:pPr marL="0" indent="0">
              <a:buNone/>
            </a:pPr>
            <a:r>
              <a:rPr lang="en-US" sz="1600" dirty="0"/>
              <a:t>Bang, </a:t>
            </a:r>
            <a:r>
              <a:rPr lang="en-US" sz="1600" dirty="0" err="1"/>
              <a:t>Heejung</a:t>
            </a:r>
            <a:r>
              <a:rPr lang="en-US" sz="1600" dirty="0"/>
              <a:t>, and James M Robins. 2005. “Doubly Robust Estimation in Missing Data and Causal Inference Models.” </a:t>
            </a:r>
            <a:r>
              <a:rPr lang="en-US" sz="1600" i="1" dirty="0"/>
              <a:t>Biometrics</a:t>
            </a:r>
            <a:r>
              <a:rPr lang="en-US" sz="1600" dirty="0"/>
              <a:t> 61 (4): 962–73.</a:t>
            </a:r>
          </a:p>
          <a:p>
            <a:pPr marL="0" indent="0">
              <a:buNone/>
            </a:pPr>
            <a:r>
              <a:rPr lang="en-US" sz="1600" dirty="0"/>
              <a:t>Belle, G. van. 2011. </a:t>
            </a:r>
            <a:r>
              <a:rPr lang="en-US" sz="1600" i="1" dirty="0"/>
              <a:t>Statistical Rules of Thumb</a:t>
            </a:r>
            <a:r>
              <a:rPr lang="en-US" sz="1600" dirty="0"/>
              <a:t>. Wiley Series in Probability and Statistics. Wiley. </a:t>
            </a:r>
            <a:r>
              <a:rPr lang="en-US" sz="1600" dirty="0">
                <a:hlinkClick r:id="rId3"/>
              </a:rPr>
              <a:t>https://books.google.com/books?id=UaEL-HI6v2YC</a:t>
            </a:r>
            <a:r>
              <a:rPr lang="en-US" sz="1600" dirty="0"/>
              <a:t>.</a:t>
            </a:r>
          </a:p>
          <a:p>
            <a:pPr marL="0" indent="0">
              <a:buNone/>
            </a:pPr>
            <a:r>
              <a:rPr lang="en-US" sz="1600" dirty="0" err="1"/>
              <a:t>Bross</a:t>
            </a:r>
            <a:r>
              <a:rPr lang="en-US" sz="1600" dirty="0"/>
              <a:t>, IDJ. 1966. “Spurious effects from an extraneous variable.” </a:t>
            </a:r>
            <a:r>
              <a:rPr lang="en-US" sz="1600" i="1" dirty="0"/>
              <a:t>Journal of Chronic Diseases</a:t>
            </a:r>
            <a:r>
              <a:rPr lang="en-US" sz="1600" dirty="0"/>
              <a:t>.</a:t>
            </a:r>
          </a:p>
          <a:p>
            <a:pPr marL="0" indent="0">
              <a:buNone/>
            </a:pPr>
            <a:r>
              <a:rPr lang="en-US" sz="1600" dirty="0" err="1"/>
              <a:t>Brumback</a:t>
            </a:r>
            <a:r>
              <a:rPr lang="en-US" sz="1600" dirty="0"/>
              <a:t>, Babette A, Miguel A </a:t>
            </a:r>
            <a:r>
              <a:rPr lang="en-US" sz="1600" dirty="0" err="1"/>
              <a:t>Hernán</a:t>
            </a:r>
            <a:r>
              <a:rPr lang="en-US" sz="1600" dirty="0"/>
              <a:t>, Sebastien J P A </a:t>
            </a:r>
            <a:r>
              <a:rPr lang="en-US" sz="1600" dirty="0" err="1"/>
              <a:t>Haneuse</a:t>
            </a:r>
            <a:r>
              <a:rPr lang="en-US" sz="1600" dirty="0"/>
              <a:t>, and James M Robins. 2004. “Sensitivity analyses for unmeasured confounding assuming a marginal structural model for repeated measures.” </a:t>
            </a:r>
            <a:r>
              <a:rPr lang="en-US" sz="1600" i="1" dirty="0"/>
              <a:t>Statistics in Medicine</a:t>
            </a:r>
            <a:r>
              <a:rPr lang="en-US" sz="1600" dirty="0"/>
              <a:t> 23 (5): 749–67.</a:t>
            </a:r>
          </a:p>
          <a:p>
            <a:pPr marL="0" indent="0">
              <a:buNone/>
            </a:pPr>
            <a:r>
              <a:rPr lang="en-US" sz="1600" dirty="0" err="1"/>
              <a:t>Busso</a:t>
            </a:r>
            <a:r>
              <a:rPr lang="en-US" sz="1600" dirty="0"/>
              <a:t>, Matias, John </a:t>
            </a:r>
            <a:r>
              <a:rPr lang="en-US" sz="1600" dirty="0" err="1"/>
              <a:t>DiNardo</a:t>
            </a:r>
            <a:r>
              <a:rPr lang="en-US" sz="1600" dirty="0"/>
              <a:t>, and Justin McCrary. 2009. “Finite sample properties of semiparametric estimators of average treatment effects.” </a:t>
            </a:r>
            <a:r>
              <a:rPr lang="en-US" sz="1600" i="1" dirty="0"/>
              <a:t>Forthcoming in the Journal of Business and Economic Statistics</a:t>
            </a:r>
            <a:r>
              <a:rPr lang="en-US" sz="1600" dirty="0"/>
              <a:t>.</a:t>
            </a:r>
          </a:p>
        </p:txBody>
      </p:sp>
    </p:spTree>
    <p:extLst>
      <p:ext uri="{BB962C8B-B14F-4D97-AF65-F5344CB8AC3E}">
        <p14:creationId xmlns:p14="http://schemas.microsoft.com/office/powerpoint/2010/main" val="32248284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18AD7-5AE1-6047-99D1-E87A4D8C64D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A8324CA-D543-F342-B1AA-0BDBAE3FC81D}"/>
              </a:ext>
            </a:extLst>
          </p:cNvPr>
          <p:cNvSpPr>
            <a:spLocks noGrp="1"/>
          </p:cNvSpPr>
          <p:nvPr>
            <p:ph idx="1"/>
          </p:nvPr>
        </p:nvSpPr>
        <p:spPr/>
        <p:txBody>
          <a:bodyPr>
            <a:normAutofit/>
          </a:bodyPr>
          <a:lstStyle/>
          <a:p>
            <a:pPr marL="0" indent="0">
              <a:buNone/>
            </a:pPr>
            <a:r>
              <a:rPr lang="en-US" sz="1600" dirty="0"/>
              <a:t>———. 2014. “New Evidence on the Finite Sample Properties of Propensity Score Reweighting and Matching Estimators.” </a:t>
            </a:r>
            <a:r>
              <a:rPr lang="en-US" sz="1600" i="1" dirty="0"/>
              <a:t>Review of Economics and Statistics</a:t>
            </a:r>
            <a:r>
              <a:rPr lang="en-US" sz="1600" dirty="0"/>
              <a:t> 96 (5): 885–97.</a:t>
            </a:r>
          </a:p>
          <a:p>
            <a:pPr marL="0" indent="0">
              <a:buNone/>
            </a:pPr>
            <a:r>
              <a:rPr lang="en-US" sz="1600" dirty="0"/>
              <a:t>Connors, A F, T </a:t>
            </a:r>
            <a:r>
              <a:rPr lang="en-US" sz="1600" dirty="0" err="1"/>
              <a:t>Speroff</a:t>
            </a:r>
            <a:r>
              <a:rPr lang="en-US" sz="1600" dirty="0"/>
              <a:t>, N V Dawson, and C Thomas. 1996. “The effectiveness of right heart catheterization in the initial care of critically III patients.” </a:t>
            </a:r>
            <a:r>
              <a:rPr lang="en-US" sz="1600" i="1" dirty="0"/>
              <a:t>Jama</a:t>
            </a:r>
            <a:r>
              <a:rPr lang="en-US" sz="1600" dirty="0"/>
              <a:t>.</a:t>
            </a:r>
          </a:p>
          <a:p>
            <a:pPr marL="0" indent="0">
              <a:buNone/>
            </a:pPr>
            <a:r>
              <a:rPr lang="en-US" sz="1600" dirty="0"/>
              <a:t>Cornfield, J, W </a:t>
            </a:r>
            <a:r>
              <a:rPr lang="en-US" sz="1600" dirty="0" err="1"/>
              <a:t>Haenszel</a:t>
            </a:r>
            <a:r>
              <a:rPr lang="en-US" sz="1600" dirty="0"/>
              <a:t>, E C Hammond, A M </a:t>
            </a:r>
            <a:r>
              <a:rPr lang="en-US" sz="1600" dirty="0" err="1"/>
              <a:t>Lilienfeld</a:t>
            </a:r>
            <a:r>
              <a:rPr lang="en-US" sz="1600" dirty="0"/>
              <a:t>, M B </a:t>
            </a:r>
            <a:r>
              <a:rPr lang="en-US" sz="1600" dirty="0" err="1"/>
              <a:t>Shimkin</a:t>
            </a:r>
            <a:r>
              <a:rPr lang="en-US" sz="1600" dirty="0"/>
              <a:t>, and E L </a:t>
            </a:r>
            <a:r>
              <a:rPr lang="en-US" sz="1600" dirty="0" err="1"/>
              <a:t>Wynder</a:t>
            </a:r>
            <a:r>
              <a:rPr lang="en-US" sz="1600" dirty="0"/>
              <a:t>. 1959. “Smoking and lung cancer: recent evidence and a discussion of some questions.” </a:t>
            </a:r>
            <a:r>
              <a:rPr lang="en-US" sz="1600" i="1" dirty="0"/>
              <a:t>Journal of the National Cancer Institute</a:t>
            </a:r>
            <a:r>
              <a:rPr lang="en-US" sz="1600" dirty="0"/>
              <a:t> 22 (1): 173–203.</a:t>
            </a:r>
          </a:p>
          <a:p>
            <a:pPr marL="0" indent="0">
              <a:buNone/>
            </a:pPr>
            <a:r>
              <a:rPr lang="en-US" sz="1600" dirty="0"/>
              <a:t>Crump, R K, V J </a:t>
            </a:r>
            <a:r>
              <a:rPr lang="en-US" sz="1600" dirty="0" err="1"/>
              <a:t>Hotz</a:t>
            </a:r>
            <a:r>
              <a:rPr lang="en-US" sz="1600" dirty="0"/>
              <a:t>, G W </a:t>
            </a:r>
            <a:r>
              <a:rPr lang="en-US" sz="1600" dirty="0" err="1"/>
              <a:t>Imbens</a:t>
            </a:r>
            <a:r>
              <a:rPr lang="en-US" sz="1600" dirty="0"/>
              <a:t>, and O A </a:t>
            </a:r>
            <a:r>
              <a:rPr lang="en-US" sz="1600" dirty="0" err="1"/>
              <a:t>Mitnik</a:t>
            </a:r>
            <a:r>
              <a:rPr lang="en-US" sz="1600" dirty="0"/>
              <a:t>. 2009. “Dealing with limited overlap in estimation of average treatment effects.” </a:t>
            </a:r>
            <a:r>
              <a:rPr lang="en-US" sz="1600" i="1" dirty="0" err="1"/>
              <a:t>Biometrika</a:t>
            </a:r>
            <a:r>
              <a:rPr lang="en-US" sz="1600" dirty="0"/>
              <a:t> 96 (1): 187–99.</a:t>
            </a:r>
          </a:p>
          <a:p>
            <a:pPr marL="0" indent="0">
              <a:buNone/>
            </a:pPr>
            <a:r>
              <a:rPr lang="en-US" sz="1600" dirty="0"/>
              <a:t>Ding, Peng, and Tyler J </a:t>
            </a:r>
            <a:r>
              <a:rPr lang="en-US" sz="1600" dirty="0" err="1"/>
              <a:t>VanderWeele</a:t>
            </a:r>
            <a:r>
              <a:rPr lang="en-US" sz="1600" dirty="0"/>
              <a:t>. 2016. “Sensitivity Analysis Without Assumptions.” </a:t>
            </a:r>
            <a:r>
              <a:rPr lang="en-US" sz="1600" i="1" dirty="0"/>
              <a:t>Epidemiology (Cambridge, Mass.)</a:t>
            </a:r>
            <a:r>
              <a:rPr lang="en-US" sz="1600" dirty="0"/>
              <a:t> 27 (3): 368–77.</a:t>
            </a:r>
          </a:p>
          <a:p>
            <a:pPr marL="0" indent="0">
              <a:buNone/>
            </a:pPr>
            <a:r>
              <a:rPr lang="en-US" sz="1600" dirty="0"/>
              <a:t>D’Agostino, R B. 1998. “Propensity score methods for bias reduction in the comparison of a treatment to a non-randomized control group.” </a:t>
            </a:r>
            <a:r>
              <a:rPr lang="en-US" sz="1600" i="1" dirty="0"/>
              <a:t>Statistics in Medicine</a:t>
            </a:r>
            <a:r>
              <a:rPr lang="en-US" sz="1600" dirty="0"/>
              <a:t> 17 (19): 2265–81.</a:t>
            </a:r>
          </a:p>
          <a:p>
            <a:pPr marL="0" indent="0">
              <a:buNone/>
            </a:pPr>
            <a:r>
              <a:rPr lang="en-US" sz="1600" dirty="0"/>
              <a:t>Freedman, David A, and Richard A </a:t>
            </a:r>
            <a:r>
              <a:rPr lang="en-US" sz="1600" dirty="0" err="1"/>
              <a:t>Berk</a:t>
            </a:r>
            <a:r>
              <a:rPr lang="en-US" sz="1600" dirty="0"/>
              <a:t>. 2008. “Weighting regressions by propensity scores.” </a:t>
            </a:r>
            <a:r>
              <a:rPr lang="en-US" sz="1600" i="1" dirty="0"/>
              <a:t>Evaluation Review</a:t>
            </a:r>
            <a:r>
              <a:rPr lang="en-US" sz="1600" dirty="0"/>
              <a:t> 32 (4): 392–409.</a:t>
            </a:r>
          </a:p>
        </p:txBody>
      </p:sp>
    </p:spTree>
    <p:extLst>
      <p:ext uri="{BB962C8B-B14F-4D97-AF65-F5344CB8AC3E}">
        <p14:creationId xmlns:p14="http://schemas.microsoft.com/office/powerpoint/2010/main" val="11005520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9DF08-97B4-2E47-8679-D692158B76E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164C22D-365F-EC49-9043-AFFB623C5BFE}"/>
              </a:ext>
            </a:extLst>
          </p:cNvPr>
          <p:cNvSpPr>
            <a:spLocks noGrp="1"/>
          </p:cNvSpPr>
          <p:nvPr>
            <p:ph idx="1"/>
          </p:nvPr>
        </p:nvSpPr>
        <p:spPr/>
        <p:txBody>
          <a:bodyPr>
            <a:noAutofit/>
          </a:bodyPr>
          <a:lstStyle/>
          <a:p>
            <a:pPr marL="0" indent="0">
              <a:buNone/>
            </a:pPr>
            <a:r>
              <a:rPr lang="en-US" sz="1600" dirty="0"/>
              <a:t>Funk, Michele </a:t>
            </a:r>
            <a:r>
              <a:rPr lang="en-US" sz="1600" dirty="0" err="1"/>
              <a:t>Jonsson</a:t>
            </a:r>
            <a:r>
              <a:rPr lang="en-US" sz="1600" dirty="0"/>
              <a:t>, Daniel </a:t>
            </a:r>
            <a:r>
              <a:rPr lang="en-US" sz="1600" dirty="0" err="1"/>
              <a:t>Westreich</a:t>
            </a:r>
            <a:r>
              <a:rPr lang="en-US" sz="1600" dirty="0"/>
              <a:t>, Chris </a:t>
            </a:r>
            <a:r>
              <a:rPr lang="en-US" sz="1600" dirty="0" err="1"/>
              <a:t>Wiesen</a:t>
            </a:r>
            <a:r>
              <a:rPr lang="en-US" sz="1600" dirty="0"/>
              <a:t>, </a:t>
            </a:r>
            <a:r>
              <a:rPr lang="en-US" sz="1600" dirty="0" err="1"/>
              <a:t>Til</a:t>
            </a:r>
            <a:r>
              <a:rPr lang="en-US" sz="1600" dirty="0"/>
              <a:t> </a:t>
            </a:r>
            <a:r>
              <a:rPr lang="en-US" sz="1600" dirty="0" err="1"/>
              <a:t>Stürmer</a:t>
            </a:r>
            <a:r>
              <a:rPr lang="en-US" sz="1600" dirty="0"/>
              <a:t>, M Alan Brookhart, and Marie Davidian. 2011. “Doubly Robust Estimation of Causal Effects.” </a:t>
            </a:r>
            <a:r>
              <a:rPr lang="en-US" sz="1600" i="1" dirty="0"/>
              <a:t>American Journal of Epidemiology</a:t>
            </a:r>
            <a:r>
              <a:rPr lang="en-US" sz="1600" dirty="0"/>
              <a:t> 173 (7): 761–67.</a:t>
            </a:r>
          </a:p>
          <a:p>
            <a:pPr marL="0" indent="0">
              <a:buNone/>
            </a:pPr>
            <a:r>
              <a:rPr lang="en-US" sz="1600" dirty="0"/>
              <a:t>Greenland, Sander. 1998. “The sensitivity of a sensitivity analysis.” </a:t>
            </a:r>
            <a:r>
              <a:rPr lang="en-US" sz="1600" i="1" dirty="0"/>
              <a:t>1997 Proceedings of the Biometrics Section American </a:t>
            </a:r>
            <a:r>
              <a:rPr lang="en-US" sz="1600" i="1" dirty="0" err="1"/>
              <a:t>Statistica</a:t>
            </a:r>
            <a:r>
              <a:rPr lang="en-US" sz="1600" i="1" dirty="0"/>
              <a:t> Association</a:t>
            </a:r>
            <a:r>
              <a:rPr lang="en-US" sz="1600" dirty="0"/>
              <a:t>, 19–21.</a:t>
            </a:r>
          </a:p>
          <a:p>
            <a:pPr marL="0" indent="0">
              <a:buNone/>
            </a:pPr>
            <a:r>
              <a:rPr lang="en-US" sz="1600" dirty="0"/>
              <a:t>———. 2001. “Sensitivity Analysis, Monte Carlo Risk Analysis, and Bayesian Uncertainty Assessment.” </a:t>
            </a:r>
            <a:r>
              <a:rPr lang="en-US" sz="1600" i="1" dirty="0"/>
              <a:t>Risk Analysis</a:t>
            </a:r>
            <a:r>
              <a:rPr lang="en-US" sz="1600" dirty="0"/>
              <a:t> 21 (4): 579–84.</a:t>
            </a:r>
          </a:p>
          <a:p>
            <a:pPr marL="0" indent="0">
              <a:buNone/>
            </a:pPr>
            <a:r>
              <a:rPr lang="en-US" sz="1600" dirty="0"/>
              <a:t>———. 2003. “The Impact of Prior Distributions for Uncontrolled Confounding and Response Bias.” </a:t>
            </a:r>
            <a:r>
              <a:rPr lang="en-US" sz="1600" i="1" dirty="0"/>
              <a:t>Journal of the American Statistical Association</a:t>
            </a:r>
            <a:r>
              <a:rPr lang="en-US" sz="1600" dirty="0"/>
              <a:t> 98 (461): 47–54.</a:t>
            </a:r>
          </a:p>
          <a:p>
            <a:pPr marL="0" indent="0">
              <a:buNone/>
            </a:pPr>
            <a:r>
              <a:rPr lang="en-US" sz="1600" dirty="0"/>
              <a:t>———. 2005. “Multiple-bias modelling for analysis of observational data.” </a:t>
            </a:r>
            <a:r>
              <a:rPr lang="en-US" sz="1600" i="1" dirty="0"/>
              <a:t>Journal of the Royal Statistical Society: Series A (Statistics in Society)</a:t>
            </a:r>
            <a:r>
              <a:rPr lang="en-US" sz="1600" dirty="0"/>
              <a:t> 168 (2): 267–306.</a:t>
            </a:r>
          </a:p>
          <a:p>
            <a:pPr marL="0" indent="0">
              <a:buNone/>
            </a:pPr>
            <a:r>
              <a:rPr lang="en-US" sz="1600" dirty="0" err="1"/>
              <a:t>Groenwold</a:t>
            </a:r>
            <a:r>
              <a:rPr lang="en-US" sz="1600" dirty="0"/>
              <a:t>, Rolf H H, Anna M M Van </a:t>
            </a:r>
            <a:r>
              <a:rPr lang="en-US" sz="1600" dirty="0" err="1"/>
              <a:t>Deursen</a:t>
            </a:r>
            <a:r>
              <a:rPr lang="en-US" sz="1600" dirty="0"/>
              <a:t>, Arno W Hoes, and </a:t>
            </a:r>
            <a:r>
              <a:rPr lang="en-US" sz="1600" dirty="0" err="1"/>
              <a:t>Eelko</a:t>
            </a:r>
            <a:r>
              <a:rPr lang="en-US" sz="1600" dirty="0"/>
              <a:t> </a:t>
            </a:r>
            <a:r>
              <a:rPr lang="en-US" sz="1600" dirty="0" err="1"/>
              <a:t>Hak</a:t>
            </a:r>
            <a:r>
              <a:rPr lang="en-US" sz="1600" dirty="0"/>
              <a:t>. 2008. “Poor Quality of Reporting Confounding Bias in Observational Intervention Studies: A Systematic Review.” </a:t>
            </a:r>
            <a:r>
              <a:rPr lang="en-US" sz="1600" i="1" dirty="0"/>
              <a:t>Annals of Epidemiology</a:t>
            </a:r>
            <a:r>
              <a:rPr lang="en-US" sz="1600" dirty="0"/>
              <a:t> 18 (10): 746–51.</a:t>
            </a:r>
          </a:p>
          <a:p>
            <a:pPr marL="0" indent="0">
              <a:buNone/>
            </a:pPr>
            <a:r>
              <a:rPr lang="en-US" sz="1600" dirty="0" err="1"/>
              <a:t>Groenwold</a:t>
            </a:r>
            <a:r>
              <a:rPr lang="en-US" sz="1600" dirty="0"/>
              <a:t>, Rolf H H, Frank </a:t>
            </a:r>
            <a:r>
              <a:rPr lang="en-US" sz="1600" dirty="0" err="1"/>
              <a:t>Vries</a:t>
            </a:r>
            <a:r>
              <a:rPr lang="en-US" sz="1600" dirty="0"/>
              <a:t>, </a:t>
            </a:r>
            <a:r>
              <a:rPr lang="en-US" sz="1600" dirty="0" err="1"/>
              <a:t>Anthonius</a:t>
            </a:r>
            <a:r>
              <a:rPr lang="en-US" sz="1600" dirty="0"/>
              <a:t> Boer, Wiebe R </a:t>
            </a:r>
            <a:r>
              <a:rPr lang="en-US" sz="1600" dirty="0" err="1"/>
              <a:t>Pestman</a:t>
            </a:r>
            <a:r>
              <a:rPr lang="en-US" sz="1600" dirty="0"/>
              <a:t>, </a:t>
            </a:r>
            <a:r>
              <a:rPr lang="en-US" sz="1600" dirty="0" err="1"/>
              <a:t>Frans</a:t>
            </a:r>
            <a:r>
              <a:rPr lang="en-US" sz="1600" dirty="0"/>
              <a:t> H Rutten, Arno W Hoes, and Olaf H </a:t>
            </a:r>
            <a:r>
              <a:rPr lang="en-US" sz="1600" dirty="0" err="1"/>
              <a:t>Klungel</a:t>
            </a:r>
            <a:r>
              <a:rPr lang="en-US" sz="1600" dirty="0"/>
              <a:t>. 2011. “Balance measures for propensity score methods: a clinical example on beta-agonist use and the risk of myocardial infarction.” </a:t>
            </a:r>
            <a:r>
              <a:rPr lang="en-US" sz="1600" i="1" dirty="0" err="1"/>
              <a:t>Pharmacoepidemiology</a:t>
            </a:r>
            <a:r>
              <a:rPr lang="en-US" sz="1600" i="1" dirty="0"/>
              <a:t> and Drug Safety</a:t>
            </a:r>
            <a:r>
              <a:rPr lang="en-US" sz="1600" dirty="0"/>
              <a:t> 20 (11): 1130–7.</a:t>
            </a:r>
          </a:p>
          <a:p>
            <a:pPr marL="0" indent="0">
              <a:buNone/>
            </a:pPr>
            <a:endParaRPr lang="en-US" sz="1600" dirty="0"/>
          </a:p>
        </p:txBody>
      </p:sp>
    </p:spTree>
    <p:extLst>
      <p:ext uri="{BB962C8B-B14F-4D97-AF65-F5344CB8AC3E}">
        <p14:creationId xmlns:p14="http://schemas.microsoft.com/office/powerpoint/2010/main" val="256595901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E991E-0BFD-2B4C-9015-D79421221AE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D1E4881-901E-F14E-ACF0-4EE2124AFF18}"/>
              </a:ext>
            </a:extLst>
          </p:cNvPr>
          <p:cNvSpPr>
            <a:spLocks noGrp="1"/>
          </p:cNvSpPr>
          <p:nvPr>
            <p:ph idx="1"/>
          </p:nvPr>
        </p:nvSpPr>
        <p:spPr/>
        <p:txBody>
          <a:bodyPr>
            <a:normAutofit fontScale="62500" lnSpcReduction="20000"/>
          </a:bodyPr>
          <a:lstStyle/>
          <a:p>
            <a:pPr marL="0" indent="0">
              <a:buNone/>
            </a:pPr>
            <a:r>
              <a:rPr lang="en-US" sz="2900" dirty="0"/>
              <a:t>Hansen, Ben B, and Mark M Fredrickson. 2014. “Omitted Variable Sensitivity Analysis with the Annotated Love Plot.” </a:t>
            </a:r>
            <a:r>
              <a:rPr lang="en-US" sz="2900" i="1" dirty="0"/>
              <a:t>Society for Research on Educational Effectiveness</a:t>
            </a:r>
            <a:r>
              <a:rPr lang="en-US" sz="2900" dirty="0"/>
              <a:t>.</a:t>
            </a:r>
          </a:p>
          <a:p>
            <a:pPr marL="0" indent="0">
              <a:buNone/>
            </a:pPr>
            <a:r>
              <a:rPr lang="en-US" sz="2900" dirty="0" err="1"/>
              <a:t>Hosman</a:t>
            </a:r>
            <a:r>
              <a:rPr lang="en-US" sz="2900" dirty="0"/>
              <a:t>, C A, B B Hansen, and P W Holland. 2010. “The Sensitivity of Linear Regression Coefficients’ Confidence Limits to the Omission of a Confounder.” </a:t>
            </a:r>
            <a:r>
              <a:rPr lang="en-US" sz="2900" i="1" dirty="0"/>
              <a:t>The Annals of Applied Statistics</a:t>
            </a:r>
            <a:r>
              <a:rPr lang="en-US" sz="2900" dirty="0"/>
              <a:t>.</a:t>
            </a:r>
          </a:p>
          <a:p>
            <a:pPr marL="0" indent="0">
              <a:buNone/>
            </a:pPr>
            <a:r>
              <a:rPr lang="en-US" sz="2900" dirty="0"/>
              <a:t>Hsu, Jesse Y, and Dylan S Small. 2013. “Calibrating Sensitivity Analyses to Observed Covariates in Observational Studies.” </a:t>
            </a:r>
            <a:r>
              <a:rPr lang="en-US" sz="2900" i="1" dirty="0"/>
              <a:t>Biometrics</a:t>
            </a:r>
            <a:r>
              <a:rPr lang="en-US" sz="2900" dirty="0"/>
              <a:t> 69 (4): 803–11.</a:t>
            </a:r>
          </a:p>
          <a:p>
            <a:pPr marL="0" indent="0">
              <a:buNone/>
            </a:pPr>
            <a:r>
              <a:rPr lang="en-US" sz="2900" dirty="0"/>
              <a:t>Imai, K, G King, and E A Stuart. 2008. “Misunderstandings between experimentalists and </a:t>
            </a:r>
            <a:r>
              <a:rPr lang="en-US" sz="2900" dirty="0" err="1"/>
              <a:t>observationalists</a:t>
            </a:r>
            <a:r>
              <a:rPr lang="en-US" sz="2900" dirty="0"/>
              <a:t> about causal inference.” </a:t>
            </a:r>
            <a:r>
              <a:rPr lang="en-US" sz="2900" i="1" dirty="0"/>
              <a:t>Journal of the Royal Statistical Society …</a:t>
            </a:r>
            <a:r>
              <a:rPr lang="en-US" sz="2900" dirty="0"/>
              <a:t>.</a:t>
            </a:r>
          </a:p>
          <a:p>
            <a:pPr marL="0" indent="0">
              <a:buNone/>
            </a:pPr>
            <a:r>
              <a:rPr lang="en-US" sz="2900" dirty="0" err="1"/>
              <a:t>Imbens</a:t>
            </a:r>
            <a:r>
              <a:rPr lang="en-US" sz="2900" dirty="0"/>
              <a:t>, Guido W, and Donald B Rubin. 2015. </a:t>
            </a:r>
            <a:r>
              <a:rPr lang="en-US" sz="2900" i="1" dirty="0"/>
              <a:t>Causal Inference in Statistics, Social, and Biomedical Sciences</a:t>
            </a:r>
            <a:r>
              <a:rPr lang="en-US" sz="2900" dirty="0"/>
              <a:t>. Cambridge University Press.</a:t>
            </a:r>
          </a:p>
          <a:p>
            <a:pPr marL="0" indent="0">
              <a:buNone/>
            </a:pPr>
            <a:r>
              <a:rPr lang="en-US" sz="2900" dirty="0" err="1"/>
              <a:t>Imbens</a:t>
            </a:r>
            <a:r>
              <a:rPr lang="en-US" sz="2900" dirty="0"/>
              <a:t>, Guido W, and Jeffrey M Wooldridge. 2009. “Recent Developments in the Econometrics of Program Evaluation.” </a:t>
            </a:r>
            <a:r>
              <a:rPr lang="en-US" sz="2900" i="1" dirty="0"/>
              <a:t>Journal of Economic Literature</a:t>
            </a:r>
            <a:r>
              <a:rPr lang="en-US" sz="2900" dirty="0"/>
              <a:t> 47 (1): 5–86.</a:t>
            </a:r>
          </a:p>
          <a:p>
            <a:pPr marL="0" indent="0">
              <a:buNone/>
            </a:pPr>
            <a:r>
              <a:rPr lang="en-US" sz="2900" dirty="0" err="1"/>
              <a:t>Joffe</a:t>
            </a:r>
            <a:r>
              <a:rPr lang="en-US" sz="2900" dirty="0"/>
              <a:t>, Marshall M, Thomas R Ten Have, Harold I Feldman, and Stephen E Kimmel. 2004. “Model Selection, Confounder</a:t>
            </a:r>
          </a:p>
          <a:p>
            <a:pPr marL="0" indent="0">
              <a:buNone/>
            </a:pPr>
            <a:r>
              <a:rPr lang="en-US" sz="2900" dirty="0"/>
              <a:t> Control, and Marginal Structural Models.” </a:t>
            </a:r>
            <a:r>
              <a:rPr lang="en-US" sz="2900" i="1" dirty="0"/>
              <a:t>The American Statistician</a:t>
            </a:r>
            <a:r>
              <a:rPr lang="en-US" sz="2900" dirty="0"/>
              <a:t> 58 (4): 272–79.</a:t>
            </a:r>
          </a:p>
        </p:txBody>
      </p:sp>
    </p:spTree>
    <p:extLst>
      <p:ext uri="{BB962C8B-B14F-4D97-AF65-F5344CB8AC3E}">
        <p14:creationId xmlns:p14="http://schemas.microsoft.com/office/powerpoint/2010/main" val="27005465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72E50-E3F9-4F4D-8AA1-04AB6F860E8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159D1529-5663-D443-9340-6CA4493171AF}"/>
              </a:ext>
            </a:extLst>
          </p:cNvPr>
          <p:cNvSpPr>
            <a:spLocks noGrp="1"/>
          </p:cNvSpPr>
          <p:nvPr>
            <p:ph idx="1"/>
          </p:nvPr>
        </p:nvSpPr>
        <p:spPr>
          <a:xfrm>
            <a:off x="838200" y="1570445"/>
            <a:ext cx="10515600" cy="4351338"/>
          </a:xfrm>
        </p:spPr>
        <p:txBody>
          <a:bodyPr>
            <a:noAutofit/>
          </a:bodyPr>
          <a:lstStyle/>
          <a:p>
            <a:pPr marL="0" indent="0">
              <a:buNone/>
            </a:pPr>
            <a:r>
              <a:rPr lang="en-US" sz="1600" dirty="0"/>
              <a:t>Li, Liang, and Tom Greene. 2013. “A Weighting Analogue to Pair Matching in Propensity Score Analysis.” </a:t>
            </a:r>
            <a:r>
              <a:rPr lang="en-US" sz="1600" i="1" dirty="0"/>
              <a:t>The International Journal of Biostatistics</a:t>
            </a:r>
            <a:r>
              <a:rPr lang="en-US" sz="1600" dirty="0"/>
              <a:t>.</a:t>
            </a:r>
          </a:p>
          <a:p>
            <a:pPr marL="0" indent="0">
              <a:buNone/>
            </a:pPr>
            <a:r>
              <a:rPr lang="en-US" sz="1600" dirty="0"/>
              <a:t>Lin, D Y, B M </a:t>
            </a:r>
            <a:r>
              <a:rPr lang="en-US" sz="1600" dirty="0" err="1"/>
              <a:t>Psaty</a:t>
            </a:r>
            <a:r>
              <a:rPr lang="en-US" sz="1600" dirty="0"/>
              <a:t>, and R A </a:t>
            </a:r>
            <a:r>
              <a:rPr lang="en-US" sz="1600" dirty="0" err="1"/>
              <a:t>Kronmal</a:t>
            </a:r>
            <a:r>
              <a:rPr lang="en-US" sz="1600" dirty="0"/>
              <a:t>. 1998. “Assessing the sensitivity of regression results to unmeasured confounders in observational studies.” </a:t>
            </a:r>
            <a:r>
              <a:rPr lang="en-US" sz="1600" i="1" dirty="0"/>
              <a:t>Biometrics</a:t>
            </a:r>
            <a:r>
              <a:rPr lang="en-US" sz="1600" dirty="0"/>
              <a:t> 54 (3): 948–63.</a:t>
            </a:r>
          </a:p>
          <a:p>
            <a:pPr marL="0" indent="0">
              <a:buNone/>
            </a:pPr>
            <a:r>
              <a:rPr lang="en-US" sz="1600" dirty="0" err="1"/>
              <a:t>Lipsitz</a:t>
            </a:r>
            <a:r>
              <a:rPr lang="en-US" sz="1600" dirty="0"/>
              <a:t>, Stuart R, Joseph G Ibrahim, and Lue Ping Zhao. 1999. “A Weighted Estimating Equation for Missing Covariate Data with Properties Similar to Maximum Likelihood.” </a:t>
            </a:r>
            <a:r>
              <a:rPr lang="en-US" sz="1600" i="1" dirty="0"/>
              <a:t>Journal of the American Statistical Association</a:t>
            </a:r>
            <a:r>
              <a:rPr lang="en-US" sz="1600" dirty="0"/>
              <a:t> 94 (448): 1147–60.</a:t>
            </a:r>
          </a:p>
          <a:p>
            <a:pPr marL="0" indent="0">
              <a:buNone/>
            </a:pPr>
            <a:r>
              <a:rPr lang="en-US" sz="1600" dirty="0"/>
              <a:t>Love, T E. 2002. “Displaying covariate balance after adjustment for selection bias.” Joint Statistical Meeting: Section on Health Policy Statistics.</a:t>
            </a:r>
          </a:p>
          <a:p>
            <a:pPr marL="0" indent="0">
              <a:buNone/>
            </a:pPr>
            <a:r>
              <a:rPr lang="en-US" sz="1600" dirty="0"/>
              <a:t>Lumley, Thomas. 2011. </a:t>
            </a:r>
            <a:r>
              <a:rPr lang="en-US" sz="1600" i="1" dirty="0"/>
              <a:t>Complex Surveys: A Guide to Analysis Using R</a:t>
            </a:r>
            <a:r>
              <a:rPr lang="en-US" sz="1600" dirty="0"/>
              <a:t>. Vol. 565. John Wiley &amp; Sons.</a:t>
            </a:r>
          </a:p>
          <a:p>
            <a:pPr marL="0" indent="0">
              <a:buNone/>
            </a:pPr>
            <a:r>
              <a:rPr lang="en-US" sz="1600" dirty="0"/>
              <a:t>Lunceford, Jared K, and Marie Davidian. 2004. “Stratification and weighting via the propensity score in estimation of causal treatment effects: a comparative study.” </a:t>
            </a:r>
            <a:r>
              <a:rPr lang="en-US" sz="1600" i="1" dirty="0"/>
              <a:t>Statistics in Medicine</a:t>
            </a:r>
            <a:r>
              <a:rPr lang="en-US" sz="1600" dirty="0"/>
              <a:t> 23 (19): 2937–60.</a:t>
            </a:r>
          </a:p>
          <a:p>
            <a:pPr marL="0" indent="0">
              <a:buNone/>
            </a:pPr>
            <a:r>
              <a:rPr lang="en-US" sz="1600" dirty="0"/>
              <a:t>Mao, </a:t>
            </a:r>
            <a:r>
              <a:rPr lang="en-US" sz="1600" dirty="0" err="1"/>
              <a:t>Huzhang</a:t>
            </a:r>
            <a:r>
              <a:rPr lang="en-US" sz="1600" dirty="0"/>
              <a:t>, and Liang Li. 2018. </a:t>
            </a:r>
            <a:r>
              <a:rPr lang="en-US" sz="1600" i="1" dirty="0"/>
              <a:t>PSW: Propensity Score Weighting Methods for Dichotomous Treatments</a:t>
            </a:r>
            <a:r>
              <a:rPr lang="en-US" sz="1600" dirty="0"/>
              <a:t>. </a:t>
            </a:r>
            <a:r>
              <a:rPr lang="en-US" sz="1600" dirty="0">
                <a:hlinkClick r:id="rId3"/>
              </a:rPr>
              <a:t>https://CRAN.R-project.org/package=PSW</a:t>
            </a:r>
            <a:r>
              <a:rPr lang="en-US" sz="1600" dirty="0"/>
              <a:t>.</a:t>
            </a:r>
          </a:p>
          <a:p>
            <a:pPr marL="0" indent="0">
              <a:buNone/>
            </a:pPr>
            <a:r>
              <a:rPr lang="en-US" sz="1600" dirty="0"/>
              <a:t>McCandless, Lawrence C, Paul Gustafson, and Adrian Levy. 2007. “Bayesian sensitivity analysis for unmeasured confounding in observational studies.” </a:t>
            </a:r>
            <a:r>
              <a:rPr lang="en-US" sz="1600" i="1" dirty="0"/>
              <a:t>Statistics in Medicine</a:t>
            </a:r>
            <a:r>
              <a:rPr lang="en-US" sz="1600" dirty="0"/>
              <a:t> 26 (11): 2331–47.</a:t>
            </a:r>
          </a:p>
          <a:p>
            <a:pPr marL="0" indent="0">
              <a:buNone/>
            </a:pPr>
            <a:r>
              <a:rPr lang="en-US" sz="1600" dirty="0"/>
              <a:t>McCandless, Lawrence C, Paul Gustafson, and Adrian R Levy. 2008. “A sensitivity analysis using information about measured confounders yielded improved uncertainty assessments for unmeasured confounding.” </a:t>
            </a:r>
            <a:r>
              <a:rPr lang="en-US" sz="1600" i="1" dirty="0"/>
              <a:t>Journal of Clinical Epidemiology</a:t>
            </a:r>
            <a:r>
              <a:rPr lang="en-US" sz="1600" dirty="0"/>
              <a:t> 61 (3): 247–55.</a:t>
            </a:r>
          </a:p>
          <a:p>
            <a:pPr marL="0" indent="0">
              <a:buNone/>
            </a:pPr>
            <a:endParaRPr lang="en-US" sz="1600" dirty="0"/>
          </a:p>
        </p:txBody>
      </p:sp>
    </p:spTree>
    <p:extLst>
      <p:ext uri="{BB962C8B-B14F-4D97-AF65-F5344CB8AC3E}">
        <p14:creationId xmlns:p14="http://schemas.microsoft.com/office/powerpoint/2010/main" val="2346695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4"/>
            <a:ext cx="11259670" cy="61497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How do we compensate for non-random treatment assignment?</a:t>
            </a:r>
          </a:p>
        </p:txBody>
      </p:sp>
      <p:sp>
        <p:nvSpPr>
          <p:cNvPr id="3" name="Rectangle 2">
            <a:extLst>
              <a:ext uri="{FF2B5EF4-FFF2-40B4-BE49-F238E27FC236}">
                <a16:creationId xmlns:a16="http://schemas.microsoft.com/office/drawing/2014/main" id="{29073A17-3706-724C-8B98-294778910F92}"/>
              </a:ext>
            </a:extLst>
          </p:cNvPr>
          <p:cNvSpPr/>
          <p:nvPr/>
        </p:nvSpPr>
        <p:spPr>
          <a:xfrm>
            <a:off x="179294" y="5916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07616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8B93E-78A6-434F-B435-89A2F0B59B2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5C9DFB4-BBEB-C448-ADBE-C4B3B426773F}"/>
              </a:ext>
            </a:extLst>
          </p:cNvPr>
          <p:cNvSpPr>
            <a:spLocks noGrp="1"/>
          </p:cNvSpPr>
          <p:nvPr>
            <p:ph idx="1"/>
          </p:nvPr>
        </p:nvSpPr>
        <p:spPr/>
        <p:txBody>
          <a:bodyPr>
            <a:noAutofit/>
          </a:bodyPr>
          <a:lstStyle/>
          <a:p>
            <a:pPr marL="0" indent="0">
              <a:buNone/>
            </a:pPr>
            <a:r>
              <a:rPr lang="en-US" sz="1600" dirty="0" err="1"/>
              <a:t>Neugebauer</a:t>
            </a:r>
            <a:r>
              <a:rPr lang="en-US" sz="1600" dirty="0"/>
              <a:t>, </a:t>
            </a:r>
            <a:r>
              <a:rPr lang="en-US" sz="1600" dirty="0" err="1"/>
              <a:t>Romain</a:t>
            </a:r>
            <a:r>
              <a:rPr lang="en-US" sz="1600" dirty="0"/>
              <a:t>, and Mark van der </a:t>
            </a:r>
            <a:r>
              <a:rPr lang="en-US" sz="1600" dirty="0" err="1"/>
              <a:t>Laan</a:t>
            </a:r>
            <a:r>
              <a:rPr lang="en-US" sz="1600" dirty="0"/>
              <a:t>. 2005. “Why prefer double robust estimators in causal inference?” </a:t>
            </a:r>
            <a:r>
              <a:rPr lang="en-US" sz="1600" i="1" dirty="0"/>
              <a:t>Journal of Statistical Planning and Inference</a:t>
            </a:r>
            <a:r>
              <a:rPr lang="en-US" sz="1600" dirty="0"/>
              <a:t> 129 (1-2): 405–26.</a:t>
            </a:r>
          </a:p>
          <a:p>
            <a:pPr marL="0" indent="0">
              <a:buNone/>
            </a:pPr>
            <a:r>
              <a:rPr lang="en-US" sz="1600" dirty="0" err="1"/>
              <a:t>Neyman</a:t>
            </a:r>
            <a:r>
              <a:rPr lang="en-US" sz="1600" dirty="0"/>
              <a:t>, Jersey. 1923. “Sur les applications de la </a:t>
            </a:r>
            <a:r>
              <a:rPr lang="en-US" sz="1600" dirty="0" err="1"/>
              <a:t>théorie</a:t>
            </a:r>
            <a:r>
              <a:rPr lang="en-US" sz="1600" dirty="0"/>
              <a:t> des </a:t>
            </a:r>
            <a:r>
              <a:rPr lang="en-US" sz="1600" dirty="0" err="1"/>
              <a:t>probabilités</a:t>
            </a:r>
            <a:r>
              <a:rPr lang="en-US" sz="1600" dirty="0"/>
              <a:t> aux experiences </a:t>
            </a:r>
            <a:r>
              <a:rPr lang="en-US" sz="1600" dirty="0" err="1"/>
              <a:t>agricoles</a:t>
            </a:r>
            <a:r>
              <a:rPr lang="en-US" sz="1600" dirty="0"/>
              <a:t>: </a:t>
            </a:r>
            <a:r>
              <a:rPr lang="en-US" sz="1600" dirty="0" err="1"/>
              <a:t>Essai</a:t>
            </a:r>
            <a:r>
              <a:rPr lang="en-US" sz="1600" dirty="0"/>
              <a:t> des </a:t>
            </a:r>
            <a:r>
              <a:rPr lang="en-US" sz="1600" dirty="0" err="1"/>
              <a:t>principes</a:t>
            </a:r>
            <a:r>
              <a:rPr lang="en-US" sz="1600" dirty="0"/>
              <a:t>.” </a:t>
            </a:r>
            <a:r>
              <a:rPr lang="en-US" sz="1600" i="1" dirty="0" err="1"/>
              <a:t>Roczniki</a:t>
            </a:r>
            <a:r>
              <a:rPr lang="en-US" sz="1600" i="1" dirty="0"/>
              <a:t> </a:t>
            </a:r>
            <a:r>
              <a:rPr lang="en-US" sz="1600" i="1" dirty="0" err="1"/>
              <a:t>Nauk</a:t>
            </a:r>
            <a:r>
              <a:rPr lang="en-US" sz="1600" i="1" dirty="0"/>
              <a:t> </a:t>
            </a:r>
            <a:r>
              <a:rPr lang="en-US" sz="1600" i="1" dirty="0" err="1"/>
              <a:t>Rolniczych</a:t>
            </a:r>
            <a:r>
              <a:rPr lang="en-US" sz="1600" dirty="0"/>
              <a:t> 10: 1–51.</a:t>
            </a:r>
          </a:p>
          <a:p>
            <a:pPr marL="0" indent="0">
              <a:buNone/>
            </a:pPr>
            <a:r>
              <a:rPr lang="en-US" sz="1600" dirty="0"/>
              <a:t>R Core Team. 2017. </a:t>
            </a:r>
            <a:r>
              <a:rPr lang="en-US" sz="1600" i="1" dirty="0"/>
              <a:t>R: A Language and Environment for Statistical Computing</a:t>
            </a:r>
            <a:r>
              <a:rPr lang="en-US" sz="1600" dirty="0"/>
              <a:t>. Vienna, Austria: R Foundation for Statistical Computing. </a:t>
            </a:r>
            <a:r>
              <a:rPr lang="en-US" sz="1600" dirty="0">
                <a:hlinkClick r:id="rId3"/>
              </a:rPr>
              <a:t>https://www.R-project.org/</a:t>
            </a:r>
            <a:r>
              <a:rPr lang="en-US" sz="1600" dirty="0"/>
              <a:t>.</a:t>
            </a:r>
          </a:p>
          <a:p>
            <a:pPr marL="0" indent="0">
              <a:buNone/>
            </a:pPr>
            <a:r>
              <a:rPr lang="en-US" sz="1600" dirty="0"/>
              <a:t>Robins, James M. 2000. “Robust estimation in sequentially ignorable missing data and causal inference models.” In </a:t>
            </a:r>
            <a:r>
              <a:rPr lang="en-US" sz="1600" i="1" dirty="0"/>
              <a:t>Proceedings of the American Statistical Association</a:t>
            </a:r>
            <a:r>
              <a:rPr lang="en-US" sz="1600" dirty="0"/>
              <a:t>, 6–10.</a:t>
            </a:r>
          </a:p>
          <a:p>
            <a:pPr marL="0" indent="0">
              <a:buNone/>
            </a:pPr>
            <a:r>
              <a:rPr lang="en-US" sz="1600" dirty="0"/>
              <a:t>Robins, James M, Andrea </a:t>
            </a:r>
            <a:r>
              <a:rPr lang="en-US" sz="1600" dirty="0" err="1"/>
              <a:t>Rotnitzky</a:t>
            </a:r>
            <a:r>
              <a:rPr lang="en-US" sz="1600" dirty="0"/>
              <a:t>, and Mark van der </a:t>
            </a:r>
            <a:r>
              <a:rPr lang="en-US" sz="1600" dirty="0" err="1"/>
              <a:t>Laan</a:t>
            </a:r>
            <a:r>
              <a:rPr lang="en-US" sz="1600" dirty="0"/>
              <a:t>. 2000. “On Profile Likelihood: Comment.” </a:t>
            </a:r>
            <a:r>
              <a:rPr lang="en-US" sz="1600" i="1" dirty="0"/>
              <a:t>Journal of the American Statistical Association</a:t>
            </a:r>
            <a:r>
              <a:rPr lang="en-US" sz="1600" dirty="0"/>
              <a:t> 95 (450): 477.</a:t>
            </a:r>
          </a:p>
          <a:p>
            <a:pPr marL="0" indent="0">
              <a:buNone/>
            </a:pPr>
            <a:r>
              <a:rPr lang="en-US" sz="1600" dirty="0"/>
              <a:t>Robins, James M, Andrea </a:t>
            </a:r>
            <a:r>
              <a:rPr lang="en-US" sz="1600" dirty="0" err="1"/>
              <a:t>Rotnitzky</a:t>
            </a:r>
            <a:r>
              <a:rPr lang="en-US" sz="1600" dirty="0"/>
              <a:t>, and Daniel O </a:t>
            </a:r>
            <a:r>
              <a:rPr lang="en-US" sz="1600" dirty="0" err="1"/>
              <a:t>Scharfstein</a:t>
            </a:r>
            <a:r>
              <a:rPr lang="en-US" sz="1600" dirty="0"/>
              <a:t>. 2000. “Sensitivity Analysis for Selection bias and unmeasured Confounding in missing Data and Causal inference models.” In </a:t>
            </a:r>
            <a:r>
              <a:rPr lang="en-US" sz="1600" i="1" dirty="0"/>
              <a:t>Statistical Models in Epidemiology, the Environment, and Clinical Trials</a:t>
            </a:r>
            <a:r>
              <a:rPr lang="en-US" sz="1600" dirty="0"/>
              <a:t>, 1–94. New York, NY: Springer New York.</a:t>
            </a:r>
          </a:p>
          <a:p>
            <a:pPr marL="0" indent="0">
              <a:buNone/>
            </a:pPr>
            <a:r>
              <a:rPr lang="en-US" sz="1600" dirty="0"/>
              <a:t>Robins, James M, Andrea </a:t>
            </a:r>
            <a:r>
              <a:rPr lang="en-US" sz="1600" dirty="0" err="1"/>
              <a:t>Rotnitzky</a:t>
            </a:r>
            <a:r>
              <a:rPr lang="en-US" sz="1600" dirty="0"/>
              <a:t>, and Lue Ping Zhao. 2012. “Estimation of Regression Coefficients When Some </a:t>
            </a:r>
            <a:r>
              <a:rPr lang="en-US" sz="1600" dirty="0" err="1"/>
              <a:t>Regressors</a:t>
            </a:r>
            <a:r>
              <a:rPr lang="en-US" sz="1600" dirty="0"/>
              <a:t> are not Always Observed.” </a:t>
            </a:r>
            <a:r>
              <a:rPr lang="en-US" sz="1600" i="1" dirty="0"/>
              <a:t>Journal of the American Statistical Association</a:t>
            </a:r>
            <a:r>
              <a:rPr lang="en-US" sz="1600" dirty="0"/>
              <a:t> 89 (427): 846–66.</a:t>
            </a:r>
          </a:p>
          <a:p>
            <a:pPr marL="0" indent="0">
              <a:buNone/>
            </a:pPr>
            <a:endParaRPr lang="en-US" sz="1600" dirty="0"/>
          </a:p>
        </p:txBody>
      </p:sp>
    </p:spTree>
    <p:extLst>
      <p:ext uri="{BB962C8B-B14F-4D97-AF65-F5344CB8AC3E}">
        <p14:creationId xmlns:p14="http://schemas.microsoft.com/office/powerpoint/2010/main" val="30811346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58AE9-08DE-9046-907A-CFD3CE2DBFDC}"/>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513A751-4655-5642-A94C-914754D424F6}"/>
              </a:ext>
            </a:extLst>
          </p:cNvPr>
          <p:cNvSpPr>
            <a:spLocks noGrp="1"/>
          </p:cNvSpPr>
          <p:nvPr>
            <p:ph idx="1"/>
          </p:nvPr>
        </p:nvSpPr>
        <p:spPr/>
        <p:txBody>
          <a:bodyPr>
            <a:normAutofit fontScale="62500" lnSpcReduction="20000"/>
          </a:bodyPr>
          <a:lstStyle/>
          <a:p>
            <a:pPr marL="0" indent="0">
              <a:buNone/>
            </a:pPr>
            <a:r>
              <a:rPr lang="en-US" dirty="0"/>
              <a:t>Robins, James, Mariela Sued, </a:t>
            </a:r>
            <a:r>
              <a:rPr lang="en-US" dirty="0" err="1"/>
              <a:t>Quanhong</a:t>
            </a:r>
            <a:r>
              <a:rPr lang="en-US" dirty="0"/>
              <a:t> Lei-Gomez, and Andrea </a:t>
            </a:r>
            <a:r>
              <a:rPr lang="en-US" dirty="0" err="1"/>
              <a:t>Rotnitzky</a:t>
            </a:r>
            <a:r>
              <a:rPr lang="en-US" dirty="0"/>
              <a:t>. 2007. “Comment: Performance of Double-Robust Estimators When Inverse Probability Weights Are Highly Variable.” </a:t>
            </a:r>
            <a:r>
              <a:rPr lang="en-US" i="1" dirty="0"/>
              <a:t>Statistical Science</a:t>
            </a:r>
            <a:r>
              <a:rPr lang="en-US" dirty="0"/>
              <a:t> 22 (4): 544–59.</a:t>
            </a:r>
          </a:p>
          <a:p>
            <a:pPr marL="0" indent="0">
              <a:buNone/>
            </a:pPr>
            <a:r>
              <a:rPr lang="en-US" dirty="0"/>
              <a:t>Rosenbaum, P R, and D B Rubin. 1983a. “Assessing sensitivity to an unobserved binary covariate in an observational study with binary outcome.” </a:t>
            </a:r>
            <a:r>
              <a:rPr lang="en-US" i="1" dirty="0"/>
              <a:t>Journal of the Royal Statistical Society Series B</a:t>
            </a:r>
            <a:r>
              <a:rPr lang="en-US" dirty="0"/>
              <a:t>.</a:t>
            </a:r>
          </a:p>
          <a:p>
            <a:pPr marL="0" indent="0">
              <a:buNone/>
            </a:pPr>
            <a:r>
              <a:rPr lang="en-US" dirty="0"/>
              <a:t>———. 1983b. “Assessing sensitivity to an unobserved binary covariate in an observational study with binary outcome.” </a:t>
            </a:r>
            <a:r>
              <a:rPr lang="en-US" i="1" dirty="0"/>
              <a:t>Journal of the Royal Statistical Society Series B …</a:t>
            </a:r>
            <a:r>
              <a:rPr lang="en-US" dirty="0"/>
              <a:t>.</a:t>
            </a:r>
          </a:p>
          <a:p>
            <a:pPr marL="0" indent="0">
              <a:buNone/>
            </a:pPr>
            <a:r>
              <a:rPr lang="en-US" dirty="0"/>
              <a:t>Rosenbaum, Paul R. 2012. “Optimal Matching of an Optimally Chosen Subset in Observational Studies.” </a:t>
            </a:r>
            <a:r>
              <a:rPr lang="en-US" i="1" dirty="0"/>
              <a:t>Journal of Computational and Graphical Statistics</a:t>
            </a:r>
            <a:r>
              <a:rPr lang="en-US" dirty="0"/>
              <a:t> 21 (1): 57–71.</a:t>
            </a:r>
          </a:p>
          <a:p>
            <a:pPr marL="0" indent="0">
              <a:buNone/>
            </a:pPr>
            <a:r>
              <a:rPr lang="en-US" dirty="0"/>
              <a:t>Rubin, Donald B. 1974. “Estimating causal effects of treatments in randomized and nonrandomized studies.” </a:t>
            </a:r>
            <a:r>
              <a:rPr lang="en-US" i="1" dirty="0"/>
              <a:t>Journal of Educational Psychology</a:t>
            </a:r>
            <a:r>
              <a:rPr lang="en-US" dirty="0"/>
              <a:t> 66 (5): 688.</a:t>
            </a:r>
          </a:p>
          <a:p>
            <a:pPr marL="0" indent="0">
              <a:buNone/>
            </a:pPr>
            <a:endParaRPr lang="en-US" dirty="0"/>
          </a:p>
        </p:txBody>
      </p:sp>
    </p:spTree>
    <p:extLst>
      <p:ext uri="{BB962C8B-B14F-4D97-AF65-F5344CB8AC3E}">
        <p14:creationId xmlns:p14="http://schemas.microsoft.com/office/powerpoint/2010/main" val="20050292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93365-085E-7E49-B53A-7CCFD87E7DA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D98FF73-432D-BA4E-AD0A-F49E1F08B1E6}"/>
              </a:ext>
            </a:extLst>
          </p:cNvPr>
          <p:cNvSpPr>
            <a:spLocks noGrp="1"/>
          </p:cNvSpPr>
          <p:nvPr>
            <p:ph idx="1"/>
          </p:nvPr>
        </p:nvSpPr>
        <p:spPr/>
        <p:txBody>
          <a:bodyPr>
            <a:noAutofit/>
          </a:bodyPr>
          <a:lstStyle/>
          <a:p>
            <a:pPr marL="0" indent="0">
              <a:buNone/>
            </a:pPr>
            <a:r>
              <a:rPr lang="en-US" sz="1600" dirty="0"/>
              <a:t>———. 2001. “Using Propensity Scores to Help Design Observational Studies: Application to the Tobacco Litigation.” </a:t>
            </a:r>
            <a:r>
              <a:rPr lang="en-US" sz="1600" i="1" dirty="0"/>
              <a:t>Health Services and Outcomes Research Methodology</a:t>
            </a:r>
            <a:r>
              <a:rPr lang="en-US" sz="1600" dirty="0"/>
              <a:t> 2 (3-4): 169–88.</a:t>
            </a:r>
          </a:p>
          <a:p>
            <a:pPr marL="0" indent="0">
              <a:buNone/>
            </a:pPr>
            <a:r>
              <a:rPr lang="en-US" sz="1600" dirty="0"/>
              <a:t>Samuels, Lauren Ruth. 2017. “Aspects of Causal Inference within the Evenly </a:t>
            </a:r>
            <a:r>
              <a:rPr lang="en-US" sz="1600" dirty="0" err="1"/>
              <a:t>Matchable</a:t>
            </a:r>
            <a:r>
              <a:rPr lang="en-US" sz="1600" dirty="0"/>
              <a:t> Population: The Average Treatment Effect on the Evenly </a:t>
            </a:r>
            <a:r>
              <a:rPr lang="en-US" sz="1600" dirty="0" err="1"/>
              <a:t>Matchable</a:t>
            </a:r>
            <a:r>
              <a:rPr lang="en-US" sz="1600" dirty="0"/>
              <a:t> Units, Visually Guided Cohort Selection, and Bagged One-to-One Matching.” PhD thesis, Vanderbilt University.</a:t>
            </a:r>
          </a:p>
          <a:p>
            <a:pPr marL="0" indent="0">
              <a:buNone/>
            </a:pPr>
            <a:r>
              <a:rPr lang="en-US" sz="1600" dirty="0" err="1"/>
              <a:t>Scharfstein</a:t>
            </a:r>
            <a:r>
              <a:rPr lang="en-US" sz="1600" dirty="0"/>
              <a:t>, Daniel O, Andrea </a:t>
            </a:r>
            <a:r>
              <a:rPr lang="en-US" sz="1600" dirty="0" err="1"/>
              <a:t>Rotnitzky</a:t>
            </a:r>
            <a:r>
              <a:rPr lang="en-US" sz="1600" dirty="0"/>
              <a:t>, and James M Robins. 1999. “Adjusting for </a:t>
            </a:r>
            <a:r>
              <a:rPr lang="en-US" sz="1600" dirty="0" err="1"/>
              <a:t>Nonignorable</a:t>
            </a:r>
            <a:r>
              <a:rPr lang="en-US" sz="1600" dirty="0"/>
              <a:t> Drop-Out Using Semiparametric Nonresponse Models.” </a:t>
            </a:r>
            <a:r>
              <a:rPr lang="en-US" sz="1600" i="1" dirty="0"/>
              <a:t>Journal of the American Statistical Association</a:t>
            </a:r>
            <a:r>
              <a:rPr lang="en-US" sz="1600" dirty="0"/>
              <a:t> 94 (448): 1096.</a:t>
            </a:r>
          </a:p>
          <a:p>
            <a:pPr marL="0" indent="0">
              <a:buNone/>
            </a:pPr>
            <a:r>
              <a:rPr lang="en-US" sz="1600" dirty="0" err="1"/>
              <a:t>Schlesselman</a:t>
            </a:r>
            <a:r>
              <a:rPr lang="en-US" sz="1600" dirty="0"/>
              <a:t>, J J. 1978. “Assessing effects of confounding variables.” </a:t>
            </a:r>
            <a:r>
              <a:rPr lang="en-US" sz="1600" i="1" dirty="0"/>
              <a:t>American Journal of Epidemiology</a:t>
            </a:r>
            <a:r>
              <a:rPr lang="en-US" sz="1600" dirty="0"/>
              <a:t> 108 (1): 3–8.</a:t>
            </a:r>
          </a:p>
          <a:p>
            <a:pPr marL="0" indent="0">
              <a:buNone/>
            </a:pPr>
            <a:r>
              <a:rPr lang="en-US" sz="1600" dirty="0" err="1"/>
              <a:t>Schneeweiss</a:t>
            </a:r>
            <a:r>
              <a:rPr lang="en-US" sz="1600" dirty="0"/>
              <a:t>, Sebastian. 2006. “Sensitivity analysis and external adjustment for unmeasured confounders in epidemiologic database studies of therapeutics.” </a:t>
            </a:r>
            <a:r>
              <a:rPr lang="en-US" sz="1600" i="1" dirty="0" err="1"/>
              <a:t>Pharmacoepidemiology</a:t>
            </a:r>
            <a:r>
              <a:rPr lang="en-US" sz="1600" i="1" dirty="0"/>
              <a:t> and Drug Safety</a:t>
            </a:r>
            <a:r>
              <a:rPr lang="en-US" sz="1600" dirty="0"/>
              <a:t> 15 (5): 291–303.</a:t>
            </a:r>
          </a:p>
          <a:p>
            <a:pPr marL="0" indent="0">
              <a:buNone/>
            </a:pPr>
            <a:r>
              <a:rPr lang="en-US" sz="1600" dirty="0"/>
              <a:t>Snow, Greg. 2013. </a:t>
            </a:r>
            <a:r>
              <a:rPr lang="en-US" sz="1600" i="1" dirty="0" err="1"/>
              <a:t>ObsSens</a:t>
            </a:r>
            <a:r>
              <a:rPr lang="en-US" sz="1600" i="1" dirty="0"/>
              <a:t>: Sensitivity Analysis for Observational Studies.</a:t>
            </a:r>
            <a:r>
              <a:rPr lang="en-US" sz="1600" dirty="0"/>
              <a:t> </a:t>
            </a:r>
            <a:r>
              <a:rPr lang="en-US" sz="1600" dirty="0">
                <a:hlinkClick r:id="rId3"/>
              </a:rPr>
              <a:t>https://CRAN.R-project.org/package=obsSens</a:t>
            </a:r>
            <a:r>
              <a:rPr lang="en-US" sz="1600" dirty="0"/>
              <a:t>.</a:t>
            </a:r>
          </a:p>
          <a:p>
            <a:pPr marL="0" indent="0">
              <a:buNone/>
            </a:pPr>
            <a:r>
              <a:rPr lang="en-US" sz="1600" dirty="0"/>
              <a:t>Stuart, Elizabeth A, Brian K Lee, and Finbarr P </a:t>
            </a:r>
            <a:r>
              <a:rPr lang="en-US" sz="1600" dirty="0" err="1"/>
              <a:t>Leacy</a:t>
            </a:r>
            <a:r>
              <a:rPr lang="en-US" sz="1600" dirty="0"/>
              <a:t>. 2013. “Prognostic </a:t>
            </a:r>
            <a:r>
              <a:rPr lang="en-US" sz="1600" dirty="0" err="1"/>
              <a:t>scorebased</a:t>
            </a:r>
            <a:r>
              <a:rPr lang="en-US" sz="1600" dirty="0"/>
              <a:t> balance measures can be a useful diagnostic for propensity score methods in comparative effectiveness research.” </a:t>
            </a:r>
            <a:r>
              <a:rPr lang="en-US" sz="1600" i="1" dirty="0"/>
              <a:t>Journal of Clinical Epidemiology</a:t>
            </a:r>
            <a:r>
              <a:rPr lang="en-US" sz="1600" dirty="0"/>
              <a:t> 66 (8): S84–S90.e1.</a:t>
            </a:r>
          </a:p>
          <a:p>
            <a:pPr marL="0" indent="0">
              <a:buNone/>
            </a:pPr>
            <a:endParaRPr lang="en-US" sz="1600" dirty="0"/>
          </a:p>
        </p:txBody>
      </p:sp>
    </p:spTree>
    <p:extLst>
      <p:ext uri="{BB962C8B-B14F-4D97-AF65-F5344CB8AC3E}">
        <p14:creationId xmlns:p14="http://schemas.microsoft.com/office/powerpoint/2010/main" val="280930304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7B45C-3986-0540-84C4-537FCEED96F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519154E-FA1C-7E49-AF78-1EABCBE713DF}"/>
              </a:ext>
            </a:extLst>
          </p:cNvPr>
          <p:cNvSpPr>
            <a:spLocks noGrp="1"/>
          </p:cNvSpPr>
          <p:nvPr>
            <p:ph idx="1"/>
          </p:nvPr>
        </p:nvSpPr>
        <p:spPr/>
        <p:txBody>
          <a:bodyPr>
            <a:normAutofit fontScale="55000" lnSpcReduction="20000"/>
          </a:bodyPr>
          <a:lstStyle/>
          <a:p>
            <a:pPr marL="0" indent="0">
              <a:buNone/>
            </a:pPr>
            <a:r>
              <a:rPr lang="en-US" dirty="0" err="1"/>
              <a:t>Stürmer</a:t>
            </a:r>
            <a:r>
              <a:rPr lang="en-US" dirty="0"/>
              <a:t>, </a:t>
            </a:r>
            <a:r>
              <a:rPr lang="en-US" dirty="0" err="1"/>
              <a:t>Til</a:t>
            </a:r>
            <a:r>
              <a:rPr lang="en-US" dirty="0"/>
              <a:t>, Sebastian </a:t>
            </a:r>
            <a:r>
              <a:rPr lang="en-US" dirty="0" err="1"/>
              <a:t>Schneeweiss</a:t>
            </a:r>
            <a:r>
              <a:rPr lang="en-US" dirty="0"/>
              <a:t>, Jerry </a:t>
            </a:r>
            <a:r>
              <a:rPr lang="en-US" dirty="0" err="1"/>
              <a:t>Avorn</a:t>
            </a:r>
            <a:r>
              <a:rPr lang="en-US" dirty="0"/>
              <a:t>, and Robert J Glynn. 2005. “Adjusting Effect Estimates for Unmeasured Confounding with Validation Data using Propensity Score Calibration.” </a:t>
            </a:r>
            <a:r>
              <a:rPr lang="en-US" i="1" dirty="0"/>
              <a:t>American Journal of Epidemiology</a:t>
            </a:r>
            <a:r>
              <a:rPr lang="en-US" dirty="0"/>
              <a:t> 162 (3): 279–89.</a:t>
            </a:r>
          </a:p>
          <a:p>
            <a:pPr marL="0" indent="0">
              <a:buNone/>
            </a:pPr>
            <a:r>
              <a:rPr lang="en-US" dirty="0" err="1"/>
              <a:t>VanderWeele</a:t>
            </a:r>
            <a:r>
              <a:rPr lang="en-US" dirty="0"/>
              <a:t>, T J, and M A </a:t>
            </a:r>
            <a:r>
              <a:rPr lang="en-US" dirty="0" err="1"/>
              <a:t>Hernán</a:t>
            </a:r>
            <a:r>
              <a:rPr lang="en-US" dirty="0"/>
              <a:t>. 2008. “Causal directed acyclic graphs and the direction of unmeasured confounding bias.” </a:t>
            </a:r>
            <a:r>
              <a:rPr lang="en-US" i="1" dirty="0"/>
              <a:t>Epidemiology (Cambridge …</a:t>
            </a:r>
            <a:r>
              <a:rPr lang="en-US" dirty="0"/>
              <a:t>.</a:t>
            </a:r>
          </a:p>
          <a:p>
            <a:pPr marL="0" indent="0">
              <a:buNone/>
            </a:pPr>
            <a:r>
              <a:rPr lang="en-US" dirty="0" err="1"/>
              <a:t>VanderWeele</a:t>
            </a:r>
            <a:r>
              <a:rPr lang="en-US" dirty="0"/>
              <a:t>, Tyler. 2015. </a:t>
            </a:r>
            <a:r>
              <a:rPr lang="en-US" i="1" dirty="0"/>
              <a:t>Explanation in causal inference: methods for mediation and interaction</a:t>
            </a:r>
            <a:r>
              <a:rPr lang="en-US" dirty="0"/>
              <a:t>. Oxford University Press.</a:t>
            </a:r>
          </a:p>
          <a:p>
            <a:pPr marL="0" indent="0">
              <a:buNone/>
            </a:pPr>
            <a:r>
              <a:rPr lang="en-US" dirty="0" err="1"/>
              <a:t>VanderWeele</a:t>
            </a:r>
            <a:r>
              <a:rPr lang="en-US" dirty="0"/>
              <a:t>, Tyler J. 2008a. “Sensitivity analysis: distributional assumptions and confounding assumptions.” </a:t>
            </a:r>
            <a:r>
              <a:rPr lang="en-US" i="1" dirty="0"/>
              <a:t>Biometrics</a:t>
            </a:r>
            <a:r>
              <a:rPr lang="en-US" dirty="0"/>
              <a:t>.</a:t>
            </a:r>
          </a:p>
          <a:p>
            <a:pPr marL="0" indent="0">
              <a:buNone/>
            </a:pPr>
            <a:r>
              <a:rPr lang="en-US" dirty="0"/>
              <a:t>———. 2008b. “The Sign of the Bias of Unmeasured Confounding.” </a:t>
            </a:r>
            <a:r>
              <a:rPr lang="en-US" i="1" dirty="0"/>
              <a:t>Biometrics</a:t>
            </a:r>
            <a:r>
              <a:rPr lang="en-US" dirty="0"/>
              <a:t> 64 (3): 702–6.</a:t>
            </a:r>
          </a:p>
          <a:p>
            <a:pPr marL="0" indent="0">
              <a:buNone/>
            </a:pPr>
            <a:r>
              <a:rPr lang="en-US" dirty="0"/>
              <a:t>———. 2013. “Unmeasured confounding and hazard scales: sensitivity analysis for total, direct, and indirect effects.” </a:t>
            </a:r>
            <a:r>
              <a:rPr lang="en-US" i="1" dirty="0"/>
              <a:t>European Journal of Epidemiology</a:t>
            </a:r>
            <a:r>
              <a:rPr lang="en-US" dirty="0"/>
              <a:t> 28 (2): 113–17.</a:t>
            </a:r>
          </a:p>
          <a:p>
            <a:pPr marL="0" indent="0">
              <a:buNone/>
            </a:pPr>
            <a:endParaRPr lang="en-US" dirty="0"/>
          </a:p>
        </p:txBody>
      </p:sp>
    </p:spTree>
    <p:extLst>
      <p:ext uri="{BB962C8B-B14F-4D97-AF65-F5344CB8AC3E}">
        <p14:creationId xmlns:p14="http://schemas.microsoft.com/office/powerpoint/2010/main" val="32732799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DF537-37EB-9946-B6AA-80CEE559C17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8205B2C-E6E4-5247-8F00-1DD33583C3DC}"/>
              </a:ext>
            </a:extLst>
          </p:cNvPr>
          <p:cNvSpPr>
            <a:spLocks noGrp="1"/>
          </p:cNvSpPr>
          <p:nvPr>
            <p:ph idx="1"/>
          </p:nvPr>
        </p:nvSpPr>
        <p:spPr/>
        <p:txBody>
          <a:bodyPr>
            <a:normAutofit fontScale="55000" lnSpcReduction="20000"/>
          </a:bodyPr>
          <a:lstStyle/>
          <a:p>
            <a:pPr marL="0" indent="0">
              <a:buNone/>
            </a:pPr>
            <a:r>
              <a:rPr lang="en-US" dirty="0" err="1"/>
              <a:t>VanderWeele</a:t>
            </a:r>
            <a:r>
              <a:rPr lang="en-US" dirty="0"/>
              <a:t>, Tyler J, and </a:t>
            </a:r>
            <a:r>
              <a:rPr lang="en-US" dirty="0" err="1"/>
              <a:t>Onyebuchi</a:t>
            </a:r>
            <a:r>
              <a:rPr lang="en-US" dirty="0"/>
              <a:t> A </a:t>
            </a:r>
            <a:r>
              <a:rPr lang="en-US" dirty="0" err="1"/>
              <a:t>Arah</a:t>
            </a:r>
            <a:r>
              <a:rPr lang="en-US" dirty="0"/>
              <a:t>. 2011. “Bias Formulas for Sensitivity Analysis of Unmeasured Confounding for General Outcomes, Treatments, and Confounders.” </a:t>
            </a:r>
            <a:r>
              <a:rPr lang="en-US" i="1" dirty="0"/>
              <a:t>Epidemiology</a:t>
            </a:r>
            <a:r>
              <a:rPr lang="en-US" dirty="0"/>
              <a:t> 22 (1): 42–52.</a:t>
            </a:r>
          </a:p>
          <a:p>
            <a:pPr marL="0" indent="0">
              <a:buNone/>
            </a:pPr>
            <a:r>
              <a:rPr lang="en-US" dirty="0" err="1"/>
              <a:t>VanderWeele</a:t>
            </a:r>
            <a:r>
              <a:rPr lang="en-US" dirty="0"/>
              <a:t>, Tyler J, and Peng Ding. 2017. “Sensitivity Analysis in Observational Research: Introducing the E-Value.” </a:t>
            </a:r>
            <a:r>
              <a:rPr lang="en-US" i="1" dirty="0"/>
              <a:t>Ann Intern Med</a:t>
            </a:r>
            <a:r>
              <a:rPr lang="en-US" dirty="0"/>
              <a:t>, July.</a:t>
            </a:r>
          </a:p>
          <a:p>
            <a:pPr marL="0" indent="0">
              <a:buNone/>
            </a:pPr>
            <a:r>
              <a:rPr lang="en-US" dirty="0" err="1"/>
              <a:t>VanderWeele</a:t>
            </a:r>
            <a:r>
              <a:rPr lang="en-US" dirty="0"/>
              <a:t>, Tyler J, </a:t>
            </a:r>
            <a:r>
              <a:rPr lang="en-US" dirty="0" err="1"/>
              <a:t>Bhramar</a:t>
            </a:r>
            <a:r>
              <a:rPr lang="en-US" dirty="0"/>
              <a:t> Mukherjee, and </a:t>
            </a:r>
            <a:r>
              <a:rPr lang="en-US" dirty="0" err="1"/>
              <a:t>Jinbo</a:t>
            </a:r>
            <a:r>
              <a:rPr lang="en-US" dirty="0"/>
              <a:t> Chen. 2012. “Sensitivity analysis for interactions under unmeasured confounding.” </a:t>
            </a:r>
            <a:r>
              <a:rPr lang="en-US" i="1" dirty="0"/>
              <a:t>Statistics in Medicine</a:t>
            </a:r>
            <a:r>
              <a:rPr lang="en-US" dirty="0"/>
              <a:t> 31 (22): 2552–64.</a:t>
            </a:r>
          </a:p>
          <a:p>
            <a:pPr marL="0" indent="0">
              <a:buNone/>
            </a:pPr>
            <a:r>
              <a:rPr lang="en-US" dirty="0" err="1"/>
              <a:t>Venables</a:t>
            </a:r>
            <a:r>
              <a:rPr lang="en-US" dirty="0"/>
              <a:t>, W N, and B D Ripley. 2002. </a:t>
            </a:r>
            <a:r>
              <a:rPr lang="en-US" i="1" dirty="0"/>
              <a:t>Modern Applied Statistics with S</a:t>
            </a:r>
            <a:r>
              <a:rPr lang="en-US" dirty="0"/>
              <a:t>. 4th edition. Statistics and Computing. New York, NY: Springer New York.</a:t>
            </a:r>
          </a:p>
          <a:p>
            <a:pPr marL="0" indent="0">
              <a:buNone/>
            </a:pPr>
            <a:r>
              <a:rPr lang="en-US" dirty="0"/>
              <a:t>Williamson, Elizabeth J, Andrew Forbes, and Ian R White. 2013. “Variance reduction in </a:t>
            </a:r>
            <a:r>
              <a:rPr lang="en-US" dirty="0" err="1"/>
              <a:t>randomised</a:t>
            </a:r>
            <a:r>
              <a:rPr lang="en-US" dirty="0"/>
              <a:t> trials by inverse probability weighting using the propensity score.” </a:t>
            </a:r>
            <a:r>
              <a:rPr lang="en-US" i="1" dirty="0"/>
              <a:t>Statistics in Medicine</a:t>
            </a:r>
            <a:r>
              <a:rPr lang="en-US" dirty="0"/>
              <a:t> 33 (5): 721–37.</a:t>
            </a:r>
          </a:p>
          <a:p>
            <a:pPr marL="0" indent="0">
              <a:buNone/>
            </a:pPr>
            <a:r>
              <a:rPr lang="en-US" dirty="0" err="1"/>
              <a:t>Zeileis</a:t>
            </a:r>
            <a:r>
              <a:rPr lang="en-US" dirty="0"/>
              <a:t>, </a:t>
            </a:r>
            <a:r>
              <a:rPr lang="en-US" dirty="0" err="1"/>
              <a:t>Achim</a:t>
            </a:r>
            <a:r>
              <a:rPr lang="en-US" dirty="0"/>
              <a:t>. 2004. “Econometric Computing with HC and HAC Covariance Matrix Estimators.” </a:t>
            </a:r>
            <a:r>
              <a:rPr lang="en-US" i="1" dirty="0"/>
              <a:t>Journal of Statistical Software</a:t>
            </a:r>
            <a:r>
              <a:rPr lang="en-US" dirty="0"/>
              <a:t> 11 (10).</a:t>
            </a:r>
          </a:p>
          <a:p>
            <a:pPr marL="0" indent="0">
              <a:buNone/>
            </a:pPr>
            <a:r>
              <a:rPr lang="en-US" dirty="0"/>
              <a:t>———. 2006. “Object-Oriented Computation of Sandwich Estimators.” </a:t>
            </a:r>
            <a:r>
              <a:rPr lang="en-US" i="1" dirty="0"/>
              <a:t>Journal of Statistical Software</a:t>
            </a:r>
            <a:r>
              <a:rPr lang="en-US" dirty="0"/>
              <a:t> 16 (9).</a:t>
            </a:r>
          </a:p>
          <a:p>
            <a:pPr marL="0" indent="0">
              <a:buNone/>
            </a:pPr>
            <a:endParaRPr lang="en-US" dirty="0"/>
          </a:p>
        </p:txBody>
      </p:sp>
    </p:spTree>
    <p:extLst>
      <p:ext uri="{BB962C8B-B14F-4D97-AF65-F5344CB8AC3E}">
        <p14:creationId xmlns:p14="http://schemas.microsoft.com/office/powerpoint/2010/main" val="243524386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p:spTree>
    <p:extLst>
      <p:ext uri="{BB962C8B-B14F-4D97-AF65-F5344CB8AC3E}">
        <p14:creationId xmlns:p14="http://schemas.microsoft.com/office/powerpoint/2010/main" val="403182935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552650" cy="15858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𝑍</m:t>
                                      </m:r>
                                    </m:e>
                                    <m:sub>
                                      <m:r>
                                        <a:rPr lang="en-US" sz="2800" b="0" i="1" smtClean="0">
                                          <a:solidFill>
                                            <a:schemeClr val="bg1"/>
                                          </a:solidFill>
                                          <a:latin typeface="Cambria Math" panose="02040503050406030204" pitchFamily="18" charset="0"/>
                                        </a:rPr>
                                        <m:t>𝑖</m:t>
                                      </m:r>
                                    </m:sub>
                                  </m:sSub>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1" i="1" smtClean="0">
                                              <a:solidFill>
                                                <a:schemeClr val="bg1"/>
                                              </a:solidFill>
                                              <a:latin typeface="Cambria Math" panose="02040503050406030204" pitchFamily="18" charset="0"/>
                                            </a:rPr>
                                          </m:ctrlPr>
                                        </m:dPr>
                                        <m:e>
                                          <m:sSub>
                                            <m:sSubPr>
                                              <m:ctrlPr>
                                                <a:rPr lang="en-US" sz="2800" b="1"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1" i="1" smtClean="0">
                                              <a:solidFill>
                                                <a:schemeClr val="bg1"/>
                                              </a:solidFill>
                                              <a:latin typeface="Cambria Math" panose="02040503050406030204" pitchFamily="18" charset="0"/>
                                            </a:rPr>
                                            <m:t>,</m:t>
                                          </m:r>
                                          <m:acc>
                                            <m:accPr>
                                              <m:chr m:val="̂"/>
                                              <m:ctrlPr>
                                                <a:rPr lang="en-US" sz="2800" b="1" i="1" smtClean="0">
                                                  <a:solidFill>
                                                    <a:schemeClr val="bg1"/>
                                                  </a:solidFill>
                                                  <a:latin typeface="Cambria Math" panose="02040503050406030204" pitchFamily="18" charset="0"/>
                                                </a:rPr>
                                              </m:ctrlPr>
                                            </m:accPr>
                                            <m:e>
                                              <m:r>
                                                <a:rPr lang="en-US" sz="2800" b="1" i="1">
                                                  <a:solidFill>
                                                    <a:schemeClr val="bg1"/>
                                                  </a:solidFill>
                                                  <a:latin typeface="Cambria Math" panose="02040503050406030204" pitchFamily="18" charset="0"/>
                                                </a:rPr>
                                                <m:t>𝜷</m:t>
                                              </m:r>
                                            </m:e>
                                          </m:acc>
                                        </m:e>
                                      </m:d>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𝑍</m:t>
                                          </m:r>
                                        </m:e>
                                        <m:sub>
                                          <m:r>
                                            <a:rPr lang="en-US" sz="2800" b="0" i="1" smtClean="0">
                                              <a:solidFill>
                                                <a:schemeClr val="bg1"/>
                                              </a:solidFill>
                                              <a:latin typeface="Cambria Math" panose="02040503050406030204" pitchFamily="18" charset="0"/>
                                            </a:rPr>
                                            <m:t>𝑖</m:t>
                                          </m:r>
                                        </m:sub>
                                      </m:sSub>
                                    </m:e>
                                  </m:d>
                                  <m:r>
                                    <a:rPr lang="en-US" sz="2800" i="1">
                                      <a:solidFill>
                                        <a:schemeClr val="bg1"/>
                                      </a:solidFill>
                                      <a:latin typeface="Cambria Math" panose="02040503050406030204" pitchFamily="18" charset="0"/>
                                    </a:rPr>
                                    <m:t>𝑒</m:t>
                                  </m:r>
                                  <m:d>
                                    <m:dPr>
                                      <m:ctrlPr>
                                        <a:rPr lang="en-US" sz="2800" b="1" i="1">
                                          <a:solidFill>
                                            <a:schemeClr val="bg1"/>
                                          </a:solidFill>
                                          <a:latin typeface="Cambria Math" panose="02040503050406030204" pitchFamily="18" charset="0"/>
                                        </a:rPr>
                                      </m:ctrlPr>
                                    </m:dPr>
                                    <m:e>
                                      <m:sSub>
                                        <m:sSubPr>
                                          <m:ctrlPr>
                                            <a:rPr lang="en-US" sz="2800" b="1" i="1">
                                              <a:solidFill>
                                                <a:schemeClr val="bg1"/>
                                              </a:solidFill>
                                              <a:latin typeface="Cambria Math" panose="02040503050406030204" pitchFamily="18" charset="0"/>
                                            </a:rPr>
                                          </m:ctrlPr>
                                        </m:sSubPr>
                                        <m:e>
                                          <m:r>
                                            <a:rPr lang="en-US" sz="2800" b="1">
                                              <a:solidFill>
                                                <a:schemeClr val="bg1"/>
                                              </a:solidFill>
                                              <a:latin typeface="Cambria Math" panose="02040503050406030204" pitchFamily="18" charset="0"/>
                                            </a:rPr>
                                            <m:t>𝐗</m:t>
                                          </m:r>
                                        </m:e>
                                        <m:sub>
                                          <m:r>
                                            <a:rPr lang="en-US" sz="2800" i="1">
                                              <a:solidFill>
                                                <a:schemeClr val="bg1"/>
                                              </a:solidFill>
                                              <a:latin typeface="Cambria Math" panose="02040503050406030204" pitchFamily="18" charset="0"/>
                                            </a:rPr>
                                            <m:t>𝑖</m:t>
                                          </m:r>
                                        </m:sub>
                                      </m:sSub>
                                      <m:r>
                                        <a:rPr lang="en-US" sz="2800" b="1" i="1">
                                          <a:solidFill>
                                            <a:schemeClr val="bg1"/>
                                          </a:solidFill>
                                          <a:latin typeface="Cambria Math" panose="02040503050406030204" pitchFamily="18" charset="0"/>
                                        </a:rPr>
                                        <m:t>,</m:t>
                                      </m:r>
                                      <m:acc>
                                        <m:accPr>
                                          <m:chr m:val="̂"/>
                                          <m:ctrlPr>
                                            <a:rPr lang="en-US" sz="2800" b="1" i="1">
                                              <a:solidFill>
                                                <a:schemeClr val="bg1"/>
                                              </a:solidFill>
                                              <a:latin typeface="Cambria Math" panose="02040503050406030204" pitchFamily="18" charset="0"/>
                                            </a:rPr>
                                          </m:ctrlPr>
                                        </m:accPr>
                                        <m:e>
                                          <m:r>
                                            <a:rPr lang="en-US" sz="2800" b="1" i="1">
                                              <a:solidFill>
                                                <a:schemeClr val="bg1"/>
                                              </a:solidFill>
                                              <a:latin typeface="Cambria Math" panose="02040503050406030204" pitchFamily="18" charset="0"/>
                                            </a:rPr>
                                            <m:t>𝜷</m:t>
                                          </m:r>
                                        </m:e>
                                      </m:acc>
                                    </m:e>
                                  </m:d>
                                </m:e>
                              </m:d>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acc>
                                            <m:accPr>
                                              <m:chr m:val="̂"/>
                                              <m:ctrlPr>
                                                <a:rPr lang="en-US" sz="2800" b="1" i="1" smtClean="0">
                                                  <a:solidFill>
                                                    <a:schemeClr val="bg1"/>
                                                  </a:solidFill>
                                                  <a:latin typeface="Cambria Math" panose="02040503050406030204" pitchFamily="18" charset="0"/>
                                                </a:rPr>
                                              </m:ctrlPr>
                                            </m:accPr>
                                            <m:e>
                                              <m:r>
                                                <a:rPr lang="en-US" sz="2800" b="1" i="0" smtClean="0">
                                                  <a:solidFill>
                                                    <a:schemeClr val="bg1"/>
                                                  </a:solidFill>
                                                  <a:latin typeface="Cambria Math" panose="02040503050406030204" pitchFamily="18" charset="0"/>
                                                </a:rPr>
                                                <m:t>𝛂</m:t>
                                              </m:r>
                                            </m:e>
                                          </m:acc>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1" i="0" smtClean="0">
                                              <a:solidFill>
                                                <a:schemeClr val="bg1"/>
                                              </a:solidFill>
                                              <a:latin typeface="Cambria Math" panose="02040503050406030204" pitchFamily="18" charset="0"/>
                                            </a:rPr>
                                            <m:t>𝐗</m:t>
                                          </m:r>
                                        </m:e>
                                        <m:sub>
                                          <m:r>
                                            <a:rPr lang="en-US" sz="2800" b="0" i="1" smtClean="0">
                                              <a:solidFill>
                                                <a:schemeClr val="bg1"/>
                                              </a:solidFill>
                                              <a:latin typeface="Cambria Math" panose="02040503050406030204" pitchFamily="18" charset="0"/>
                                            </a:rPr>
                                            <m:t>𝑖</m:t>
                                          </m:r>
                                        </m:sub>
                                      </m:sSub>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acc>
                                            <m:accPr>
                                              <m:chr m:val="̂"/>
                                              <m:ctrlPr>
                                                <a:rPr lang="en-US" sz="2800" b="1" i="1" smtClean="0">
                                                  <a:solidFill>
                                                    <a:schemeClr val="bg1"/>
                                                  </a:solidFill>
                                                  <a:latin typeface="Cambria Math" panose="02040503050406030204" pitchFamily="18" charset="0"/>
                                                </a:rPr>
                                              </m:ctrlPr>
                                            </m:accPr>
                                            <m:e>
                                              <m:r>
                                                <a:rPr lang="en-US" sz="2800" b="1" i="0" smtClean="0">
                                                  <a:solidFill>
                                                    <a:schemeClr val="bg1"/>
                                                  </a:solidFill>
                                                  <a:latin typeface="Cambria Math" panose="02040503050406030204" pitchFamily="18" charset="0"/>
                                                </a:rPr>
                                                <m:t>𝛂</m:t>
                                              </m:r>
                                            </m:e>
                                          </m:acc>
                                        </m:e>
                                        <m:sub>
                                          <m:r>
                                            <a:rPr lang="en-US" sz="2800" b="0" i="1" smtClean="0">
                                              <a:solidFill>
                                                <a:schemeClr val="bg1"/>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a:solidFill>
                                        <a:schemeClr val="bg1"/>
                                      </a:solidFill>
                                      <a:latin typeface="Cambria Math" panose="02040503050406030204" pitchFamily="18" charset="0"/>
                                    </a:rPr>
                                  </m:ctrlPr>
                                </m:dPr>
                                <m:e>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𝑍</m:t>
                                      </m:r>
                                    </m:e>
                                    <m:sub>
                                      <m:r>
                                        <a:rPr lang="en-US" sz="2800" i="1">
                                          <a:solidFill>
                                            <a:schemeClr val="bg1"/>
                                          </a:solidFill>
                                          <a:latin typeface="Cambria Math" panose="02040503050406030204" pitchFamily="18" charset="0"/>
                                        </a:rPr>
                                        <m:t>𝑖</m:t>
                                      </m:r>
                                    </m:sub>
                                  </m:sSub>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1−</m:t>
                                      </m:r>
                                      <m:r>
                                        <a:rPr lang="en-US" sz="2800" i="1">
                                          <a:solidFill>
                                            <a:schemeClr val="bg1"/>
                                          </a:solidFill>
                                          <a:latin typeface="Cambria Math" panose="02040503050406030204" pitchFamily="18" charset="0"/>
                                        </a:rPr>
                                        <m:t>𝑒</m:t>
                                      </m:r>
                                      <m:d>
                                        <m:dPr>
                                          <m:ctrlPr>
                                            <a:rPr lang="en-US" sz="2800" b="1" i="1">
                                              <a:solidFill>
                                                <a:schemeClr val="bg1"/>
                                              </a:solidFill>
                                              <a:latin typeface="Cambria Math" panose="02040503050406030204" pitchFamily="18" charset="0"/>
                                            </a:rPr>
                                          </m:ctrlPr>
                                        </m:dPr>
                                        <m:e>
                                          <m:sSub>
                                            <m:sSubPr>
                                              <m:ctrlPr>
                                                <a:rPr lang="en-US" sz="2800" b="1" i="1">
                                                  <a:solidFill>
                                                    <a:schemeClr val="bg1"/>
                                                  </a:solidFill>
                                                  <a:latin typeface="Cambria Math" panose="02040503050406030204" pitchFamily="18" charset="0"/>
                                                </a:rPr>
                                              </m:ctrlPr>
                                            </m:sSubPr>
                                            <m:e>
                                              <m:r>
                                                <a:rPr lang="en-US" sz="2800" b="1">
                                                  <a:solidFill>
                                                    <a:schemeClr val="bg1"/>
                                                  </a:solidFill>
                                                  <a:latin typeface="Cambria Math" panose="02040503050406030204" pitchFamily="18" charset="0"/>
                                                </a:rPr>
                                                <m:t>𝐗</m:t>
                                              </m:r>
                                            </m:e>
                                            <m:sub>
                                              <m:r>
                                                <a:rPr lang="en-US" sz="2800" i="1">
                                                  <a:solidFill>
                                                    <a:schemeClr val="bg1"/>
                                                  </a:solidFill>
                                                  <a:latin typeface="Cambria Math" panose="02040503050406030204" pitchFamily="18" charset="0"/>
                                                </a:rPr>
                                                <m:t>𝑖</m:t>
                                              </m:r>
                                            </m:sub>
                                          </m:sSub>
                                          <m:r>
                                            <a:rPr lang="en-US" sz="2800" b="1" i="1">
                                              <a:solidFill>
                                                <a:schemeClr val="bg1"/>
                                              </a:solidFill>
                                              <a:latin typeface="Cambria Math" panose="02040503050406030204" pitchFamily="18" charset="0"/>
                                            </a:rPr>
                                            <m:t>,</m:t>
                                          </m:r>
                                          <m:acc>
                                            <m:accPr>
                                              <m:chr m:val="̂"/>
                                              <m:ctrlPr>
                                                <a:rPr lang="en-US" sz="2800" b="1" i="1">
                                                  <a:solidFill>
                                                    <a:schemeClr val="bg1"/>
                                                  </a:solidFill>
                                                  <a:latin typeface="Cambria Math" panose="02040503050406030204" pitchFamily="18" charset="0"/>
                                                </a:rPr>
                                              </m:ctrlPr>
                                            </m:accPr>
                                            <m:e>
                                              <m:r>
                                                <a:rPr lang="en-US" sz="2800" b="1" i="1">
                                                  <a:solidFill>
                                                    <a:schemeClr val="bg1"/>
                                                  </a:solidFill>
                                                  <a:latin typeface="Cambria Math" panose="02040503050406030204" pitchFamily="18" charset="0"/>
                                                </a:rPr>
                                                <m:t>𝜷</m:t>
                                              </m:r>
                                            </m:e>
                                          </m:acc>
                                        </m:e>
                                      </m:d>
                                    </m:e>
                                  </m:d>
                                  <m:r>
                                    <a:rPr lang="en-US" sz="2800" i="1">
                                      <a:solidFill>
                                        <a:schemeClr val="bg1"/>
                                      </a:solidFill>
                                      <a:latin typeface="Cambria Math" panose="02040503050406030204" pitchFamily="18" charset="0"/>
                                    </a:rPr>
                                    <m:t>+</m:t>
                                  </m:r>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1−</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𝑍</m:t>
                                          </m:r>
                                        </m:e>
                                        <m:sub>
                                          <m:r>
                                            <a:rPr lang="en-US" sz="2800" i="1">
                                              <a:solidFill>
                                                <a:schemeClr val="bg1"/>
                                              </a:solidFill>
                                              <a:latin typeface="Cambria Math" panose="02040503050406030204" pitchFamily="18" charset="0"/>
                                            </a:rPr>
                                            <m:t>𝑖</m:t>
                                          </m:r>
                                        </m:sub>
                                      </m:sSub>
                                    </m:e>
                                  </m:d>
                                  <m:r>
                                    <a:rPr lang="en-US" sz="2800" i="1">
                                      <a:solidFill>
                                        <a:schemeClr val="bg1"/>
                                      </a:solidFill>
                                      <a:latin typeface="Cambria Math" panose="02040503050406030204" pitchFamily="18" charset="0"/>
                                    </a:rPr>
                                    <m:t>𝑒</m:t>
                                  </m:r>
                                  <m:d>
                                    <m:dPr>
                                      <m:ctrlPr>
                                        <a:rPr lang="en-US" sz="2800" b="1" i="1">
                                          <a:solidFill>
                                            <a:schemeClr val="bg1"/>
                                          </a:solidFill>
                                          <a:latin typeface="Cambria Math" panose="02040503050406030204" pitchFamily="18" charset="0"/>
                                        </a:rPr>
                                      </m:ctrlPr>
                                    </m:dPr>
                                    <m:e>
                                      <m:sSub>
                                        <m:sSubPr>
                                          <m:ctrlPr>
                                            <a:rPr lang="en-US" sz="2800" b="1" i="1">
                                              <a:solidFill>
                                                <a:schemeClr val="bg1"/>
                                              </a:solidFill>
                                              <a:latin typeface="Cambria Math" panose="02040503050406030204" pitchFamily="18" charset="0"/>
                                            </a:rPr>
                                          </m:ctrlPr>
                                        </m:sSubPr>
                                        <m:e>
                                          <m:r>
                                            <a:rPr lang="en-US" sz="2800" b="1">
                                              <a:solidFill>
                                                <a:schemeClr val="bg1"/>
                                              </a:solidFill>
                                              <a:latin typeface="Cambria Math" panose="02040503050406030204" pitchFamily="18" charset="0"/>
                                            </a:rPr>
                                            <m:t>𝐗</m:t>
                                          </m:r>
                                        </m:e>
                                        <m:sub>
                                          <m:r>
                                            <a:rPr lang="en-US" sz="2800" i="1">
                                              <a:solidFill>
                                                <a:schemeClr val="bg1"/>
                                              </a:solidFill>
                                              <a:latin typeface="Cambria Math" panose="02040503050406030204" pitchFamily="18" charset="0"/>
                                            </a:rPr>
                                            <m:t>𝑖</m:t>
                                          </m:r>
                                        </m:sub>
                                      </m:sSub>
                                      <m:r>
                                        <a:rPr lang="en-US" sz="2800" b="1" i="1">
                                          <a:solidFill>
                                            <a:schemeClr val="bg1"/>
                                          </a:solidFill>
                                          <a:latin typeface="Cambria Math" panose="02040503050406030204" pitchFamily="18" charset="0"/>
                                        </a:rPr>
                                        <m:t>,</m:t>
                                      </m:r>
                                      <m:acc>
                                        <m:accPr>
                                          <m:chr m:val="̂"/>
                                          <m:ctrlPr>
                                            <a:rPr lang="en-US" sz="2800" b="1" i="1">
                                              <a:solidFill>
                                                <a:schemeClr val="bg1"/>
                                              </a:solidFill>
                                              <a:latin typeface="Cambria Math" panose="02040503050406030204" pitchFamily="18" charset="0"/>
                                            </a:rPr>
                                          </m:ctrlPr>
                                        </m:accPr>
                                        <m:e>
                                          <m:r>
                                            <a:rPr lang="en-US" sz="2800" b="1" i="1">
                                              <a:solidFill>
                                                <a:schemeClr val="bg1"/>
                                              </a:solidFill>
                                              <a:latin typeface="Cambria Math" panose="02040503050406030204" pitchFamily="18" charset="0"/>
                                            </a:rPr>
                                            <m:t>𝜷</m:t>
                                          </m:r>
                                        </m:e>
                                      </m:acc>
                                    </m:e>
                                  </m:d>
                                </m:e>
                              </m:d>
                            </m:e>
                          </m:nary>
                        </m:den>
                      </m:f>
                    </m:oMath>
                  </m:oMathPara>
                </a14:m>
                <a:endParaRPr lang="en-US" sz="2800" dirty="0"/>
              </a:p>
            </p:txBody>
          </p:sp>
        </mc:Choice>
        <mc:Fallback xmlns="">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52650" cy="1585819"/>
              </a:xfrm>
              <a:prstGeom prst="rect">
                <a:avLst/>
              </a:prstGeom>
              <a:blipFill>
                <a:blip r:embed="rId4"/>
                <a:stretch>
                  <a:fillRect l="-329" t="-34127" b="-55556"/>
                </a:stretch>
              </a:blipFill>
            </p:spPr>
            <p:txBody>
              <a:bodyPr/>
              <a:lstStyle/>
              <a:p>
                <a:r>
                  <a:rPr lang="en-US">
                    <a:noFill/>
                  </a:rPr>
                  <a:t> </a:t>
                </a:r>
              </a:p>
            </p:txBody>
          </p:sp>
        </mc:Fallback>
      </mc:AlternateContent>
    </p:spTree>
    <p:extLst>
      <p:ext uri="{BB962C8B-B14F-4D97-AF65-F5344CB8AC3E}">
        <p14:creationId xmlns:p14="http://schemas.microsoft.com/office/powerpoint/2010/main" val="23918219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592596" cy="15858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solidFill>
                                      <a:latin typeface="Cambria Math" panose="02040503050406030204" pitchFamily="18" charset="0"/>
                                    </a:rPr>
                                  </m:ctrlPr>
                                </m:dPr>
                                <m:e>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𝑍</m:t>
                                      </m:r>
                                    </m:e>
                                    <m:sub>
                                      <m:r>
                                        <a:rPr lang="en-US" sz="2800" b="0" i="1" smtClean="0">
                                          <a:solidFill>
                                            <a:schemeClr val="accent1"/>
                                          </a:solidFill>
                                          <a:latin typeface="Cambria Math" panose="02040503050406030204" pitchFamily="18" charset="0"/>
                                        </a:rPr>
                                        <m:t>𝑖</m:t>
                                      </m:r>
                                    </m:sub>
                                  </m:sSub>
                                  <m:d>
                                    <m:dPr>
                                      <m:ctrlPr>
                                        <a:rPr lang="en-US" sz="2800" b="0" i="1" smtClean="0">
                                          <a:solidFill>
                                            <a:schemeClr val="accent1"/>
                                          </a:solidFill>
                                          <a:latin typeface="Cambria Math" panose="02040503050406030204" pitchFamily="18" charset="0"/>
                                        </a:rPr>
                                      </m:ctrlPr>
                                    </m:dPr>
                                    <m:e>
                                      <m:r>
                                        <a:rPr lang="en-US" sz="2800" b="0" i="1" smtClean="0">
                                          <a:solidFill>
                                            <a:schemeClr val="accent1"/>
                                          </a:solidFill>
                                          <a:latin typeface="Cambria Math" panose="02040503050406030204" pitchFamily="18" charset="0"/>
                                        </a:rPr>
                                        <m:t>1−</m:t>
                                      </m:r>
                                      <m:r>
                                        <a:rPr lang="en-US" sz="2800" i="1" smtClean="0">
                                          <a:solidFill>
                                            <a:schemeClr val="accent1"/>
                                          </a:solidFill>
                                          <a:latin typeface="Cambria Math" panose="02040503050406030204" pitchFamily="18" charset="0"/>
                                        </a:rPr>
                                        <m:t>𝑒</m:t>
                                      </m:r>
                                      <m:d>
                                        <m:dPr>
                                          <m:ctrlPr>
                                            <a:rPr lang="en-US" sz="2800" b="1" i="1">
                                              <a:solidFill>
                                                <a:schemeClr val="accent1"/>
                                              </a:solidFill>
                                              <a:latin typeface="Cambria Math" panose="02040503050406030204" pitchFamily="18" charset="0"/>
                                            </a:rPr>
                                          </m:ctrlPr>
                                        </m:dPr>
                                        <m:e>
                                          <m:sSub>
                                            <m:sSubPr>
                                              <m:ctrlPr>
                                                <a:rPr lang="en-US" sz="2800" b="1" i="1">
                                                  <a:solidFill>
                                                    <a:schemeClr val="accent1"/>
                                                  </a:solidFill>
                                                  <a:latin typeface="Cambria Math" panose="02040503050406030204" pitchFamily="18" charset="0"/>
                                                </a:rPr>
                                              </m:ctrlPr>
                                            </m:sSubPr>
                                            <m:e>
                                              <m:r>
                                                <a:rPr lang="en-US" sz="2800" b="1">
                                                  <a:solidFill>
                                                    <a:schemeClr val="accent1"/>
                                                  </a:solidFill>
                                                  <a:latin typeface="Cambria Math" panose="02040503050406030204" pitchFamily="18" charset="0"/>
                                                </a:rPr>
                                                <m:t>𝐗</m:t>
                                              </m:r>
                                            </m:e>
                                            <m:sub>
                                              <m:r>
                                                <a:rPr lang="en-US" sz="2800" i="1">
                                                  <a:solidFill>
                                                    <a:schemeClr val="accent1"/>
                                                  </a:solidFill>
                                                  <a:latin typeface="Cambria Math" panose="02040503050406030204" pitchFamily="18" charset="0"/>
                                                </a:rPr>
                                                <m:t>𝑖</m:t>
                                              </m:r>
                                            </m:sub>
                                          </m:sSub>
                                          <m:r>
                                            <a:rPr lang="en-US" sz="2800" b="1" i="1">
                                              <a:solidFill>
                                                <a:schemeClr val="accent1"/>
                                              </a:solidFill>
                                              <a:latin typeface="Cambria Math" panose="02040503050406030204" pitchFamily="18" charset="0"/>
                                            </a:rPr>
                                            <m:t>,</m:t>
                                          </m:r>
                                          <m:acc>
                                            <m:accPr>
                                              <m:chr m:val="̂"/>
                                              <m:ctrlPr>
                                                <a:rPr lang="en-US" sz="2800" b="1" i="1">
                                                  <a:solidFill>
                                                    <a:schemeClr val="accent1"/>
                                                  </a:solidFill>
                                                  <a:latin typeface="Cambria Math" panose="02040503050406030204" pitchFamily="18" charset="0"/>
                                                </a:rPr>
                                              </m:ctrlPr>
                                            </m:accPr>
                                            <m:e>
                                              <m:r>
                                                <a:rPr lang="en-US" sz="2800" b="1" i="1">
                                                  <a:solidFill>
                                                    <a:schemeClr val="accent1"/>
                                                  </a:solidFill>
                                                  <a:latin typeface="Cambria Math" panose="02040503050406030204" pitchFamily="18" charset="0"/>
                                                </a:rPr>
                                                <m:t>𝜷</m:t>
                                              </m:r>
                                            </m:e>
                                          </m:acc>
                                        </m:e>
                                      </m:d>
                                    </m:e>
                                  </m:d>
                                  <m:r>
                                    <a:rPr lang="en-US" sz="2800" b="0" i="1" smtClean="0">
                                      <a:solidFill>
                                        <a:schemeClr val="bg1">
                                          <a:lumMod val="75000"/>
                                        </a:schemeClr>
                                      </a:solidFill>
                                      <a:latin typeface="Cambria Math" panose="02040503050406030204" pitchFamily="18" charset="0"/>
                                    </a:rPr>
                                    <m:t>+</m:t>
                                  </m:r>
                                  <m:d>
                                    <m:dPr>
                                      <m:ctrlPr>
                                        <a:rPr lang="en-US" sz="2800" b="0" i="1" smtClean="0">
                                          <a:solidFill>
                                            <a:schemeClr val="bg1">
                                              <a:lumMod val="75000"/>
                                            </a:schemeClr>
                                          </a:solidFill>
                                          <a:latin typeface="Cambria Math" panose="02040503050406030204" pitchFamily="18" charset="0"/>
                                        </a:rPr>
                                      </m:ctrlPr>
                                    </m:dPr>
                                    <m:e>
                                      <m:r>
                                        <a:rPr lang="en-US" sz="2800" b="0" i="1" smtClean="0">
                                          <a:solidFill>
                                            <a:schemeClr val="bg1">
                                              <a:lumMod val="75000"/>
                                            </a:schemeClr>
                                          </a:solidFill>
                                          <a:latin typeface="Cambria Math" panose="02040503050406030204" pitchFamily="18" charset="0"/>
                                        </a:rPr>
                                        <m:t>1−</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𝑍</m:t>
                                          </m:r>
                                        </m:e>
                                        <m:sub>
                                          <m:r>
                                            <a:rPr lang="en-US" sz="2800" b="0" i="1" smtClean="0">
                                              <a:solidFill>
                                                <a:schemeClr val="bg1">
                                                  <a:lumMod val="75000"/>
                                                </a:schemeClr>
                                              </a:solidFill>
                                              <a:latin typeface="Cambria Math" panose="02040503050406030204" pitchFamily="18" charset="0"/>
                                            </a:rPr>
                                            <m:t>𝑖</m:t>
                                          </m:r>
                                        </m:sub>
                                      </m:sSub>
                                    </m:e>
                                  </m:d>
                                  <m:r>
                                    <a:rPr lang="en-US" sz="2800" i="1" smtClean="0">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𝑚</m:t>
                                      </m:r>
                                    </m:e>
                                    <m:sub>
                                      <m:r>
                                        <a:rPr lang="en-US" sz="2800" b="0" i="1" smtClean="0">
                                          <a:solidFill>
                                            <a:schemeClr val="bg1">
                                              <a:lumMod val="75000"/>
                                            </a:schemeClr>
                                          </a:solidFill>
                                          <a:latin typeface="Cambria Math" panose="02040503050406030204" pitchFamily="18" charset="0"/>
                                        </a:rPr>
                                        <m:t>1</m:t>
                                      </m:r>
                                    </m:sub>
                                  </m:sSub>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a:rPr lang="en-US" sz="2800" b="0" i="1" smtClean="0">
                                              <a:solidFill>
                                                <a:schemeClr val="bg1">
                                                  <a:lumMod val="75000"/>
                                                </a:schemeClr>
                                              </a:solidFill>
                                              <a:latin typeface="Cambria Math" panose="02040503050406030204" pitchFamily="18" charset="0"/>
                                            </a:rPr>
                                            <m:t>𝑖</m:t>
                                          </m:r>
                                        </m:sub>
                                      </m:sSub>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acc>
                                            <m:accPr>
                                              <m:chr m:val="̂"/>
                                              <m:ctrlPr>
                                                <a:rPr lang="en-US" sz="2800" b="1" i="1" smtClean="0">
                                                  <a:solidFill>
                                                    <a:schemeClr val="bg1">
                                                      <a:lumMod val="75000"/>
                                                    </a:schemeClr>
                                                  </a:solidFill>
                                                  <a:latin typeface="Cambria Math" panose="02040503050406030204" pitchFamily="18" charset="0"/>
                                                </a:rPr>
                                              </m:ctrlPr>
                                            </m:accPr>
                                            <m:e>
                                              <m:r>
                                                <a:rPr lang="en-US" sz="2800" b="1" i="0" smtClean="0">
                                                  <a:solidFill>
                                                    <a:schemeClr val="bg1">
                                                      <a:lumMod val="75000"/>
                                                    </a:schemeClr>
                                                  </a:solidFill>
                                                  <a:latin typeface="Cambria Math" panose="02040503050406030204" pitchFamily="18" charset="0"/>
                                                </a:rPr>
                                                <m:t>𝛂</m:t>
                                              </m:r>
                                            </m:e>
                                          </m:acc>
                                        </m:e>
                                        <m:sub>
                                          <m:r>
                                            <a:rPr lang="en-US" sz="2800" b="0" i="1" smtClean="0">
                                              <a:solidFill>
                                                <a:schemeClr val="bg1">
                                                  <a:lumMod val="75000"/>
                                                </a:schemeClr>
                                              </a:solidFill>
                                              <a:latin typeface="Cambria Math" panose="02040503050406030204" pitchFamily="18" charset="0"/>
                                            </a:rPr>
                                            <m:t>1</m:t>
                                          </m:r>
                                        </m:sub>
                                      </m:sSub>
                                    </m:e>
                                  </m:d>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𝑚</m:t>
                                      </m:r>
                                    </m:e>
                                    <m:sub>
                                      <m:r>
                                        <a:rPr lang="en-US" sz="2800" b="0" i="1" smtClean="0">
                                          <a:solidFill>
                                            <a:schemeClr val="bg1">
                                              <a:lumMod val="75000"/>
                                            </a:schemeClr>
                                          </a:solidFill>
                                          <a:latin typeface="Cambria Math" panose="02040503050406030204" pitchFamily="18" charset="0"/>
                                        </a:rPr>
                                        <m:t>0</m:t>
                                      </m:r>
                                    </m:sub>
                                  </m:sSub>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a:rPr lang="en-US" sz="2800" b="0" i="1" smtClean="0">
                                              <a:solidFill>
                                                <a:schemeClr val="bg1">
                                                  <a:lumMod val="75000"/>
                                                </a:schemeClr>
                                              </a:solidFill>
                                              <a:latin typeface="Cambria Math" panose="02040503050406030204" pitchFamily="18" charset="0"/>
                                            </a:rPr>
                                            <m:t>𝑖</m:t>
                                          </m:r>
                                        </m:sub>
                                      </m:sSub>
                                      <m:r>
                                        <a:rPr lang="en-US" sz="2800" b="0" i="1" smtClean="0">
                                          <a:solidFill>
                                            <a:schemeClr val="bg1">
                                              <a:lumMod val="75000"/>
                                            </a:schemeClr>
                                          </a:solidFill>
                                          <a:latin typeface="Cambria Math" panose="02040503050406030204" pitchFamily="18" charset="0"/>
                                        </a:rPr>
                                        <m:t>, </m:t>
                                      </m:r>
                                      <m:sSub>
                                        <m:sSubPr>
                                          <m:ctrlPr>
                                            <a:rPr lang="en-US" sz="2800" b="0" i="1" smtClean="0">
                                              <a:solidFill>
                                                <a:schemeClr val="bg1">
                                                  <a:lumMod val="75000"/>
                                                </a:schemeClr>
                                              </a:solidFill>
                                              <a:latin typeface="Cambria Math" panose="02040503050406030204" pitchFamily="18" charset="0"/>
                                            </a:rPr>
                                          </m:ctrlPr>
                                        </m:sSubPr>
                                        <m:e>
                                          <m:acc>
                                            <m:accPr>
                                              <m:chr m:val="̂"/>
                                              <m:ctrlPr>
                                                <a:rPr lang="en-US" sz="2800" b="1" i="1" smtClean="0">
                                                  <a:solidFill>
                                                    <a:schemeClr val="bg1">
                                                      <a:lumMod val="75000"/>
                                                    </a:schemeClr>
                                                  </a:solidFill>
                                                  <a:latin typeface="Cambria Math" panose="02040503050406030204" pitchFamily="18" charset="0"/>
                                                </a:rPr>
                                              </m:ctrlPr>
                                            </m:accPr>
                                            <m:e>
                                              <m:r>
                                                <a:rPr lang="en-US" sz="2800" b="1" i="0" smtClean="0">
                                                  <a:solidFill>
                                                    <a:schemeClr val="bg1">
                                                      <a:lumMod val="75000"/>
                                                    </a:schemeClr>
                                                  </a:solidFill>
                                                  <a:latin typeface="Cambria Math" panose="02040503050406030204" pitchFamily="18" charset="0"/>
                                                </a:rPr>
                                                <m:t>𝛂</m:t>
                                              </m:r>
                                            </m:e>
                                          </m:acc>
                                        </m:e>
                                        <m:sub>
                                          <m:r>
                                            <a:rPr lang="en-US" sz="2800" b="0" i="1" smtClean="0">
                                              <a:solidFill>
                                                <a:schemeClr val="bg1">
                                                  <a:lumMod val="75000"/>
                                                </a:schemeClr>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smtClean="0">
                                      <a:solidFill>
                                        <a:schemeClr val="bg1"/>
                                      </a:solidFill>
                                      <a:latin typeface="Cambria Math" panose="02040503050406030204" pitchFamily="18" charset="0"/>
                                    </a:rPr>
                                  </m:ctrlPr>
                                </m:dPr>
                                <m:e>
                                  <m:sSub>
                                    <m:sSubPr>
                                      <m:ctrlPr>
                                        <a:rPr lang="en-US" sz="2800" i="1" smtClean="0">
                                          <a:solidFill>
                                            <a:schemeClr val="accent1"/>
                                          </a:solidFill>
                                          <a:latin typeface="Cambria Math" panose="02040503050406030204" pitchFamily="18" charset="0"/>
                                        </a:rPr>
                                      </m:ctrlPr>
                                    </m:sSubPr>
                                    <m:e>
                                      <m:r>
                                        <a:rPr lang="en-US" sz="2800" i="1">
                                          <a:solidFill>
                                            <a:schemeClr val="accent1"/>
                                          </a:solidFill>
                                          <a:latin typeface="Cambria Math" panose="02040503050406030204" pitchFamily="18" charset="0"/>
                                        </a:rPr>
                                        <m:t>𝑍</m:t>
                                      </m:r>
                                    </m:e>
                                    <m:sub>
                                      <m:r>
                                        <a:rPr lang="en-US" sz="2800" i="1">
                                          <a:solidFill>
                                            <a:schemeClr val="accent1"/>
                                          </a:solidFill>
                                          <a:latin typeface="Cambria Math" panose="02040503050406030204" pitchFamily="18" charset="0"/>
                                        </a:rPr>
                                        <m:t>𝑖</m:t>
                                      </m:r>
                                    </m:sub>
                                  </m:sSub>
                                  <m:d>
                                    <m:dPr>
                                      <m:ctrlPr>
                                        <a:rPr lang="en-US" sz="2800" i="1" smtClean="0">
                                          <a:solidFill>
                                            <a:schemeClr val="accent1"/>
                                          </a:solidFill>
                                          <a:latin typeface="Cambria Math" panose="02040503050406030204" pitchFamily="18" charset="0"/>
                                        </a:rPr>
                                      </m:ctrlPr>
                                    </m:dPr>
                                    <m:e>
                                      <m:r>
                                        <a:rPr lang="en-US" sz="2800" i="1">
                                          <a:solidFill>
                                            <a:schemeClr val="accent1"/>
                                          </a:solidFill>
                                          <a:latin typeface="Cambria Math" panose="02040503050406030204" pitchFamily="18" charset="0"/>
                                        </a:rPr>
                                        <m:t>1−</m:t>
                                      </m:r>
                                      <m:r>
                                        <a:rPr lang="en-US" sz="2800" i="1">
                                          <a:solidFill>
                                            <a:schemeClr val="accent1"/>
                                          </a:solidFill>
                                          <a:latin typeface="Cambria Math" panose="02040503050406030204" pitchFamily="18" charset="0"/>
                                        </a:rPr>
                                        <m:t>𝑒</m:t>
                                      </m:r>
                                      <m:d>
                                        <m:dPr>
                                          <m:ctrlPr>
                                            <a:rPr lang="en-US" sz="2800" b="1" i="1">
                                              <a:solidFill>
                                                <a:schemeClr val="accent1"/>
                                              </a:solidFill>
                                              <a:latin typeface="Cambria Math" panose="02040503050406030204" pitchFamily="18" charset="0"/>
                                            </a:rPr>
                                          </m:ctrlPr>
                                        </m:dPr>
                                        <m:e>
                                          <m:sSub>
                                            <m:sSubPr>
                                              <m:ctrlPr>
                                                <a:rPr lang="en-US" sz="2800" b="1" i="1">
                                                  <a:solidFill>
                                                    <a:schemeClr val="accent1"/>
                                                  </a:solidFill>
                                                  <a:latin typeface="Cambria Math" panose="02040503050406030204" pitchFamily="18" charset="0"/>
                                                </a:rPr>
                                              </m:ctrlPr>
                                            </m:sSubPr>
                                            <m:e>
                                              <m:r>
                                                <a:rPr lang="en-US" sz="2800" b="1">
                                                  <a:solidFill>
                                                    <a:schemeClr val="accent1"/>
                                                  </a:solidFill>
                                                  <a:latin typeface="Cambria Math" panose="02040503050406030204" pitchFamily="18" charset="0"/>
                                                </a:rPr>
                                                <m:t>𝐗</m:t>
                                              </m:r>
                                            </m:e>
                                            <m:sub>
                                              <m:r>
                                                <a:rPr lang="en-US" sz="2800" i="1">
                                                  <a:solidFill>
                                                    <a:schemeClr val="accent1"/>
                                                  </a:solidFill>
                                                  <a:latin typeface="Cambria Math" panose="02040503050406030204" pitchFamily="18" charset="0"/>
                                                </a:rPr>
                                                <m:t>𝑖</m:t>
                                              </m:r>
                                            </m:sub>
                                          </m:sSub>
                                          <m:r>
                                            <a:rPr lang="en-US" sz="2800" b="1" i="1">
                                              <a:solidFill>
                                                <a:schemeClr val="accent1"/>
                                              </a:solidFill>
                                              <a:latin typeface="Cambria Math" panose="02040503050406030204" pitchFamily="18" charset="0"/>
                                            </a:rPr>
                                            <m:t>,</m:t>
                                          </m:r>
                                          <m:acc>
                                            <m:accPr>
                                              <m:chr m:val="̂"/>
                                              <m:ctrlPr>
                                                <a:rPr lang="en-US" sz="2800" b="1" i="1">
                                                  <a:solidFill>
                                                    <a:schemeClr val="accent1"/>
                                                  </a:solidFill>
                                                  <a:latin typeface="Cambria Math" panose="02040503050406030204" pitchFamily="18" charset="0"/>
                                                </a:rPr>
                                              </m:ctrlPr>
                                            </m:accPr>
                                            <m:e>
                                              <m:r>
                                                <a:rPr lang="en-US" sz="2800" b="1" i="1">
                                                  <a:solidFill>
                                                    <a:schemeClr val="accent1"/>
                                                  </a:solidFill>
                                                  <a:latin typeface="Cambria Math" panose="02040503050406030204" pitchFamily="18" charset="0"/>
                                                </a:rPr>
                                                <m:t>𝜷</m:t>
                                              </m:r>
                                            </m:e>
                                          </m:acc>
                                        </m:e>
                                      </m:d>
                                    </m:e>
                                  </m:d>
                                  <m:r>
                                    <a:rPr lang="en-US" sz="2800" i="1" smtClean="0">
                                      <a:solidFill>
                                        <a:schemeClr val="bg1">
                                          <a:lumMod val="75000"/>
                                        </a:schemeClr>
                                      </a:solidFill>
                                      <a:latin typeface="Cambria Math" panose="02040503050406030204" pitchFamily="18" charset="0"/>
                                    </a:rPr>
                                    <m:t>+</m:t>
                                  </m:r>
                                  <m:d>
                                    <m:dPr>
                                      <m:ctrlPr>
                                        <a:rPr lang="en-US" sz="2800" i="1">
                                          <a:solidFill>
                                            <a:schemeClr val="bg1">
                                              <a:lumMod val="75000"/>
                                            </a:schemeClr>
                                          </a:solidFill>
                                          <a:latin typeface="Cambria Math" panose="02040503050406030204" pitchFamily="18" charset="0"/>
                                        </a:rPr>
                                      </m:ctrlPr>
                                    </m:dPr>
                                    <m:e>
                                      <m:r>
                                        <a:rPr lang="en-US" sz="2800" i="1">
                                          <a:solidFill>
                                            <a:schemeClr val="bg1">
                                              <a:lumMod val="75000"/>
                                            </a:schemeClr>
                                          </a:solidFill>
                                          <a:latin typeface="Cambria Math" panose="02040503050406030204" pitchFamily="18" charset="0"/>
                                        </a:rPr>
                                        <m:t>1−</m:t>
                                      </m:r>
                                      <m:sSub>
                                        <m:sSubPr>
                                          <m:ctrlPr>
                                            <a:rPr lang="en-US" sz="2800" i="1">
                                              <a:solidFill>
                                                <a:schemeClr val="bg1">
                                                  <a:lumMod val="75000"/>
                                                </a:schemeClr>
                                              </a:solidFill>
                                              <a:latin typeface="Cambria Math" panose="02040503050406030204" pitchFamily="18" charset="0"/>
                                            </a:rPr>
                                          </m:ctrlPr>
                                        </m:sSubPr>
                                        <m:e>
                                          <m:r>
                                            <a:rPr lang="en-US" sz="2800" i="1">
                                              <a:solidFill>
                                                <a:schemeClr val="bg1">
                                                  <a:lumMod val="75000"/>
                                                </a:schemeClr>
                                              </a:solidFill>
                                              <a:latin typeface="Cambria Math" panose="02040503050406030204" pitchFamily="18" charset="0"/>
                                            </a:rPr>
                                            <m:t>𝑍</m:t>
                                          </m:r>
                                        </m:e>
                                        <m:sub>
                                          <m:r>
                                            <a:rPr lang="en-US" sz="2800" i="1">
                                              <a:solidFill>
                                                <a:schemeClr val="bg1">
                                                  <a:lumMod val="75000"/>
                                                </a:schemeClr>
                                              </a:solidFill>
                                              <a:latin typeface="Cambria Math" panose="02040503050406030204" pitchFamily="18" charset="0"/>
                                            </a:rPr>
                                            <m:t>𝑖</m:t>
                                          </m:r>
                                        </m:sub>
                                      </m:sSub>
                                    </m:e>
                                  </m:d>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e>
                          </m:nary>
                        </m:den>
                      </m:f>
                    </m:oMath>
                  </m:oMathPara>
                </a14:m>
                <a:endParaRPr lang="en-US" sz="2800" dirty="0">
                  <a:solidFill>
                    <a:schemeClr val="tx1">
                      <a:lumMod val="75000"/>
                      <a:lumOff val="25000"/>
                    </a:schemeClr>
                  </a:solidFill>
                </a:endParaRPr>
              </a:p>
            </p:txBody>
          </p:sp>
        </mc:Choice>
        <mc:Fallback xmlns="">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mc:Fallback>
      </mc:AlternateContent>
    </p:spTree>
    <p:extLst>
      <p:ext uri="{BB962C8B-B14F-4D97-AF65-F5344CB8AC3E}">
        <p14:creationId xmlns:p14="http://schemas.microsoft.com/office/powerpoint/2010/main" val="381856167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592596" cy="15858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𝑍</m:t>
                                      </m:r>
                                    </m:e>
                                    <m:sub>
                                      <m:r>
                                        <a:rPr lang="en-US" sz="2800" b="0" i="1" smtClean="0">
                                          <a:solidFill>
                                            <a:schemeClr val="bg1">
                                              <a:lumMod val="75000"/>
                                            </a:schemeClr>
                                          </a:solidFill>
                                          <a:latin typeface="Cambria Math" panose="02040503050406030204" pitchFamily="18" charset="0"/>
                                        </a:rPr>
                                        <m:t>𝑖</m:t>
                                      </m:r>
                                    </m:sub>
                                  </m:sSub>
                                  <m:d>
                                    <m:dPr>
                                      <m:ctrlPr>
                                        <a:rPr lang="en-US" sz="2800" b="0" i="1" smtClean="0">
                                          <a:solidFill>
                                            <a:schemeClr val="bg1">
                                              <a:lumMod val="75000"/>
                                            </a:schemeClr>
                                          </a:solidFill>
                                          <a:latin typeface="Cambria Math" panose="02040503050406030204" pitchFamily="18" charset="0"/>
                                        </a:rPr>
                                      </m:ctrlPr>
                                    </m:dPr>
                                    <m:e>
                                      <m:r>
                                        <a:rPr lang="en-US" sz="2800" b="0" i="1" smtClean="0">
                                          <a:solidFill>
                                            <a:schemeClr val="bg1">
                                              <a:lumMod val="75000"/>
                                            </a:schemeClr>
                                          </a:solidFill>
                                          <a:latin typeface="Cambria Math" panose="02040503050406030204" pitchFamily="18" charset="0"/>
                                        </a:rPr>
                                        <m:t>1−</m:t>
                                      </m:r>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r>
                                    <a:rPr lang="en-US" sz="2800" b="0" i="1" smtClean="0">
                                      <a:solidFill>
                                        <a:schemeClr val="bg1">
                                          <a:lumMod val="75000"/>
                                        </a:schemeClr>
                                      </a:solidFill>
                                      <a:latin typeface="Cambria Math" panose="02040503050406030204" pitchFamily="18" charset="0"/>
                                    </a:rPr>
                                    <m:t>+</m:t>
                                  </m:r>
                                  <m:d>
                                    <m:dPr>
                                      <m:ctrlPr>
                                        <a:rPr lang="en-US" sz="2800" b="0" i="1" smtClean="0">
                                          <a:solidFill>
                                            <a:schemeClr val="accent1"/>
                                          </a:solidFill>
                                          <a:latin typeface="Cambria Math" panose="02040503050406030204" pitchFamily="18" charset="0"/>
                                        </a:rPr>
                                      </m:ctrlPr>
                                    </m:dPr>
                                    <m:e>
                                      <m:r>
                                        <a:rPr lang="en-US" sz="2800" b="0" i="1" smtClean="0">
                                          <a:solidFill>
                                            <a:schemeClr val="accent1"/>
                                          </a:solidFill>
                                          <a:latin typeface="Cambria Math" panose="02040503050406030204" pitchFamily="18" charset="0"/>
                                        </a:rPr>
                                        <m:t>1−</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𝑍</m:t>
                                          </m:r>
                                        </m:e>
                                        <m:sub>
                                          <m:r>
                                            <a:rPr lang="en-US" sz="2800" b="0" i="1" smtClean="0">
                                              <a:solidFill>
                                                <a:schemeClr val="accent1"/>
                                              </a:solidFill>
                                              <a:latin typeface="Cambria Math" panose="02040503050406030204" pitchFamily="18" charset="0"/>
                                            </a:rPr>
                                            <m:t>𝑖</m:t>
                                          </m:r>
                                        </m:sub>
                                      </m:sSub>
                                    </m:e>
                                  </m:d>
                                  <m:r>
                                    <a:rPr lang="en-US" sz="2800" i="1">
                                      <a:solidFill>
                                        <a:schemeClr val="accent1"/>
                                      </a:solidFill>
                                      <a:latin typeface="Cambria Math" panose="02040503050406030204" pitchFamily="18" charset="0"/>
                                    </a:rPr>
                                    <m:t>𝑒</m:t>
                                  </m:r>
                                  <m:d>
                                    <m:dPr>
                                      <m:ctrlPr>
                                        <a:rPr lang="en-US" sz="2800" b="1" i="1">
                                          <a:solidFill>
                                            <a:schemeClr val="accent1"/>
                                          </a:solidFill>
                                          <a:latin typeface="Cambria Math" panose="02040503050406030204" pitchFamily="18" charset="0"/>
                                        </a:rPr>
                                      </m:ctrlPr>
                                    </m:dPr>
                                    <m:e>
                                      <m:sSub>
                                        <m:sSubPr>
                                          <m:ctrlPr>
                                            <a:rPr lang="en-US" sz="2800" b="1" i="1">
                                              <a:solidFill>
                                                <a:schemeClr val="accent1"/>
                                              </a:solidFill>
                                              <a:latin typeface="Cambria Math" panose="02040503050406030204" pitchFamily="18" charset="0"/>
                                            </a:rPr>
                                          </m:ctrlPr>
                                        </m:sSubPr>
                                        <m:e>
                                          <m:r>
                                            <a:rPr lang="en-US" sz="2800" b="1">
                                              <a:solidFill>
                                                <a:schemeClr val="accent1"/>
                                              </a:solidFill>
                                              <a:latin typeface="Cambria Math" panose="02040503050406030204" pitchFamily="18" charset="0"/>
                                            </a:rPr>
                                            <m:t>𝐗</m:t>
                                          </m:r>
                                        </m:e>
                                        <m:sub>
                                          <m:r>
                                            <a:rPr lang="en-US" sz="2800" i="1">
                                              <a:solidFill>
                                                <a:schemeClr val="accent1"/>
                                              </a:solidFill>
                                              <a:latin typeface="Cambria Math" panose="02040503050406030204" pitchFamily="18" charset="0"/>
                                            </a:rPr>
                                            <m:t>𝑖</m:t>
                                          </m:r>
                                        </m:sub>
                                      </m:sSub>
                                      <m:r>
                                        <a:rPr lang="en-US" sz="2800" b="1" i="1">
                                          <a:solidFill>
                                            <a:schemeClr val="accent1"/>
                                          </a:solidFill>
                                          <a:latin typeface="Cambria Math" panose="02040503050406030204" pitchFamily="18" charset="0"/>
                                        </a:rPr>
                                        <m:t>,</m:t>
                                      </m:r>
                                      <m:acc>
                                        <m:accPr>
                                          <m:chr m:val="̂"/>
                                          <m:ctrlPr>
                                            <a:rPr lang="en-US" sz="2800" b="1" i="1">
                                              <a:solidFill>
                                                <a:schemeClr val="accent1"/>
                                              </a:solidFill>
                                              <a:latin typeface="Cambria Math" panose="02040503050406030204" pitchFamily="18" charset="0"/>
                                            </a:rPr>
                                          </m:ctrlPr>
                                        </m:accPr>
                                        <m:e>
                                          <m:r>
                                            <a:rPr lang="en-US" sz="2800" b="1" i="1">
                                              <a:solidFill>
                                                <a:schemeClr val="accent1"/>
                                              </a:solidFill>
                                              <a:latin typeface="Cambria Math" panose="02040503050406030204" pitchFamily="18" charset="0"/>
                                            </a:rPr>
                                            <m:t>𝜷</m:t>
                                          </m:r>
                                        </m:e>
                                      </m:acc>
                                    </m:e>
                                  </m:d>
                                </m:e>
                              </m:d>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𝑚</m:t>
                                      </m:r>
                                    </m:e>
                                    <m:sub>
                                      <m:r>
                                        <a:rPr lang="en-US" sz="2800" b="0" i="1" smtClean="0">
                                          <a:solidFill>
                                            <a:schemeClr val="bg1">
                                              <a:lumMod val="75000"/>
                                            </a:schemeClr>
                                          </a:solidFill>
                                          <a:latin typeface="Cambria Math" panose="02040503050406030204" pitchFamily="18" charset="0"/>
                                        </a:rPr>
                                        <m:t>1</m:t>
                                      </m:r>
                                    </m:sub>
                                  </m:sSub>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a:rPr lang="en-US" sz="2800" b="0" i="1" smtClean="0">
                                              <a:solidFill>
                                                <a:schemeClr val="bg1">
                                                  <a:lumMod val="75000"/>
                                                </a:schemeClr>
                                              </a:solidFill>
                                              <a:latin typeface="Cambria Math" panose="02040503050406030204" pitchFamily="18" charset="0"/>
                                            </a:rPr>
                                            <m:t>𝑖</m:t>
                                          </m:r>
                                        </m:sub>
                                      </m:sSub>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acc>
                                            <m:accPr>
                                              <m:chr m:val="̂"/>
                                              <m:ctrlPr>
                                                <a:rPr lang="en-US" sz="2800" b="1" i="1" smtClean="0">
                                                  <a:solidFill>
                                                    <a:schemeClr val="bg1">
                                                      <a:lumMod val="75000"/>
                                                    </a:schemeClr>
                                                  </a:solidFill>
                                                  <a:latin typeface="Cambria Math" panose="02040503050406030204" pitchFamily="18" charset="0"/>
                                                </a:rPr>
                                              </m:ctrlPr>
                                            </m:accPr>
                                            <m:e>
                                              <m:r>
                                                <a:rPr lang="en-US" sz="2800" b="1" i="0" smtClean="0">
                                                  <a:solidFill>
                                                    <a:schemeClr val="bg1">
                                                      <a:lumMod val="75000"/>
                                                    </a:schemeClr>
                                                  </a:solidFill>
                                                  <a:latin typeface="Cambria Math" panose="02040503050406030204" pitchFamily="18" charset="0"/>
                                                </a:rPr>
                                                <m:t>𝛂</m:t>
                                              </m:r>
                                            </m:e>
                                          </m:acc>
                                        </m:e>
                                        <m:sub>
                                          <m:r>
                                            <a:rPr lang="en-US" sz="2800" b="0" i="1" smtClean="0">
                                              <a:solidFill>
                                                <a:schemeClr val="bg1">
                                                  <a:lumMod val="75000"/>
                                                </a:schemeClr>
                                              </a:solidFill>
                                              <a:latin typeface="Cambria Math" panose="02040503050406030204" pitchFamily="18" charset="0"/>
                                            </a:rPr>
                                            <m:t>1</m:t>
                                          </m:r>
                                        </m:sub>
                                      </m:sSub>
                                    </m:e>
                                  </m:d>
                                  <m:r>
                                    <a:rPr lang="en-US" sz="2800" b="0" i="1" smtClean="0">
                                      <a:solidFill>
                                        <a:schemeClr val="bg1">
                                          <a:lumMod val="75000"/>
                                        </a:schemeClr>
                                      </a:solidFill>
                                      <a:latin typeface="Cambria Math" panose="02040503050406030204" pitchFamily="18" charset="0"/>
                                    </a:rPr>
                                    <m:t>−</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𝑚</m:t>
                                      </m:r>
                                    </m:e>
                                    <m:sub>
                                      <m:r>
                                        <a:rPr lang="en-US" sz="2800" b="0" i="1" smtClean="0">
                                          <a:solidFill>
                                            <a:schemeClr val="bg1">
                                              <a:lumMod val="75000"/>
                                            </a:schemeClr>
                                          </a:solidFill>
                                          <a:latin typeface="Cambria Math" panose="02040503050406030204" pitchFamily="18" charset="0"/>
                                        </a:rPr>
                                        <m:t>0</m:t>
                                      </m:r>
                                    </m:sub>
                                  </m:sSub>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1" i="0" smtClean="0">
                                              <a:solidFill>
                                                <a:schemeClr val="bg1">
                                                  <a:lumMod val="75000"/>
                                                </a:schemeClr>
                                              </a:solidFill>
                                              <a:latin typeface="Cambria Math" panose="02040503050406030204" pitchFamily="18" charset="0"/>
                                            </a:rPr>
                                            <m:t>𝐗</m:t>
                                          </m:r>
                                        </m:e>
                                        <m:sub>
                                          <m:r>
                                            <a:rPr lang="en-US" sz="2800" b="0" i="1" smtClean="0">
                                              <a:solidFill>
                                                <a:schemeClr val="bg1">
                                                  <a:lumMod val="75000"/>
                                                </a:schemeClr>
                                              </a:solidFill>
                                              <a:latin typeface="Cambria Math" panose="02040503050406030204" pitchFamily="18" charset="0"/>
                                            </a:rPr>
                                            <m:t>𝑖</m:t>
                                          </m:r>
                                        </m:sub>
                                      </m:sSub>
                                      <m:r>
                                        <a:rPr lang="en-US" sz="2800" b="0" i="1" smtClean="0">
                                          <a:solidFill>
                                            <a:schemeClr val="bg1">
                                              <a:lumMod val="75000"/>
                                            </a:schemeClr>
                                          </a:solidFill>
                                          <a:latin typeface="Cambria Math" panose="02040503050406030204" pitchFamily="18" charset="0"/>
                                        </a:rPr>
                                        <m:t>, </m:t>
                                      </m:r>
                                      <m:sSub>
                                        <m:sSubPr>
                                          <m:ctrlPr>
                                            <a:rPr lang="en-US" sz="2800" b="0" i="1" smtClean="0">
                                              <a:solidFill>
                                                <a:schemeClr val="bg1">
                                                  <a:lumMod val="75000"/>
                                                </a:schemeClr>
                                              </a:solidFill>
                                              <a:latin typeface="Cambria Math" panose="02040503050406030204" pitchFamily="18" charset="0"/>
                                            </a:rPr>
                                          </m:ctrlPr>
                                        </m:sSubPr>
                                        <m:e>
                                          <m:acc>
                                            <m:accPr>
                                              <m:chr m:val="̂"/>
                                              <m:ctrlPr>
                                                <a:rPr lang="en-US" sz="2800" b="1" i="1" smtClean="0">
                                                  <a:solidFill>
                                                    <a:schemeClr val="bg1">
                                                      <a:lumMod val="75000"/>
                                                    </a:schemeClr>
                                                  </a:solidFill>
                                                  <a:latin typeface="Cambria Math" panose="02040503050406030204" pitchFamily="18" charset="0"/>
                                                </a:rPr>
                                              </m:ctrlPr>
                                            </m:accPr>
                                            <m:e>
                                              <m:r>
                                                <a:rPr lang="en-US" sz="2800" b="1" i="0" smtClean="0">
                                                  <a:solidFill>
                                                    <a:schemeClr val="bg1">
                                                      <a:lumMod val="75000"/>
                                                    </a:schemeClr>
                                                  </a:solidFill>
                                                  <a:latin typeface="Cambria Math" panose="02040503050406030204" pitchFamily="18" charset="0"/>
                                                </a:rPr>
                                                <m:t>𝛂</m:t>
                                              </m:r>
                                            </m:e>
                                          </m:acc>
                                        </m:e>
                                        <m:sub>
                                          <m:r>
                                            <a:rPr lang="en-US" sz="2800" b="0" i="1" smtClean="0">
                                              <a:solidFill>
                                                <a:schemeClr val="bg1">
                                                  <a:lumMod val="75000"/>
                                                </a:schemeClr>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smtClean="0">
                                      <a:solidFill>
                                        <a:schemeClr val="bg1"/>
                                      </a:solidFill>
                                      <a:latin typeface="Cambria Math" panose="02040503050406030204" pitchFamily="18" charset="0"/>
                                    </a:rPr>
                                  </m:ctrlPr>
                                </m:dPr>
                                <m:e>
                                  <m:sSub>
                                    <m:sSubPr>
                                      <m:ctrlPr>
                                        <a:rPr lang="en-US" sz="2800" i="1" smtClean="0">
                                          <a:solidFill>
                                            <a:schemeClr val="bg1">
                                              <a:lumMod val="75000"/>
                                            </a:schemeClr>
                                          </a:solidFill>
                                          <a:latin typeface="Cambria Math" panose="02040503050406030204" pitchFamily="18" charset="0"/>
                                        </a:rPr>
                                      </m:ctrlPr>
                                    </m:sSubPr>
                                    <m:e>
                                      <m:r>
                                        <a:rPr lang="en-US" sz="2800" i="1">
                                          <a:solidFill>
                                            <a:schemeClr val="bg1">
                                              <a:lumMod val="75000"/>
                                            </a:schemeClr>
                                          </a:solidFill>
                                          <a:latin typeface="Cambria Math" panose="02040503050406030204" pitchFamily="18" charset="0"/>
                                        </a:rPr>
                                        <m:t>𝑍</m:t>
                                      </m:r>
                                    </m:e>
                                    <m:sub>
                                      <m:r>
                                        <a:rPr lang="en-US" sz="2800" i="1">
                                          <a:solidFill>
                                            <a:schemeClr val="bg1">
                                              <a:lumMod val="75000"/>
                                            </a:schemeClr>
                                          </a:solidFill>
                                          <a:latin typeface="Cambria Math" panose="02040503050406030204" pitchFamily="18" charset="0"/>
                                        </a:rPr>
                                        <m:t>𝑖</m:t>
                                      </m:r>
                                    </m:sub>
                                  </m:sSub>
                                  <m:d>
                                    <m:dPr>
                                      <m:ctrlPr>
                                        <a:rPr lang="en-US" sz="2800" i="1" smtClean="0">
                                          <a:solidFill>
                                            <a:schemeClr val="bg1">
                                              <a:lumMod val="75000"/>
                                            </a:schemeClr>
                                          </a:solidFill>
                                          <a:latin typeface="Cambria Math" panose="02040503050406030204" pitchFamily="18" charset="0"/>
                                        </a:rPr>
                                      </m:ctrlPr>
                                    </m:dPr>
                                    <m:e>
                                      <m:r>
                                        <a:rPr lang="en-US" sz="2800" i="1">
                                          <a:solidFill>
                                            <a:schemeClr val="bg1">
                                              <a:lumMod val="75000"/>
                                            </a:schemeClr>
                                          </a:solidFill>
                                          <a:latin typeface="Cambria Math" panose="02040503050406030204" pitchFamily="18" charset="0"/>
                                        </a:rPr>
                                        <m:t>1−</m:t>
                                      </m:r>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r>
                                    <a:rPr lang="en-US" sz="2800" i="1">
                                      <a:solidFill>
                                        <a:schemeClr val="bg1">
                                          <a:lumMod val="75000"/>
                                        </a:schemeClr>
                                      </a:solidFill>
                                      <a:latin typeface="Cambria Math" panose="02040503050406030204" pitchFamily="18" charset="0"/>
                                    </a:rPr>
                                    <m:t>+</m:t>
                                  </m:r>
                                  <m:d>
                                    <m:dPr>
                                      <m:ctrlPr>
                                        <a:rPr lang="en-US" sz="2800" i="1" smtClean="0">
                                          <a:solidFill>
                                            <a:schemeClr val="accent1"/>
                                          </a:solidFill>
                                          <a:latin typeface="Cambria Math" panose="02040503050406030204" pitchFamily="18" charset="0"/>
                                        </a:rPr>
                                      </m:ctrlPr>
                                    </m:dPr>
                                    <m:e>
                                      <m:r>
                                        <a:rPr lang="en-US" sz="2800" i="1">
                                          <a:solidFill>
                                            <a:schemeClr val="accent1"/>
                                          </a:solidFill>
                                          <a:latin typeface="Cambria Math" panose="02040503050406030204" pitchFamily="18" charset="0"/>
                                        </a:rPr>
                                        <m:t>1−</m:t>
                                      </m:r>
                                      <m:sSub>
                                        <m:sSubPr>
                                          <m:ctrlPr>
                                            <a:rPr lang="en-US" sz="2800" i="1">
                                              <a:solidFill>
                                                <a:schemeClr val="accent1"/>
                                              </a:solidFill>
                                              <a:latin typeface="Cambria Math" panose="02040503050406030204" pitchFamily="18" charset="0"/>
                                            </a:rPr>
                                          </m:ctrlPr>
                                        </m:sSubPr>
                                        <m:e>
                                          <m:r>
                                            <a:rPr lang="en-US" sz="2800" i="1">
                                              <a:solidFill>
                                                <a:schemeClr val="accent1"/>
                                              </a:solidFill>
                                              <a:latin typeface="Cambria Math" panose="02040503050406030204" pitchFamily="18" charset="0"/>
                                            </a:rPr>
                                            <m:t>𝑍</m:t>
                                          </m:r>
                                        </m:e>
                                        <m:sub>
                                          <m:r>
                                            <a:rPr lang="en-US" sz="2800" i="1">
                                              <a:solidFill>
                                                <a:schemeClr val="accent1"/>
                                              </a:solidFill>
                                              <a:latin typeface="Cambria Math" panose="02040503050406030204" pitchFamily="18" charset="0"/>
                                            </a:rPr>
                                            <m:t>𝑖</m:t>
                                          </m:r>
                                        </m:sub>
                                      </m:sSub>
                                    </m:e>
                                  </m:d>
                                  <m:r>
                                    <a:rPr lang="en-US" sz="2800" i="1">
                                      <a:solidFill>
                                        <a:schemeClr val="accent1"/>
                                      </a:solidFill>
                                      <a:latin typeface="Cambria Math" panose="02040503050406030204" pitchFamily="18" charset="0"/>
                                    </a:rPr>
                                    <m:t>𝑒</m:t>
                                  </m:r>
                                  <m:d>
                                    <m:dPr>
                                      <m:ctrlPr>
                                        <a:rPr lang="en-US" sz="2800" b="1" i="1">
                                          <a:solidFill>
                                            <a:schemeClr val="accent1"/>
                                          </a:solidFill>
                                          <a:latin typeface="Cambria Math" panose="02040503050406030204" pitchFamily="18" charset="0"/>
                                        </a:rPr>
                                      </m:ctrlPr>
                                    </m:dPr>
                                    <m:e>
                                      <m:sSub>
                                        <m:sSubPr>
                                          <m:ctrlPr>
                                            <a:rPr lang="en-US" sz="2800" b="1" i="1">
                                              <a:solidFill>
                                                <a:schemeClr val="accent1"/>
                                              </a:solidFill>
                                              <a:latin typeface="Cambria Math" panose="02040503050406030204" pitchFamily="18" charset="0"/>
                                            </a:rPr>
                                          </m:ctrlPr>
                                        </m:sSubPr>
                                        <m:e>
                                          <m:r>
                                            <a:rPr lang="en-US" sz="2800" b="1">
                                              <a:solidFill>
                                                <a:schemeClr val="accent1"/>
                                              </a:solidFill>
                                              <a:latin typeface="Cambria Math" panose="02040503050406030204" pitchFamily="18" charset="0"/>
                                            </a:rPr>
                                            <m:t>𝐗</m:t>
                                          </m:r>
                                        </m:e>
                                        <m:sub>
                                          <m:r>
                                            <a:rPr lang="en-US" sz="2800" i="1">
                                              <a:solidFill>
                                                <a:schemeClr val="accent1"/>
                                              </a:solidFill>
                                              <a:latin typeface="Cambria Math" panose="02040503050406030204" pitchFamily="18" charset="0"/>
                                            </a:rPr>
                                            <m:t>𝑖</m:t>
                                          </m:r>
                                        </m:sub>
                                      </m:sSub>
                                      <m:r>
                                        <a:rPr lang="en-US" sz="2800" b="1" i="1">
                                          <a:solidFill>
                                            <a:schemeClr val="accent1"/>
                                          </a:solidFill>
                                          <a:latin typeface="Cambria Math" panose="02040503050406030204" pitchFamily="18" charset="0"/>
                                        </a:rPr>
                                        <m:t>,</m:t>
                                      </m:r>
                                      <m:acc>
                                        <m:accPr>
                                          <m:chr m:val="̂"/>
                                          <m:ctrlPr>
                                            <a:rPr lang="en-US" sz="2800" b="1" i="1">
                                              <a:solidFill>
                                                <a:schemeClr val="accent1"/>
                                              </a:solidFill>
                                              <a:latin typeface="Cambria Math" panose="02040503050406030204" pitchFamily="18" charset="0"/>
                                            </a:rPr>
                                          </m:ctrlPr>
                                        </m:accPr>
                                        <m:e>
                                          <m:r>
                                            <a:rPr lang="en-US" sz="2800" b="1" i="1">
                                              <a:solidFill>
                                                <a:schemeClr val="accent1"/>
                                              </a:solidFill>
                                              <a:latin typeface="Cambria Math" panose="02040503050406030204" pitchFamily="18" charset="0"/>
                                            </a:rPr>
                                            <m:t>𝜷</m:t>
                                          </m:r>
                                        </m:e>
                                      </m:acc>
                                    </m:e>
                                  </m:d>
                                </m:e>
                              </m:d>
                            </m:e>
                          </m:nary>
                        </m:den>
                      </m:f>
                    </m:oMath>
                  </m:oMathPara>
                </a14:m>
                <a:endParaRPr lang="en-US" sz="2800" dirty="0">
                  <a:solidFill>
                    <a:schemeClr val="tx1">
                      <a:lumMod val="75000"/>
                      <a:lumOff val="25000"/>
                    </a:schemeClr>
                  </a:solidFill>
                </a:endParaRPr>
              </a:p>
            </p:txBody>
          </p:sp>
        </mc:Choice>
        <mc:Fallback xmlns="">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mc:Fallback>
      </mc:AlternateContent>
    </p:spTree>
    <p:extLst>
      <p:ext uri="{BB962C8B-B14F-4D97-AF65-F5344CB8AC3E}">
        <p14:creationId xmlns:p14="http://schemas.microsoft.com/office/powerpoint/2010/main" val="12917549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4A8BA1-589E-744E-B763-00CFF1798F94}"/>
                  </a:ext>
                </a:extLst>
              </p:cNvPr>
              <p:cNvSpPr txBox="1"/>
              <p:nvPr/>
            </p:nvSpPr>
            <p:spPr>
              <a:xfrm>
                <a:off x="204259" y="3771157"/>
                <a:ext cx="11592596" cy="15858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5"/>
                              </a:solidFill>
                              <a:latin typeface="Cambria Math" panose="02040503050406030204" pitchFamily="18" charset="0"/>
                            </a:rPr>
                          </m:ctrlPr>
                        </m:sSubPr>
                        <m:e>
                          <m:acc>
                            <m:accPr>
                              <m:chr m:val="̂"/>
                              <m:ctrlPr>
                                <a:rPr lang="en-US" sz="2800" b="0" i="1" smtClean="0">
                                  <a:solidFill>
                                    <a:schemeClr val="accent5"/>
                                  </a:solidFill>
                                  <a:latin typeface="Cambria Math" panose="02040503050406030204" pitchFamily="18" charset="0"/>
                                </a:rPr>
                              </m:ctrlPr>
                            </m:accPr>
                            <m:e>
                              <m:r>
                                <a:rPr lang="en-US" sz="2800" b="0" i="1" smtClean="0">
                                  <a:solidFill>
                                    <a:schemeClr val="accent5"/>
                                  </a:solidFill>
                                  <a:latin typeface="Cambria Math" panose="02040503050406030204" pitchFamily="18" charset="0"/>
                                </a:rPr>
                                <m:t>𝛿</m:t>
                              </m:r>
                            </m:e>
                          </m:acc>
                        </m:e>
                        <m:sub>
                          <m:r>
                            <a:rPr lang="en-US" sz="2800" b="0" i="1" smtClean="0">
                              <a:solidFill>
                                <a:schemeClr val="accent5"/>
                              </a:solidFill>
                              <a:latin typeface="Cambria Math" panose="02040503050406030204" pitchFamily="18" charset="0"/>
                            </a:rPr>
                            <m:t>1</m:t>
                          </m:r>
                        </m:sub>
                      </m:sSub>
                      <m:r>
                        <a:rPr lang="en-US" sz="2800" b="0" i="1" smtClean="0">
                          <a:solidFill>
                            <a:schemeClr val="accent5"/>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b="0" i="1" smtClean="0">
                                      <a:solidFill>
                                        <a:schemeClr val="bg1">
                                          <a:lumMod val="75000"/>
                                        </a:schemeClr>
                                      </a:solidFill>
                                      <a:latin typeface="Cambria Math" panose="02040503050406030204" pitchFamily="18" charset="0"/>
                                    </a:rPr>
                                  </m:ctrlPr>
                                </m:dPr>
                                <m:e>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𝑍</m:t>
                                      </m:r>
                                    </m:e>
                                    <m:sub>
                                      <m:r>
                                        <a:rPr lang="en-US" sz="2800" b="0" i="1" smtClean="0">
                                          <a:solidFill>
                                            <a:schemeClr val="bg1">
                                              <a:lumMod val="75000"/>
                                            </a:schemeClr>
                                          </a:solidFill>
                                          <a:latin typeface="Cambria Math" panose="02040503050406030204" pitchFamily="18" charset="0"/>
                                        </a:rPr>
                                        <m:t>𝑖</m:t>
                                      </m:r>
                                    </m:sub>
                                  </m:sSub>
                                  <m:d>
                                    <m:dPr>
                                      <m:ctrlPr>
                                        <a:rPr lang="en-US" sz="2800" b="0" i="1" smtClean="0">
                                          <a:solidFill>
                                            <a:schemeClr val="bg1">
                                              <a:lumMod val="75000"/>
                                            </a:schemeClr>
                                          </a:solidFill>
                                          <a:latin typeface="Cambria Math" panose="02040503050406030204" pitchFamily="18" charset="0"/>
                                        </a:rPr>
                                      </m:ctrlPr>
                                    </m:dPr>
                                    <m:e>
                                      <m:r>
                                        <a:rPr lang="en-US" sz="2800" b="0" i="1" smtClean="0">
                                          <a:solidFill>
                                            <a:schemeClr val="bg1">
                                              <a:lumMod val="75000"/>
                                            </a:schemeClr>
                                          </a:solidFill>
                                          <a:latin typeface="Cambria Math" panose="02040503050406030204" pitchFamily="18" charset="0"/>
                                        </a:rPr>
                                        <m:t>1−</m:t>
                                      </m:r>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r>
                                    <a:rPr lang="en-US" sz="2800" b="0" i="1" smtClean="0">
                                      <a:solidFill>
                                        <a:schemeClr val="bg1">
                                          <a:lumMod val="75000"/>
                                        </a:schemeClr>
                                      </a:solidFill>
                                      <a:latin typeface="Cambria Math" panose="02040503050406030204" pitchFamily="18" charset="0"/>
                                    </a:rPr>
                                    <m:t>+</m:t>
                                  </m:r>
                                  <m:d>
                                    <m:dPr>
                                      <m:ctrlPr>
                                        <a:rPr lang="en-US" sz="2800" b="0" i="1" smtClean="0">
                                          <a:solidFill>
                                            <a:schemeClr val="bg1">
                                              <a:lumMod val="75000"/>
                                            </a:schemeClr>
                                          </a:solidFill>
                                          <a:latin typeface="Cambria Math" panose="02040503050406030204" pitchFamily="18" charset="0"/>
                                        </a:rPr>
                                      </m:ctrlPr>
                                    </m:dPr>
                                    <m:e>
                                      <m:r>
                                        <a:rPr lang="en-US" sz="2800" b="0" i="1" smtClean="0">
                                          <a:solidFill>
                                            <a:schemeClr val="bg1">
                                              <a:lumMod val="75000"/>
                                            </a:schemeClr>
                                          </a:solidFill>
                                          <a:latin typeface="Cambria Math" panose="02040503050406030204" pitchFamily="18" charset="0"/>
                                        </a:rPr>
                                        <m:t>1−</m:t>
                                      </m:r>
                                      <m:sSub>
                                        <m:sSubPr>
                                          <m:ctrlPr>
                                            <a:rPr lang="en-US" sz="2800" b="0" i="1" smtClean="0">
                                              <a:solidFill>
                                                <a:schemeClr val="bg1">
                                                  <a:lumMod val="75000"/>
                                                </a:schemeClr>
                                              </a:solidFill>
                                              <a:latin typeface="Cambria Math" panose="02040503050406030204" pitchFamily="18" charset="0"/>
                                            </a:rPr>
                                          </m:ctrlPr>
                                        </m:sSubPr>
                                        <m:e>
                                          <m:r>
                                            <a:rPr lang="en-US" sz="2800" b="0" i="1" smtClean="0">
                                              <a:solidFill>
                                                <a:schemeClr val="bg1">
                                                  <a:lumMod val="75000"/>
                                                </a:schemeClr>
                                              </a:solidFill>
                                              <a:latin typeface="Cambria Math" panose="02040503050406030204" pitchFamily="18" charset="0"/>
                                            </a:rPr>
                                            <m:t>𝑍</m:t>
                                          </m:r>
                                        </m:e>
                                        <m:sub>
                                          <m:r>
                                            <a:rPr lang="en-US" sz="2800" b="0" i="1" smtClean="0">
                                              <a:solidFill>
                                                <a:schemeClr val="bg1">
                                                  <a:lumMod val="75000"/>
                                                </a:schemeClr>
                                              </a:solidFill>
                                              <a:latin typeface="Cambria Math" panose="02040503050406030204" pitchFamily="18" charset="0"/>
                                            </a:rPr>
                                            <m:t>𝑖</m:t>
                                          </m:r>
                                        </m:sub>
                                      </m:sSub>
                                    </m:e>
                                  </m:d>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d>
                                <m:dPr>
                                  <m:ctrlPr>
                                    <a:rPr lang="en-US" sz="2800" b="0" i="1" smtClean="0">
                                      <a:solidFill>
                                        <a:schemeClr val="accent1"/>
                                      </a:solidFill>
                                      <a:latin typeface="Cambria Math" panose="02040503050406030204" pitchFamily="18" charset="0"/>
                                    </a:rPr>
                                  </m:ctrlPr>
                                </m:dPr>
                                <m:e>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𝑚</m:t>
                                      </m:r>
                                    </m:e>
                                    <m:sub>
                                      <m:r>
                                        <a:rPr lang="en-US" sz="2800" b="0" i="1" smtClean="0">
                                          <a:solidFill>
                                            <a:schemeClr val="accent1"/>
                                          </a:solidFill>
                                          <a:latin typeface="Cambria Math" panose="02040503050406030204" pitchFamily="18" charset="0"/>
                                        </a:rPr>
                                        <m:t>1</m:t>
                                      </m:r>
                                    </m:sub>
                                  </m:sSub>
                                  <m:d>
                                    <m:dPr>
                                      <m:ctrlPr>
                                        <a:rPr lang="en-US" sz="2800" b="0" i="1" smtClean="0">
                                          <a:solidFill>
                                            <a:schemeClr val="accent1"/>
                                          </a:solidFill>
                                          <a:latin typeface="Cambria Math" panose="02040503050406030204" pitchFamily="18" charset="0"/>
                                        </a:rPr>
                                      </m:ctrlPr>
                                    </m:dPr>
                                    <m:e>
                                      <m:sSub>
                                        <m:sSubPr>
                                          <m:ctrlPr>
                                            <a:rPr lang="en-US" sz="2800" b="0" i="1" smtClean="0">
                                              <a:solidFill>
                                                <a:schemeClr val="accent1"/>
                                              </a:solidFill>
                                              <a:latin typeface="Cambria Math" panose="02040503050406030204" pitchFamily="18" charset="0"/>
                                            </a:rPr>
                                          </m:ctrlPr>
                                        </m:sSubPr>
                                        <m:e>
                                          <m:r>
                                            <a:rPr lang="en-US" sz="2800" b="1" i="0" smtClean="0">
                                              <a:solidFill>
                                                <a:schemeClr val="accent1"/>
                                              </a:solidFill>
                                              <a:latin typeface="Cambria Math" panose="02040503050406030204" pitchFamily="18" charset="0"/>
                                            </a:rPr>
                                            <m:t>𝐗</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acc>
                                            <m:accPr>
                                              <m:chr m:val="̂"/>
                                              <m:ctrlPr>
                                                <a:rPr lang="en-US" sz="2800" b="1" i="1" smtClean="0">
                                                  <a:solidFill>
                                                    <a:schemeClr val="accent1"/>
                                                  </a:solidFill>
                                                  <a:latin typeface="Cambria Math" panose="02040503050406030204" pitchFamily="18" charset="0"/>
                                                </a:rPr>
                                              </m:ctrlPr>
                                            </m:accPr>
                                            <m:e>
                                              <m:r>
                                                <a:rPr lang="en-US" sz="2800" b="1" i="0" smtClean="0">
                                                  <a:solidFill>
                                                    <a:schemeClr val="accent1"/>
                                                  </a:solidFill>
                                                  <a:latin typeface="Cambria Math" panose="02040503050406030204" pitchFamily="18" charset="0"/>
                                                </a:rPr>
                                                <m:t>𝛂</m:t>
                                              </m:r>
                                            </m:e>
                                          </m:acc>
                                        </m:e>
                                        <m:sub>
                                          <m:r>
                                            <a:rPr lang="en-US" sz="2800" b="0" i="1" smtClean="0">
                                              <a:solidFill>
                                                <a:schemeClr val="accent1"/>
                                              </a:solidFill>
                                              <a:latin typeface="Cambria Math" panose="02040503050406030204" pitchFamily="18" charset="0"/>
                                            </a:rPr>
                                            <m:t>1</m:t>
                                          </m:r>
                                        </m:sub>
                                      </m:sSub>
                                    </m:e>
                                  </m:d>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𝑚</m:t>
                                      </m:r>
                                    </m:e>
                                    <m:sub>
                                      <m:r>
                                        <a:rPr lang="en-US" sz="2800" b="0" i="1" smtClean="0">
                                          <a:solidFill>
                                            <a:schemeClr val="accent1"/>
                                          </a:solidFill>
                                          <a:latin typeface="Cambria Math" panose="02040503050406030204" pitchFamily="18" charset="0"/>
                                        </a:rPr>
                                        <m:t>0</m:t>
                                      </m:r>
                                    </m:sub>
                                  </m:sSub>
                                  <m:d>
                                    <m:dPr>
                                      <m:ctrlPr>
                                        <a:rPr lang="en-US" sz="2800" b="0" i="1" smtClean="0">
                                          <a:solidFill>
                                            <a:schemeClr val="accent1"/>
                                          </a:solidFill>
                                          <a:latin typeface="Cambria Math" panose="02040503050406030204" pitchFamily="18" charset="0"/>
                                        </a:rPr>
                                      </m:ctrlPr>
                                    </m:dPr>
                                    <m:e>
                                      <m:sSub>
                                        <m:sSubPr>
                                          <m:ctrlPr>
                                            <a:rPr lang="en-US" sz="2800" b="0" i="1" smtClean="0">
                                              <a:solidFill>
                                                <a:schemeClr val="accent1"/>
                                              </a:solidFill>
                                              <a:latin typeface="Cambria Math" panose="02040503050406030204" pitchFamily="18" charset="0"/>
                                            </a:rPr>
                                          </m:ctrlPr>
                                        </m:sSubPr>
                                        <m:e>
                                          <m:r>
                                            <a:rPr lang="en-US" sz="2800" b="1" i="0" smtClean="0">
                                              <a:solidFill>
                                                <a:schemeClr val="accent1"/>
                                              </a:solidFill>
                                              <a:latin typeface="Cambria Math" panose="02040503050406030204" pitchFamily="18" charset="0"/>
                                            </a:rPr>
                                            <m:t>𝐗</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 </m:t>
                                      </m:r>
                                      <m:sSub>
                                        <m:sSubPr>
                                          <m:ctrlPr>
                                            <a:rPr lang="en-US" sz="2800" b="0" i="1" smtClean="0">
                                              <a:solidFill>
                                                <a:schemeClr val="accent1"/>
                                              </a:solidFill>
                                              <a:latin typeface="Cambria Math" panose="02040503050406030204" pitchFamily="18" charset="0"/>
                                            </a:rPr>
                                          </m:ctrlPr>
                                        </m:sSubPr>
                                        <m:e>
                                          <m:acc>
                                            <m:accPr>
                                              <m:chr m:val="̂"/>
                                              <m:ctrlPr>
                                                <a:rPr lang="en-US" sz="2800" b="1" i="1" smtClean="0">
                                                  <a:solidFill>
                                                    <a:schemeClr val="accent1"/>
                                                  </a:solidFill>
                                                  <a:latin typeface="Cambria Math" panose="02040503050406030204" pitchFamily="18" charset="0"/>
                                                </a:rPr>
                                              </m:ctrlPr>
                                            </m:accPr>
                                            <m:e>
                                              <m:r>
                                                <a:rPr lang="en-US" sz="2800" b="1" i="0" smtClean="0">
                                                  <a:solidFill>
                                                    <a:schemeClr val="accent1"/>
                                                  </a:solidFill>
                                                  <a:latin typeface="Cambria Math" panose="02040503050406030204" pitchFamily="18" charset="0"/>
                                                </a:rPr>
                                                <m:t>𝛂</m:t>
                                              </m:r>
                                            </m:e>
                                          </m:acc>
                                        </m:e>
                                        <m:sub>
                                          <m:r>
                                            <a:rPr lang="en-US" sz="2800" b="0" i="1" smtClean="0">
                                              <a:solidFill>
                                                <a:schemeClr val="accent1"/>
                                              </a:solidFill>
                                              <a:latin typeface="Cambria Math" panose="02040503050406030204" pitchFamily="18" charset="0"/>
                                            </a:rPr>
                                            <m:t>0</m:t>
                                          </m:r>
                                        </m:sub>
                                      </m:sSub>
                                    </m:e>
                                  </m:d>
                                </m:e>
                              </m:d>
                            </m:e>
                          </m:nary>
                        </m:num>
                        <m:den>
                          <m:nary>
                            <m:naryPr>
                              <m:chr m:val="∑"/>
                              <m:ctrlPr>
                                <a:rPr lang="en-US" sz="2800" b="0" i="1" smtClean="0">
                                  <a:solidFill>
                                    <a:schemeClr val="bg1"/>
                                  </a:solidFill>
                                  <a:latin typeface="Cambria Math" panose="02040503050406030204" pitchFamily="18" charset="0"/>
                                </a:rPr>
                              </m:ctrlPr>
                            </m:naryPr>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=1</m:t>
                              </m:r>
                            </m:sub>
                            <m:sup>
                              <m:r>
                                <a:rPr lang="en-US" sz="2800" b="0" i="1" smtClean="0">
                                  <a:solidFill>
                                    <a:schemeClr val="bg1"/>
                                  </a:solidFill>
                                  <a:latin typeface="Cambria Math" panose="02040503050406030204" pitchFamily="18" charset="0"/>
                                </a:rPr>
                                <m:t>𝑛</m:t>
                              </m:r>
                            </m:sup>
                            <m:e>
                              <m:d>
                                <m:dPr>
                                  <m:ctrlPr>
                                    <a:rPr lang="en-US" sz="2800" i="1" smtClean="0">
                                      <a:solidFill>
                                        <a:schemeClr val="bg1">
                                          <a:lumMod val="75000"/>
                                        </a:schemeClr>
                                      </a:solidFill>
                                      <a:latin typeface="Cambria Math" panose="02040503050406030204" pitchFamily="18" charset="0"/>
                                    </a:rPr>
                                  </m:ctrlPr>
                                </m:dPr>
                                <m:e>
                                  <m:sSub>
                                    <m:sSubPr>
                                      <m:ctrlPr>
                                        <a:rPr lang="en-US" sz="2800" i="1" smtClean="0">
                                          <a:solidFill>
                                            <a:schemeClr val="bg1">
                                              <a:lumMod val="75000"/>
                                            </a:schemeClr>
                                          </a:solidFill>
                                          <a:latin typeface="Cambria Math" panose="02040503050406030204" pitchFamily="18" charset="0"/>
                                        </a:rPr>
                                      </m:ctrlPr>
                                    </m:sSubPr>
                                    <m:e>
                                      <m:r>
                                        <a:rPr lang="en-US" sz="2800" i="1">
                                          <a:solidFill>
                                            <a:schemeClr val="bg1">
                                              <a:lumMod val="75000"/>
                                            </a:schemeClr>
                                          </a:solidFill>
                                          <a:latin typeface="Cambria Math" panose="02040503050406030204" pitchFamily="18" charset="0"/>
                                        </a:rPr>
                                        <m:t>𝑍</m:t>
                                      </m:r>
                                    </m:e>
                                    <m:sub>
                                      <m:r>
                                        <a:rPr lang="en-US" sz="2800" i="1">
                                          <a:solidFill>
                                            <a:schemeClr val="bg1">
                                              <a:lumMod val="75000"/>
                                            </a:schemeClr>
                                          </a:solidFill>
                                          <a:latin typeface="Cambria Math" panose="02040503050406030204" pitchFamily="18" charset="0"/>
                                        </a:rPr>
                                        <m:t>𝑖</m:t>
                                      </m:r>
                                    </m:sub>
                                  </m:sSub>
                                  <m:d>
                                    <m:dPr>
                                      <m:ctrlPr>
                                        <a:rPr lang="en-US" sz="2800" i="1" smtClean="0">
                                          <a:solidFill>
                                            <a:schemeClr val="bg1">
                                              <a:lumMod val="75000"/>
                                            </a:schemeClr>
                                          </a:solidFill>
                                          <a:latin typeface="Cambria Math" panose="02040503050406030204" pitchFamily="18" charset="0"/>
                                        </a:rPr>
                                      </m:ctrlPr>
                                    </m:dPr>
                                    <m:e>
                                      <m:r>
                                        <a:rPr lang="en-US" sz="2800" i="1">
                                          <a:solidFill>
                                            <a:schemeClr val="bg1">
                                              <a:lumMod val="75000"/>
                                            </a:schemeClr>
                                          </a:solidFill>
                                          <a:latin typeface="Cambria Math" panose="02040503050406030204" pitchFamily="18" charset="0"/>
                                        </a:rPr>
                                        <m:t>1−</m:t>
                                      </m:r>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r>
                                    <a:rPr lang="en-US" sz="2800" i="1">
                                      <a:solidFill>
                                        <a:schemeClr val="bg1">
                                          <a:lumMod val="75000"/>
                                        </a:schemeClr>
                                      </a:solidFill>
                                      <a:latin typeface="Cambria Math" panose="02040503050406030204" pitchFamily="18" charset="0"/>
                                    </a:rPr>
                                    <m:t>+</m:t>
                                  </m:r>
                                  <m:d>
                                    <m:dPr>
                                      <m:ctrlPr>
                                        <a:rPr lang="en-US" sz="2800" i="1" smtClean="0">
                                          <a:solidFill>
                                            <a:schemeClr val="bg1">
                                              <a:lumMod val="75000"/>
                                            </a:schemeClr>
                                          </a:solidFill>
                                          <a:latin typeface="Cambria Math" panose="02040503050406030204" pitchFamily="18" charset="0"/>
                                        </a:rPr>
                                      </m:ctrlPr>
                                    </m:dPr>
                                    <m:e>
                                      <m:r>
                                        <a:rPr lang="en-US" sz="2800" i="1">
                                          <a:solidFill>
                                            <a:schemeClr val="bg1">
                                              <a:lumMod val="75000"/>
                                            </a:schemeClr>
                                          </a:solidFill>
                                          <a:latin typeface="Cambria Math" panose="02040503050406030204" pitchFamily="18" charset="0"/>
                                        </a:rPr>
                                        <m:t>1−</m:t>
                                      </m:r>
                                      <m:sSub>
                                        <m:sSubPr>
                                          <m:ctrlPr>
                                            <a:rPr lang="en-US" sz="2800" i="1">
                                              <a:solidFill>
                                                <a:schemeClr val="bg1">
                                                  <a:lumMod val="75000"/>
                                                </a:schemeClr>
                                              </a:solidFill>
                                              <a:latin typeface="Cambria Math" panose="02040503050406030204" pitchFamily="18" charset="0"/>
                                            </a:rPr>
                                          </m:ctrlPr>
                                        </m:sSubPr>
                                        <m:e>
                                          <m:r>
                                            <a:rPr lang="en-US" sz="2800" i="1">
                                              <a:solidFill>
                                                <a:schemeClr val="bg1">
                                                  <a:lumMod val="75000"/>
                                                </a:schemeClr>
                                              </a:solidFill>
                                              <a:latin typeface="Cambria Math" panose="02040503050406030204" pitchFamily="18" charset="0"/>
                                            </a:rPr>
                                            <m:t>𝑍</m:t>
                                          </m:r>
                                        </m:e>
                                        <m:sub>
                                          <m:r>
                                            <a:rPr lang="en-US" sz="2800" i="1">
                                              <a:solidFill>
                                                <a:schemeClr val="bg1">
                                                  <a:lumMod val="75000"/>
                                                </a:schemeClr>
                                              </a:solidFill>
                                              <a:latin typeface="Cambria Math" panose="02040503050406030204" pitchFamily="18" charset="0"/>
                                            </a:rPr>
                                            <m:t>𝑖</m:t>
                                          </m:r>
                                        </m:sub>
                                      </m:sSub>
                                    </m:e>
                                  </m:d>
                                  <m:r>
                                    <a:rPr lang="en-US" sz="2800" i="1">
                                      <a:solidFill>
                                        <a:schemeClr val="bg1">
                                          <a:lumMod val="75000"/>
                                        </a:schemeClr>
                                      </a:solidFill>
                                      <a:latin typeface="Cambria Math" panose="02040503050406030204" pitchFamily="18" charset="0"/>
                                    </a:rPr>
                                    <m:t>𝑒</m:t>
                                  </m:r>
                                  <m:d>
                                    <m:dPr>
                                      <m:ctrlPr>
                                        <a:rPr lang="en-US" sz="2800" b="1" i="1">
                                          <a:solidFill>
                                            <a:schemeClr val="bg1">
                                              <a:lumMod val="75000"/>
                                            </a:schemeClr>
                                          </a:solidFill>
                                          <a:latin typeface="Cambria Math" panose="02040503050406030204" pitchFamily="18" charset="0"/>
                                        </a:rPr>
                                      </m:ctrlPr>
                                    </m:dPr>
                                    <m:e>
                                      <m:sSub>
                                        <m:sSubPr>
                                          <m:ctrlPr>
                                            <a:rPr lang="en-US" sz="2800" b="1" i="1">
                                              <a:solidFill>
                                                <a:schemeClr val="bg1">
                                                  <a:lumMod val="75000"/>
                                                </a:schemeClr>
                                              </a:solidFill>
                                              <a:latin typeface="Cambria Math" panose="02040503050406030204" pitchFamily="18" charset="0"/>
                                            </a:rPr>
                                          </m:ctrlPr>
                                        </m:sSubPr>
                                        <m:e>
                                          <m:r>
                                            <a:rPr lang="en-US" sz="2800" b="1">
                                              <a:solidFill>
                                                <a:schemeClr val="bg1">
                                                  <a:lumMod val="75000"/>
                                                </a:schemeClr>
                                              </a:solidFill>
                                              <a:latin typeface="Cambria Math" panose="02040503050406030204" pitchFamily="18" charset="0"/>
                                            </a:rPr>
                                            <m:t>𝐗</m:t>
                                          </m:r>
                                        </m:e>
                                        <m:sub>
                                          <m:r>
                                            <a:rPr lang="en-US" sz="2800" i="1">
                                              <a:solidFill>
                                                <a:schemeClr val="bg1">
                                                  <a:lumMod val="75000"/>
                                                </a:schemeClr>
                                              </a:solidFill>
                                              <a:latin typeface="Cambria Math" panose="02040503050406030204" pitchFamily="18" charset="0"/>
                                            </a:rPr>
                                            <m:t>𝑖</m:t>
                                          </m:r>
                                        </m:sub>
                                      </m:sSub>
                                      <m:r>
                                        <a:rPr lang="en-US" sz="2800" b="1" i="1">
                                          <a:solidFill>
                                            <a:schemeClr val="bg1">
                                              <a:lumMod val="75000"/>
                                            </a:schemeClr>
                                          </a:solidFill>
                                          <a:latin typeface="Cambria Math" panose="02040503050406030204" pitchFamily="18" charset="0"/>
                                        </a:rPr>
                                        <m:t>,</m:t>
                                      </m:r>
                                      <m:acc>
                                        <m:accPr>
                                          <m:chr m:val="̂"/>
                                          <m:ctrlPr>
                                            <a:rPr lang="en-US" sz="2800" b="1" i="1">
                                              <a:solidFill>
                                                <a:schemeClr val="bg1">
                                                  <a:lumMod val="75000"/>
                                                </a:schemeClr>
                                              </a:solidFill>
                                              <a:latin typeface="Cambria Math" panose="02040503050406030204" pitchFamily="18" charset="0"/>
                                            </a:rPr>
                                          </m:ctrlPr>
                                        </m:accPr>
                                        <m:e>
                                          <m:r>
                                            <a:rPr lang="en-US" sz="2800" b="1" i="1">
                                              <a:solidFill>
                                                <a:schemeClr val="bg1">
                                                  <a:lumMod val="75000"/>
                                                </a:schemeClr>
                                              </a:solidFill>
                                              <a:latin typeface="Cambria Math" panose="02040503050406030204" pitchFamily="18" charset="0"/>
                                            </a:rPr>
                                            <m:t>𝜷</m:t>
                                          </m:r>
                                        </m:e>
                                      </m:acc>
                                    </m:e>
                                  </m:d>
                                </m:e>
                              </m:d>
                            </m:e>
                          </m:nary>
                        </m:den>
                      </m:f>
                    </m:oMath>
                  </m:oMathPara>
                </a14:m>
                <a:endParaRPr lang="en-US" sz="2800" dirty="0">
                  <a:solidFill>
                    <a:schemeClr val="tx1">
                      <a:lumMod val="75000"/>
                      <a:lumOff val="25000"/>
                    </a:schemeClr>
                  </a:solidFill>
                </a:endParaRPr>
              </a:p>
            </p:txBody>
          </p:sp>
        </mc:Choice>
        <mc:Fallback xmlns="">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mc:Fallback>
      </mc:AlternateContent>
    </p:spTree>
    <p:extLst>
      <p:ext uri="{BB962C8B-B14F-4D97-AF65-F5344CB8AC3E}">
        <p14:creationId xmlns:p14="http://schemas.microsoft.com/office/powerpoint/2010/main" val="1028234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7C4C2-BF2F-114B-976D-D73F2A80EEBA}"/>
              </a:ext>
            </a:extLst>
          </p:cNvPr>
          <p:cNvSpPr>
            <a:spLocks noGrp="1"/>
          </p:cNvSpPr>
          <p:nvPr>
            <p:ph type="title"/>
          </p:nvPr>
        </p:nvSpPr>
        <p:spPr/>
        <p:txBody>
          <a:bodyPr/>
          <a:lstStyle/>
          <a:p>
            <a:r>
              <a:rPr lang="en-US" dirty="0"/>
              <a:t>Propensity score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D0D04FA-B094-1949-A36E-CD0363D758CB}"/>
                  </a:ext>
                </a:extLst>
              </p:cNvPr>
              <p:cNvSpPr txBox="1"/>
              <p:nvPr/>
            </p:nvSpPr>
            <p:spPr>
              <a:xfrm>
                <a:off x="2517212" y="2813819"/>
                <a:ext cx="7233775"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𝑃</m:t>
                      </m:r>
                      <m:r>
                        <a:rPr lang="en-US" sz="7500" b="0" i="1" smtClean="0">
                          <a:solidFill>
                            <a:schemeClr val="bg1"/>
                          </a:solidFill>
                          <a:latin typeface="Cambria Math" panose="02040503050406030204" pitchFamily="18" charset="0"/>
                        </a:rPr>
                        <m:t>(</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=1|</m:t>
                      </m:r>
                      <m:r>
                        <a:rPr lang="en-US" sz="7500" b="1" i="0" smtClean="0">
                          <a:solidFill>
                            <a:schemeClr val="bg1"/>
                          </a:solidFill>
                          <a:latin typeface="Cambria Math" panose="02040503050406030204" pitchFamily="18" charset="0"/>
                        </a:rPr>
                        <m:t>𝐗</m:t>
                      </m:r>
                      <m:r>
                        <a:rPr lang="en-US" sz="7500" b="0" i="1" smtClean="0">
                          <a:solidFill>
                            <a:schemeClr val="bg1"/>
                          </a:solidFill>
                          <a:latin typeface="Cambria Math" panose="02040503050406030204" pitchFamily="18" charset="0"/>
                        </a:rPr>
                        <m:t>)</m:t>
                      </m:r>
                    </m:oMath>
                  </m:oMathPara>
                </a14:m>
                <a:endParaRPr lang="en-US" sz="7500" b="1" dirty="0"/>
              </a:p>
            </p:txBody>
          </p:sp>
        </mc:Choice>
        <mc:Fallback xmlns="">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3"/>
                <a:stretch>
                  <a:fillRect l="-876" t="-1099" r="-3678" b="-34066"/>
                </a:stretch>
              </a:blipFill>
            </p:spPr>
            <p:txBody>
              <a:bodyPr/>
              <a:lstStyle/>
              <a:p>
                <a:r>
                  <a:rPr lang="en-US">
                    <a:noFill/>
                  </a:rPr>
                  <a:t> </a:t>
                </a:r>
              </a:p>
            </p:txBody>
          </p:sp>
        </mc:Fallback>
      </mc:AlternateContent>
    </p:spTree>
    <p:extLst>
      <p:ext uri="{BB962C8B-B14F-4D97-AF65-F5344CB8AC3E}">
        <p14:creationId xmlns:p14="http://schemas.microsoft.com/office/powerpoint/2010/main" val="318304577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948236" cy="193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2</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smtClean="0">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acc>
                                        <m:accPr>
                                          <m:chr m:val="̂"/>
                                          <m:ctrlPr>
                                            <a:rPr lang="en-US" sz="4000" b="1" i="1">
                                              <a:solidFill>
                                                <a:schemeClr val="bg1"/>
                                              </a:solidFill>
                                              <a:latin typeface="Cambria Math" panose="02040503050406030204" pitchFamily="18" charset="0"/>
                                            </a:rPr>
                                          </m:ctrlPr>
                                        </m:accPr>
                                        <m:e>
                                          <m:r>
                                            <a:rPr lang="en-US" sz="4000" b="1" i="1">
                                              <a:solidFill>
                                                <a:schemeClr val="bg1"/>
                                              </a:solidFill>
                                              <a:latin typeface="Cambria Math" panose="02040503050406030204" pitchFamily="18" charset="0"/>
                                            </a:rPr>
                                            <m:t>𝜷</m:t>
                                          </m:r>
                                        </m:e>
                                      </m:acc>
                                    </m:e>
                                  </m:d>
                                </m:e>
                              </m:d>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𝑌</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𝑚</m:t>
                                      </m:r>
                                    </m:e>
                                    <m:sub>
                                      <m:r>
                                        <a:rPr lang="en-US" sz="4000" b="0" i="1" smtClean="0">
                                          <a:solidFill>
                                            <a:schemeClr val="bg1"/>
                                          </a:solidFill>
                                          <a:latin typeface="Cambria Math" panose="02040503050406030204" pitchFamily="18" charset="0"/>
                                        </a:rPr>
                                        <m:t>1</m:t>
                                      </m:r>
                                    </m:sub>
                                  </m:sSub>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1" i="0" smtClean="0">
                                              <a:solidFill>
                                                <a:schemeClr val="bg1"/>
                                              </a:solidFill>
                                              <a:latin typeface="Cambria Math" panose="02040503050406030204" pitchFamily="18" charset="0"/>
                                            </a:rPr>
                                            <m:t>𝐗</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𝛂</m:t>
                                              </m:r>
                                            </m:e>
                                          </m:acc>
                                        </m:e>
                                        <m:sub>
                                          <m:r>
                                            <a:rPr lang="en-US" sz="4000" b="0" i="1" smtClean="0">
                                              <a:solidFill>
                                                <a:schemeClr val="bg1"/>
                                              </a:solidFill>
                                              <a:latin typeface="Cambria Math" panose="02040503050406030204" pitchFamily="18" charset="0"/>
                                            </a:rPr>
                                            <m:t>1</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d>
                                <m:dPr>
                                  <m:ctrlPr>
                                    <a:rPr lang="en-US" sz="4000" i="1">
                                      <a:solidFill>
                                        <a:schemeClr val="bg1"/>
                                      </a:solidFill>
                                      <a:latin typeface="Cambria Math" panose="02040503050406030204" pitchFamily="18" charset="0"/>
                                    </a:rPr>
                                  </m:ctrlPr>
                                </m:dPr>
                                <m:e>
                                  <m:r>
                                    <a:rPr lang="en-US" sz="4000" i="1">
                                      <a:solidFill>
                                        <a:schemeClr val="bg1"/>
                                      </a:solidFill>
                                      <a:latin typeface="Cambria Math" panose="02040503050406030204" pitchFamily="18" charset="0"/>
                                    </a:rPr>
                                    <m:t>1</m:t>
                                  </m:r>
                                  <m:r>
                                    <a:rPr lang="en-US" sz="4000" i="1" smtClean="0">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acc>
                                        <m:accPr>
                                          <m:chr m:val="̂"/>
                                          <m:ctrlPr>
                                            <a:rPr lang="en-US" sz="4000" b="1" i="1">
                                              <a:solidFill>
                                                <a:schemeClr val="bg1"/>
                                              </a:solidFill>
                                              <a:latin typeface="Cambria Math" panose="02040503050406030204" pitchFamily="18" charset="0"/>
                                            </a:rPr>
                                          </m:ctrlPr>
                                        </m:accPr>
                                        <m:e>
                                          <m:r>
                                            <a:rPr lang="en-US" sz="4000" b="1" i="1">
                                              <a:solidFill>
                                                <a:schemeClr val="bg1"/>
                                              </a:solidFill>
                                              <a:latin typeface="Cambria Math" panose="02040503050406030204" pitchFamily="18" charset="0"/>
                                            </a:rPr>
                                            <m:t>𝜷</m:t>
                                          </m:r>
                                        </m:e>
                                      </m:acc>
                                    </m:e>
                                  </m:d>
                                </m:e>
                              </m:d>
                            </m:e>
                          </m:nary>
                        </m:den>
                      </m:f>
                    </m:oMath>
                  </m:oMathPara>
                </a14:m>
                <a:endParaRPr lang="en-US" sz="4000" dirty="0"/>
              </a:p>
            </p:txBody>
          </p:sp>
        </mc:Choice>
        <mc:Fallback xmlns="">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mc:Fallback>
      </mc:AlternateContent>
    </p:spTree>
    <p:extLst>
      <p:ext uri="{BB962C8B-B14F-4D97-AF65-F5344CB8AC3E}">
        <p14:creationId xmlns:p14="http://schemas.microsoft.com/office/powerpoint/2010/main" val="5246146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948236" cy="193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2</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accent1"/>
                                      </a:solidFill>
                                      <a:latin typeface="Cambria Math" panose="02040503050406030204" pitchFamily="18" charset="0"/>
                                    </a:rPr>
                                  </m:ctrlPr>
                                </m:sSubPr>
                                <m:e>
                                  <m:r>
                                    <a:rPr lang="en-US" sz="4000" i="1">
                                      <a:solidFill>
                                        <a:schemeClr val="accent1"/>
                                      </a:solidFill>
                                      <a:latin typeface="Cambria Math" panose="02040503050406030204" pitchFamily="18" charset="0"/>
                                    </a:rPr>
                                    <m:t>𝑍</m:t>
                                  </m:r>
                                </m:e>
                                <m:sub>
                                  <m:r>
                                    <a:rPr lang="en-US" sz="4000" i="1">
                                      <a:solidFill>
                                        <a:schemeClr val="accent1"/>
                                      </a:solidFill>
                                      <a:latin typeface="Cambria Math" panose="02040503050406030204" pitchFamily="18" charset="0"/>
                                    </a:rPr>
                                    <m:t>𝑖</m:t>
                                  </m:r>
                                </m:sub>
                              </m:sSub>
                              <m:d>
                                <m:dPr>
                                  <m:ctrlPr>
                                    <a:rPr lang="en-US" sz="4000" i="1">
                                      <a:solidFill>
                                        <a:schemeClr val="accent1"/>
                                      </a:solidFill>
                                      <a:latin typeface="Cambria Math" panose="02040503050406030204" pitchFamily="18" charset="0"/>
                                    </a:rPr>
                                  </m:ctrlPr>
                                </m:dPr>
                                <m:e>
                                  <m:r>
                                    <a:rPr lang="en-US" sz="4000" i="1">
                                      <a:solidFill>
                                        <a:schemeClr val="accent1"/>
                                      </a:solidFill>
                                      <a:latin typeface="Cambria Math" panose="02040503050406030204" pitchFamily="18" charset="0"/>
                                    </a:rPr>
                                    <m:t>1−</m:t>
                                  </m:r>
                                  <m:r>
                                    <a:rPr lang="en-US" sz="4000" i="1" smtClean="0">
                                      <a:solidFill>
                                        <a:schemeClr val="accent1"/>
                                      </a:solidFill>
                                      <a:latin typeface="Cambria Math" panose="02040503050406030204" pitchFamily="18" charset="0"/>
                                    </a:rPr>
                                    <m:t>𝑒</m:t>
                                  </m:r>
                                  <m:d>
                                    <m:dPr>
                                      <m:ctrlPr>
                                        <a:rPr lang="en-US" sz="4000" b="1" i="1">
                                          <a:solidFill>
                                            <a:schemeClr val="accent1"/>
                                          </a:solidFill>
                                          <a:latin typeface="Cambria Math" panose="02040503050406030204" pitchFamily="18" charset="0"/>
                                        </a:rPr>
                                      </m:ctrlPr>
                                    </m:dPr>
                                    <m:e>
                                      <m:sSub>
                                        <m:sSubPr>
                                          <m:ctrlPr>
                                            <a:rPr lang="en-US" sz="4000" b="1" i="1">
                                              <a:solidFill>
                                                <a:schemeClr val="accent1"/>
                                              </a:solidFill>
                                              <a:latin typeface="Cambria Math" panose="02040503050406030204" pitchFamily="18" charset="0"/>
                                            </a:rPr>
                                          </m:ctrlPr>
                                        </m:sSubPr>
                                        <m:e>
                                          <m:r>
                                            <a:rPr lang="en-US" sz="4000" b="1">
                                              <a:solidFill>
                                                <a:schemeClr val="accent1"/>
                                              </a:solidFill>
                                              <a:latin typeface="Cambria Math" panose="02040503050406030204" pitchFamily="18" charset="0"/>
                                            </a:rPr>
                                            <m:t>𝐗</m:t>
                                          </m:r>
                                        </m:e>
                                        <m:sub>
                                          <m:r>
                                            <a:rPr lang="en-US" sz="4000" i="1">
                                              <a:solidFill>
                                                <a:schemeClr val="accent1"/>
                                              </a:solidFill>
                                              <a:latin typeface="Cambria Math" panose="02040503050406030204" pitchFamily="18" charset="0"/>
                                            </a:rPr>
                                            <m:t>𝑖</m:t>
                                          </m:r>
                                        </m:sub>
                                      </m:sSub>
                                      <m:r>
                                        <a:rPr lang="en-US" sz="4000" b="1" i="1">
                                          <a:solidFill>
                                            <a:schemeClr val="accent1"/>
                                          </a:solidFill>
                                          <a:latin typeface="Cambria Math" panose="02040503050406030204" pitchFamily="18" charset="0"/>
                                        </a:rPr>
                                        <m:t>,</m:t>
                                      </m:r>
                                      <m:acc>
                                        <m:accPr>
                                          <m:chr m:val="̂"/>
                                          <m:ctrlPr>
                                            <a:rPr lang="en-US" sz="4000" b="1" i="1">
                                              <a:solidFill>
                                                <a:schemeClr val="accent1"/>
                                              </a:solidFill>
                                              <a:latin typeface="Cambria Math" panose="02040503050406030204" pitchFamily="18" charset="0"/>
                                            </a:rPr>
                                          </m:ctrlPr>
                                        </m:accPr>
                                        <m:e>
                                          <m:r>
                                            <a:rPr lang="en-US" sz="4000" b="1" i="1">
                                              <a:solidFill>
                                                <a:schemeClr val="accent1"/>
                                              </a:solidFill>
                                              <a:latin typeface="Cambria Math" panose="02040503050406030204" pitchFamily="18" charset="0"/>
                                            </a:rPr>
                                            <m:t>𝜷</m:t>
                                          </m:r>
                                        </m:e>
                                      </m:acc>
                                    </m:e>
                                  </m:d>
                                </m:e>
                              </m:d>
                              <m:d>
                                <m:dPr>
                                  <m:ctrlPr>
                                    <a:rPr lang="en-US" sz="4000" b="0" i="1" smtClean="0">
                                      <a:solidFill>
                                        <a:schemeClr val="bg1">
                                          <a:lumMod val="75000"/>
                                        </a:schemeClr>
                                      </a:solidFill>
                                      <a:latin typeface="Cambria Math" panose="02040503050406030204" pitchFamily="18" charset="0"/>
                                    </a:rPr>
                                  </m:ctrlPr>
                                </m:dPr>
                                <m:e>
                                  <m:sSub>
                                    <m:sSubPr>
                                      <m:ctrlPr>
                                        <a:rPr lang="en-US" sz="4000" b="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𝑌</m:t>
                                      </m:r>
                                    </m:e>
                                    <m:sub>
                                      <m:r>
                                        <a:rPr lang="en-US" sz="4000" b="0" i="1" smtClean="0">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sSub>
                                    <m:sSubPr>
                                      <m:ctrlPr>
                                        <a:rPr lang="en-US" sz="4000" b="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𝑚</m:t>
                                      </m:r>
                                    </m:e>
                                    <m:sub>
                                      <m:r>
                                        <a:rPr lang="en-US" sz="4000" b="0" i="1" smtClean="0">
                                          <a:solidFill>
                                            <a:schemeClr val="bg1">
                                              <a:lumMod val="75000"/>
                                            </a:schemeClr>
                                          </a:solidFill>
                                          <a:latin typeface="Cambria Math" panose="02040503050406030204" pitchFamily="18" charset="0"/>
                                        </a:rPr>
                                        <m:t>1</m:t>
                                      </m:r>
                                    </m:sub>
                                  </m:sSub>
                                  <m:d>
                                    <m:dPr>
                                      <m:ctrlPr>
                                        <a:rPr lang="en-US" sz="4000" b="0" i="1" smtClean="0">
                                          <a:solidFill>
                                            <a:schemeClr val="bg1">
                                              <a:lumMod val="75000"/>
                                            </a:schemeClr>
                                          </a:solidFill>
                                          <a:latin typeface="Cambria Math" panose="02040503050406030204" pitchFamily="18" charset="0"/>
                                        </a:rPr>
                                      </m:ctrlPr>
                                    </m:dPr>
                                    <m:e>
                                      <m:sSub>
                                        <m:sSubPr>
                                          <m:ctrlPr>
                                            <a:rPr lang="en-US" sz="4000" b="0" i="1" smtClean="0">
                                              <a:solidFill>
                                                <a:schemeClr val="bg1">
                                                  <a:lumMod val="75000"/>
                                                </a:schemeClr>
                                              </a:solidFill>
                                              <a:latin typeface="Cambria Math" panose="02040503050406030204" pitchFamily="18" charset="0"/>
                                            </a:rPr>
                                          </m:ctrlPr>
                                        </m:sSubPr>
                                        <m:e>
                                          <m:r>
                                            <a:rPr lang="en-US" sz="4000" b="1" i="0" smtClean="0">
                                              <a:solidFill>
                                                <a:schemeClr val="bg1">
                                                  <a:lumMod val="75000"/>
                                                </a:schemeClr>
                                              </a:solidFill>
                                              <a:latin typeface="Cambria Math" panose="02040503050406030204" pitchFamily="18" charset="0"/>
                                            </a:rPr>
                                            <m:t>𝐗</m:t>
                                          </m:r>
                                        </m:e>
                                        <m:sub>
                                          <m:r>
                                            <a:rPr lang="en-US" sz="4000" b="0" i="1" smtClean="0">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sSub>
                                        <m:sSubPr>
                                          <m:ctrlPr>
                                            <a:rPr lang="en-US" sz="4000" b="0" i="1" smtClean="0">
                                              <a:solidFill>
                                                <a:schemeClr val="bg1">
                                                  <a:lumMod val="75000"/>
                                                </a:schemeClr>
                                              </a:solidFill>
                                              <a:latin typeface="Cambria Math" panose="02040503050406030204" pitchFamily="18" charset="0"/>
                                            </a:rPr>
                                          </m:ctrlPr>
                                        </m:sSubPr>
                                        <m:e>
                                          <m:acc>
                                            <m:accPr>
                                              <m:chr m:val="̂"/>
                                              <m:ctrlPr>
                                                <a:rPr lang="en-US" sz="4000" b="1" i="1" smtClean="0">
                                                  <a:solidFill>
                                                    <a:schemeClr val="bg1">
                                                      <a:lumMod val="75000"/>
                                                    </a:schemeClr>
                                                  </a:solidFill>
                                                  <a:latin typeface="Cambria Math" panose="02040503050406030204" pitchFamily="18" charset="0"/>
                                                </a:rPr>
                                              </m:ctrlPr>
                                            </m:accPr>
                                            <m:e>
                                              <m:r>
                                                <a:rPr lang="en-US" sz="4000" b="1" i="0" smtClean="0">
                                                  <a:solidFill>
                                                    <a:schemeClr val="bg1">
                                                      <a:lumMod val="75000"/>
                                                    </a:schemeClr>
                                                  </a:solidFill>
                                                  <a:latin typeface="Cambria Math" panose="02040503050406030204" pitchFamily="18" charset="0"/>
                                                </a:rPr>
                                                <m:t>𝛂</m:t>
                                              </m:r>
                                            </m:e>
                                          </m:acc>
                                        </m:e>
                                        <m:sub>
                                          <m:r>
                                            <a:rPr lang="en-US" sz="4000" b="0" i="1" smtClean="0">
                                              <a:solidFill>
                                                <a:schemeClr val="bg1">
                                                  <a:lumMod val="75000"/>
                                                </a:schemeClr>
                                              </a:solidFill>
                                              <a:latin typeface="Cambria Math" panose="02040503050406030204" pitchFamily="18" charset="0"/>
                                            </a:rPr>
                                            <m:t>1</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accent1"/>
                                      </a:solidFill>
                                      <a:latin typeface="Cambria Math" panose="02040503050406030204" pitchFamily="18" charset="0"/>
                                    </a:rPr>
                                  </m:ctrlPr>
                                </m:sSubPr>
                                <m:e>
                                  <m:r>
                                    <a:rPr lang="en-US" sz="4000" i="1">
                                      <a:solidFill>
                                        <a:schemeClr val="accent1"/>
                                      </a:solidFill>
                                      <a:latin typeface="Cambria Math" panose="02040503050406030204" pitchFamily="18" charset="0"/>
                                    </a:rPr>
                                    <m:t>𝑍</m:t>
                                  </m:r>
                                </m:e>
                                <m:sub>
                                  <m:r>
                                    <a:rPr lang="en-US" sz="4000" i="1">
                                      <a:solidFill>
                                        <a:schemeClr val="accent1"/>
                                      </a:solidFill>
                                      <a:latin typeface="Cambria Math" panose="02040503050406030204" pitchFamily="18" charset="0"/>
                                    </a:rPr>
                                    <m:t>𝑖</m:t>
                                  </m:r>
                                </m:sub>
                              </m:sSub>
                              <m:d>
                                <m:dPr>
                                  <m:ctrlPr>
                                    <a:rPr lang="en-US" sz="4000" i="1">
                                      <a:solidFill>
                                        <a:schemeClr val="accent1"/>
                                      </a:solidFill>
                                      <a:latin typeface="Cambria Math" panose="02040503050406030204" pitchFamily="18" charset="0"/>
                                    </a:rPr>
                                  </m:ctrlPr>
                                </m:dPr>
                                <m:e>
                                  <m:r>
                                    <a:rPr lang="en-US" sz="4000" i="1">
                                      <a:solidFill>
                                        <a:schemeClr val="accent1"/>
                                      </a:solidFill>
                                      <a:latin typeface="Cambria Math" panose="02040503050406030204" pitchFamily="18" charset="0"/>
                                    </a:rPr>
                                    <m:t>1−</m:t>
                                  </m:r>
                                  <m:r>
                                    <a:rPr lang="en-US" sz="4000" i="1" smtClean="0">
                                      <a:solidFill>
                                        <a:schemeClr val="accent1"/>
                                      </a:solidFill>
                                      <a:latin typeface="Cambria Math" panose="02040503050406030204" pitchFamily="18" charset="0"/>
                                    </a:rPr>
                                    <m:t>𝑒</m:t>
                                  </m:r>
                                  <m:d>
                                    <m:dPr>
                                      <m:ctrlPr>
                                        <a:rPr lang="en-US" sz="4000" b="1" i="1">
                                          <a:solidFill>
                                            <a:schemeClr val="accent1"/>
                                          </a:solidFill>
                                          <a:latin typeface="Cambria Math" panose="02040503050406030204" pitchFamily="18" charset="0"/>
                                        </a:rPr>
                                      </m:ctrlPr>
                                    </m:dPr>
                                    <m:e>
                                      <m:sSub>
                                        <m:sSubPr>
                                          <m:ctrlPr>
                                            <a:rPr lang="en-US" sz="4000" b="1" i="1">
                                              <a:solidFill>
                                                <a:schemeClr val="accent1"/>
                                              </a:solidFill>
                                              <a:latin typeface="Cambria Math" panose="02040503050406030204" pitchFamily="18" charset="0"/>
                                            </a:rPr>
                                          </m:ctrlPr>
                                        </m:sSubPr>
                                        <m:e>
                                          <m:r>
                                            <a:rPr lang="en-US" sz="4000" b="1">
                                              <a:solidFill>
                                                <a:schemeClr val="accent1"/>
                                              </a:solidFill>
                                              <a:latin typeface="Cambria Math" panose="02040503050406030204" pitchFamily="18" charset="0"/>
                                            </a:rPr>
                                            <m:t>𝐗</m:t>
                                          </m:r>
                                        </m:e>
                                        <m:sub>
                                          <m:r>
                                            <a:rPr lang="en-US" sz="4000" i="1">
                                              <a:solidFill>
                                                <a:schemeClr val="accent1"/>
                                              </a:solidFill>
                                              <a:latin typeface="Cambria Math" panose="02040503050406030204" pitchFamily="18" charset="0"/>
                                            </a:rPr>
                                            <m:t>𝑖</m:t>
                                          </m:r>
                                        </m:sub>
                                      </m:sSub>
                                      <m:r>
                                        <a:rPr lang="en-US" sz="4000" b="1" i="1">
                                          <a:solidFill>
                                            <a:schemeClr val="accent1"/>
                                          </a:solidFill>
                                          <a:latin typeface="Cambria Math" panose="02040503050406030204" pitchFamily="18" charset="0"/>
                                        </a:rPr>
                                        <m:t>,</m:t>
                                      </m:r>
                                      <m:acc>
                                        <m:accPr>
                                          <m:chr m:val="̂"/>
                                          <m:ctrlPr>
                                            <a:rPr lang="en-US" sz="4000" b="1" i="1">
                                              <a:solidFill>
                                                <a:schemeClr val="accent1"/>
                                              </a:solidFill>
                                              <a:latin typeface="Cambria Math" panose="02040503050406030204" pitchFamily="18" charset="0"/>
                                            </a:rPr>
                                          </m:ctrlPr>
                                        </m:accPr>
                                        <m:e>
                                          <m:r>
                                            <a:rPr lang="en-US" sz="4000" b="1" i="1">
                                              <a:solidFill>
                                                <a:schemeClr val="accent1"/>
                                              </a:solidFill>
                                              <a:latin typeface="Cambria Math" panose="02040503050406030204" pitchFamily="18" charset="0"/>
                                            </a:rPr>
                                            <m:t>𝜷</m:t>
                                          </m:r>
                                        </m:e>
                                      </m:acc>
                                    </m:e>
                                  </m:d>
                                </m:e>
                              </m:d>
                            </m:e>
                          </m:nary>
                        </m:den>
                      </m:f>
                    </m:oMath>
                  </m:oMathPara>
                </a14:m>
                <a:endParaRPr lang="en-US" sz="4000" dirty="0"/>
              </a:p>
            </p:txBody>
          </p:sp>
        </mc:Choice>
        <mc:Fallback xmlns="">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mc:Fallback>
      </mc:AlternateContent>
    </p:spTree>
    <p:extLst>
      <p:ext uri="{BB962C8B-B14F-4D97-AF65-F5344CB8AC3E}">
        <p14:creationId xmlns:p14="http://schemas.microsoft.com/office/powerpoint/2010/main" val="298670912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948236" cy="193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2</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bg1">
                                          <a:lumMod val="75000"/>
                                        </a:schemeClr>
                                      </a:solidFill>
                                      <a:latin typeface="Cambria Math" panose="02040503050406030204" pitchFamily="18" charset="0"/>
                                    </a:rPr>
                                  </m:ctrlPr>
                                </m:sSubPr>
                                <m:e>
                                  <m:r>
                                    <a:rPr lang="en-US" sz="4000" i="1">
                                      <a:solidFill>
                                        <a:schemeClr val="bg1">
                                          <a:lumMod val="75000"/>
                                        </a:schemeClr>
                                      </a:solidFill>
                                      <a:latin typeface="Cambria Math" panose="02040503050406030204" pitchFamily="18" charset="0"/>
                                    </a:rPr>
                                    <m:t>𝑍</m:t>
                                  </m:r>
                                </m:e>
                                <m:sub>
                                  <m:r>
                                    <a:rPr lang="en-US" sz="4000" i="1">
                                      <a:solidFill>
                                        <a:schemeClr val="bg1">
                                          <a:lumMod val="75000"/>
                                        </a:schemeClr>
                                      </a:solidFill>
                                      <a:latin typeface="Cambria Math" panose="02040503050406030204" pitchFamily="18" charset="0"/>
                                    </a:rPr>
                                    <m:t>𝑖</m:t>
                                  </m:r>
                                </m:sub>
                              </m:sSub>
                              <m:d>
                                <m:dPr>
                                  <m:ctrlPr>
                                    <a:rPr lang="en-US" sz="4000" i="1">
                                      <a:solidFill>
                                        <a:schemeClr val="bg1">
                                          <a:lumMod val="75000"/>
                                        </a:schemeClr>
                                      </a:solidFill>
                                      <a:latin typeface="Cambria Math" panose="02040503050406030204" pitchFamily="18" charset="0"/>
                                    </a:rPr>
                                  </m:ctrlPr>
                                </m:dPr>
                                <m:e>
                                  <m:r>
                                    <a:rPr lang="en-US" sz="4000" i="1">
                                      <a:solidFill>
                                        <a:schemeClr val="bg1">
                                          <a:lumMod val="75000"/>
                                        </a:schemeClr>
                                      </a:solidFill>
                                      <a:latin typeface="Cambria Math" panose="02040503050406030204" pitchFamily="18" charset="0"/>
                                    </a:rPr>
                                    <m:t>1−</m:t>
                                  </m:r>
                                  <m:r>
                                    <a:rPr lang="en-US" sz="4000" i="1">
                                      <a:solidFill>
                                        <a:schemeClr val="bg1">
                                          <a:lumMod val="75000"/>
                                        </a:schemeClr>
                                      </a:solidFill>
                                      <a:latin typeface="Cambria Math" panose="02040503050406030204" pitchFamily="18" charset="0"/>
                                    </a:rPr>
                                    <m:t>𝑒</m:t>
                                  </m:r>
                                  <m:d>
                                    <m:dPr>
                                      <m:ctrlPr>
                                        <a:rPr lang="en-US" sz="4000" b="1" i="1">
                                          <a:solidFill>
                                            <a:schemeClr val="bg1">
                                              <a:lumMod val="75000"/>
                                            </a:schemeClr>
                                          </a:solidFill>
                                          <a:latin typeface="Cambria Math" panose="02040503050406030204" pitchFamily="18" charset="0"/>
                                        </a:rPr>
                                      </m:ctrlPr>
                                    </m:dPr>
                                    <m:e>
                                      <m:sSub>
                                        <m:sSubPr>
                                          <m:ctrlPr>
                                            <a:rPr lang="en-US" sz="4000" b="1" i="1">
                                              <a:solidFill>
                                                <a:schemeClr val="bg1">
                                                  <a:lumMod val="75000"/>
                                                </a:schemeClr>
                                              </a:solidFill>
                                              <a:latin typeface="Cambria Math" panose="02040503050406030204" pitchFamily="18" charset="0"/>
                                            </a:rPr>
                                          </m:ctrlPr>
                                        </m:sSubPr>
                                        <m:e>
                                          <m:r>
                                            <a:rPr lang="en-US" sz="4000" b="1">
                                              <a:solidFill>
                                                <a:schemeClr val="bg1">
                                                  <a:lumMod val="75000"/>
                                                </a:schemeClr>
                                              </a:solidFill>
                                              <a:latin typeface="Cambria Math" panose="02040503050406030204" pitchFamily="18" charset="0"/>
                                            </a:rPr>
                                            <m:t>𝐗</m:t>
                                          </m:r>
                                        </m:e>
                                        <m:sub>
                                          <m:r>
                                            <a:rPr lang="en-US" sz="4000" i="1">
                                              <a:solidFill>
                                                <a:schemeClr val="bg1">
                                                  <a:lumMod val="75000"/>
                                                </a:schemeClr>
                                              </a:solidFill>
                                              <a:latin typeface="Cambria Math" panose="02040503050406030204" pitchFamily="18" charset="0"/>
                                            </a:rPr>
                                            <m:t>𝑖</m:t>
                                          </m:r>
                                        </m:sub>
                                      </m:sSub>
                                      <m:r>
                                        <a:rPr lang="en-US" sz="4000" b="1" i="1">
                                          <a:solidFill>
                                            <a:schemeClr val="bg1">
                                              <a:lumMod val="75000"/>
                                            </a:schemeClr>
                                          </a:solidFill>
                                          <a:latin typeface="Cambria Math" panose="02040503050406030204" pitchFamily="18" charset="0"/>
                                        </a:rPr>
                                        <m:t>,</m:t>
                                      </m:r>
                                      <m:acc>
                                        <m:accPr>
                                          <m:chr m:val="̂"/>
                                          <m:ctrlPr>
                                            <a:rPr lang="en-US" sz="4000" b="1" i="1">
                                              <a:solidFill>
                                                <a:schemeClr val="bg1">
                                                  <a:lumMod val="75000"/>
                                                </a:schemeClr>
                                              </a:solidFill>
                                              <a:latin typeface="Cambria Math" panose="02040503050406030204" pitchFamily="18" charset="0"/>
                                            </a:rPr>
                                          </m:ctrlPr>
                                        </m:accPr>
                                        <m:e>
                                          <m:r>
                                            <a:rPr lang="en-US" sz="4000" b="1" i="1">
                                              <a:solidFill>
                                                <a:schemeClr val="bg1">
                                                  <a:lumMod val="75000"/>
                                                </a:schemeClr>
                                              </a:solidFill>
                                              <a:latin typeface="Cambria Math" panose="02040503050406030204" pitchFamily="18" charset="0"/>
                                            </a:rPr>
                                            <m:t>𝜷</m:t>
                                          </m:r>
                                        </m:e>
                                      </m:acc>
                                    </m:e>
                                  </m:d>
                                </m:e>
                              </m:d>
                              <m:d>
                                <m:dPr>
                                  <m:ctrlPr>
                                    <a:rPr lang="en-US" sz="4000" b="0" i="1" smtClean="0">
                                      <a:solidFill>
                                        <a:schemeClr val="accent1"/>
                                      </a:solidFill>
                                      <a:latin typeface="Cambria Math" panose="02040503050406030204" pitchFamily="18" charset="0"/>
                                    </a:rPr>
                                  </m:ctrlPr>
                                </m:dPr>
                                <m:e>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𝑌</m:t>
                                      </m:r>
                                    </m:e>
                                    <m:sub>
                                      <m:r>
                                        <a:rPr lang="en-US" sz="4000" b="0" i="1" smtClean="0">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𝑚</m:t>
                                      </m:r>
                                    </m:e>
                                    <m:sub>
                                      <m:r>
                                        <a:rPr lang="en-US" sz="4000" b="0" i="1" smtClean="0">
                                          <a:solidFill>
                                            <a:schemeClr val="accent1"/>
                                          </a:solidFill>
                                          <a:latin typeface="Cambria Math" panose="02040503050406030204" pitchFamily="18" charset="0"/>
                                        </a:rPr>
                                        <m:t>1</m:t>
                                      </m:r>
                                    </m:sub>
                                  </m:sSub>
                                  <m:d>
                                    <m:dPr>
                                      <m:ctrlPr>
                                        <a:rPr lang="en-US" sz="4000" b="0" i="1" smtClean="0">
                                          <a:solidFill>
                                            <a:schemeClr val="accent1"/>
                                          </a:solidFill>
                                          <a:latin typeface="Cambria Math" panose="02040503050406030204" pitchFamily="18" charset="0"/>
                                        </a:rPr>
                                      </m:ctrlPr>
                                    </m:dPr>
                                    <m:e>
                                      <m:sSub>
                                        <m:sSubPr>
                                          <m:ctrlPr>
                                            <a:rPr lang="en-US" sz="4000" b="0" i="1" smtClean="0">
                                              <a:solidFill>
                                                <a:schemeClr val="accent1"/>
                                              </a:solidFill>
                                              <a:latin typeface="Cambria Math" panose="02040503050406030204" pitchFamily="18" charset="0"/>
                                            </a:rPr>
                                          </m:ctrlPr>
                                        </m:sSubPr>
                                        <m:e>
                                          <m:r>
                                            <a:rPr lang="en-US" sz="4000" b="1" i="0" smtClean="0">
                                              <a:solidFill>
                                                <a:schemeClr val="accent1"/>
                                              </a:solidFill>
                                              <a:latin typeface="Cambria Math" panose="02040503050406030204" pitchFamily="18" charset="0"/>
                                            </a:rPr>
                                            <m:t>𝐗</m:t>
                                          </m:r>
                                        </m:e>
                                        <m:sub>
                                          <m:r>
                                            <a:rPr lang="en-US" sz="4000" b="0" i="1" smtClean="0">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sSub>
                                        <m:sSubPr>
                                          <m:ctrlPr>
                                            <a:rPr lang="en-US" sz="4000" b="0" i="1" smtClean="0">
                                              <a:solidFill>
                                                <a:schemeClr val="accent1"/>
                                              </a:solidFill>
                                              <a:latin typeface="Cambria Math" panose="02040503050406030204" pitchFamily="18" charset="0"/>
                                            </a:rPr>
                                          </m:ctrlPr>
                                        </m:sSubPr>
                                        <m:e>
                                          <m:acc>
                                            <m:accPr>
                                              <m:chr m:val="̂"/>
                                              <m:ctrlPr>
                                                <a:rPr lang="en-US" sz="4000" b="1" i="1" smtClean="0">
                                                  <a:solidFill>
                                                    <a:schemeClr val="accent1"/>
                                                  </a:solidFill>
                                                  <a:latin typeface="Cambria Math" panose="02040503050406030204" pitchFamily="18" charset="0"/>
                                                </a:rPr>
                                              </m:ctrlPr>
                                            </m:accPr>
                                            <m:e>
                                              <m:r>
                                                <a:rPr lang="en-US" sz="4000" b="1" i="0" smtClean="0">
                                                  <a:solidFill>
                                                    <a:schemeClr val="accent1"/>
                                                  </a:solidFill>
                                                  <a:latin typeface="Cambria Math" panose="02040503050406030204" pitchFamily="18" charset="0"/>
                                                </a:rPr>
                                                <m:t>𝛂</m:t>
                                              </m:r>
                                            </m:e>
                                          </m:acc>
                                        </m:e>
                                        <m:sub>
                                          <m:r>
                                            <a:rPr lang="en-US" sz="4000" b="0" i="1" smtClean="0">
                                              <a:solidFill>
                                                <a:schemeClr val="accent1"/>
                                              </a:solidFill>
                                              <a:latin typeface="Cambria Math" panose="02040503050406030204" pitchFamily="18" charset="0"/>
                                            </a:rPr>
                                            <m:t>1</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bg1">
                                          <a:lumMod val="75000"/>
                                        </a:schemeClr>
                                      </a:solidFill>
                                      <a:latin typeface="Cambria Math" panose="02040503050406030204" pitchFamily="18" charset="0"/>
                                    </a:rPr>
                                  </m:ctrlPr>
                                </m:sSubPr>
                                <m:e>
                                  <m:r>
                                    <a:rPr lang="en-US" sz="4000" i="1">
                                      <a:solidFill>
                                        <a:schemeClr val="bg1">
                                          <a:lumMod val="75000"/>
                                        </a:schemeClr>
                                      </a:solidFill>
                                      <a:latin typeface="Cambria Math" panose="02040503050406030204" pitchFamily="18" charset="0"/>
                                    </a:rPr>
                                    <m:t>𝑍</m:t>
                                  </m:r>
                                </m:e>
                                <m:sub>
                                  <m:r>
                                    <a:rPr lang="en-US" sz="4000" i="1">
                                      <a:solidFill>
                                        <a:schemeClr val="bg1">
                                          <a:lumMod val="75000"/>
                                        </a:schemeClr>
                                      </a:solidFill>
                                      <a:latin typeface="Cambria Math" panose="02040503050406030204" pitchFamily="18" charset="0"/>
                                    </a:rPr>
                                    <m:t>𝑖</m:t>
                                  </m:r>
                                </m:sub>
                              </m:sSub>
                              <m:d>
                                <m:dPr>
                                  <m:ctrlPr>
                                    <a:rPr lang="en-US" sz="4000" i="1">
                                      <a:solidFill>
                                        <a:schemeClr val="bg1">
                                          <a:lumMod val="75000"/>
                                        </a:schemeClr>
                                      </a:solidFill>
                                      <a:latin typeface="Cambria Math" panose="02040503050406030204" pitchFamily="18" charset="0"/>
                                    </a:rPr>
                                  </m:ctrlPr>
                                </m:dPr>
                                <m:e>
                                  <m:r>
                                    <a:rPr lang="en-US" sz="4000" i="1">
                                      <a:solidFill>
                                        <a:schemeClr val="bg1">
                                          <a:lumMod val="75000"/>
                                        </a:schemeClr>
                                      </a:solidFill>
                                      <a:latin typeface="Cambria Math" panose="02040503050406030204" pitchFamily="18" charset="0"/>
                                    </a:rPr>
                                    <m:t>1−</m:t>
                                  </m:r>
                                  <m:r>
                                    <a:rPr lang="en-US" sz="4000" i="1">
                                      <a:solidFill>
                                        <a:schemeClr val="bg1">
                                          <a:lumMod val="75000"/>
                                        </a:schemeClr>
                                      </a:solidFill>
                                      <a:latin typeface="Cambria Math" panose="02040503050406030204" pitchFamily="18" charset="0"/>
                                    </a:rPr>
                                    <m:t>𝑒</m:t>
                                  </m:r>
                                  <m:d>
                                    <m:dPr>
                                      <m:ctrlPr>
                                        <a:rPr lang="en-US" sz="4000" b="1" i="1">
                                          <a:solidFill>
                                            <a:schemeClr val="bg1">
                                              <a:lumMod val="75000"/>
                                            </a:schemeClr>
                                          </a:solidFill>
                                          <a:latin typeface="Cambria Math" panose="02040503050406030204" pitchFamily="18" charset="0"/>
                                        </a:rPr>
                                      </m:ctrlPr>
                                    </m:dPr>
                                    <m:e>
                                      <m:sSub>
                                        <m:sSubPr>
                                          <m:ctrlPr>
                                            <a:rPr lang="en-US" sz="4000" b="1" i="1">
                                              <a:solidFill>
                                                <a:schemeClr val="bg1">
                                                  <a:lumMod val="75000"/>
                                                </a:schemeClr>
                                              </a:solidFill>
                                              <a:latin typeface="Cambria Math" panose="02040503050406030204" pitchFamily="18" charset="0"/>
                                            </a:rPr>
                                          </m:ctrlPr>
                                        </m:sSubPr>
                                        <m:e>
                                          <m:r>
                                            <a:rPr lang="en-US" sz="4000" b="1">
                                              <a:solidFill>
                                                <a:schemeClr val="bg1">
                                                  <a:lumMod val="75000"/>
                                                </a:schemeClr>
                                              </a:solidFill>
                                              <a:latin typeface="Cambria Math" panose="02040503050406030204" pitchFamily="18" charset="0"/>
                                            </a:rPr>
                                            <m:t>𝐗</m:t>
                                          </m:r>
                                        </m:e>
                                        <m:sub>
                                          <m:r>
                                            <a:rPr lang="en-US" sz="4000" i="1">
                                              <a:solidFill>
                                                <a:schemeClr val="bg1">
                                                  <a:lumMod val="75000"/>
                                                </a:schemeClr>
                                              </a:solidFill>
                                              <a:latin typeface="Cambria Math" panose="02040503050406030204" pitchFamily="18" charset="0"/>
                                            </a:rPr>
                                            <m:t>𝑖</m:t>
                                          </m:r>
                                        </m:sub>
                                      </m:sSub>
                                      <m:r>
                                        <a:rPr lang="en-US" sz="4000" b="1" i="1">
                                          <a:solidFill>
                                            <a:schemeClr val="bg1">
                                              <a:lumMod val="75000"/>
                                            </a:schemeClr>
                                          </a:solidFill>
                                          <a:latin typeface="Cambria Math" panose="02040503050406030204" pitchFamily="18" charset="0"/>
                                        </a:rPr>
                                        <m:t>,</m:t>
                                      </m:r>
                                      <m:acc>
                                        <m:accPr>
                                          <m:chr m:val="̂"/>
                                          <m:ctrlPr>
                                            <a:rPr lang="en-US" sz="4000" b="1" i="1">
                                              <a:solidFill>
                                                <a:schemeClr val="bg1">
                                                  <a:lumMod val="75000"/>
                                                </a:schemeClr>
                                              </a:solidFill>
                                              <a:latin typeface="Cambria Math" panose="02040503050406030204" pitchFamily="18" charset="0"/>
                                            </a:rPr>
                                          </m:ctrlPr>
                                        </m:accPr>
                                        <m:e>
                                          <m:r>
                                            <a:rPr lang="en-US" sz="4000" b="1" i="1">
                                              <a:solidFill>
                                                <a:schemeClr val="bg1">
                                                  <a:lumMod val="75000"/>
                                                </a:schemeClr>
                                              </a:solidFill>
                                              <a:latin typeface="Cambria Math" panose="02040503050406030204" pitchFamily="18" charset="0"/>
                                            </a:rPr>
                                            <m:t>𝜷</m:t>
                                          </m:r>
                                        </m:e>
                                      </m:acc>
                                    </m:e>
                                  </m:d>
                                </m:e>
                              </m:d>
                            </m:e>
                          </m:nary>
                        </m:den>
                      </m:f>
                    </m:oMath>
                  </m:oMathPara>
                </a14:m>
                <a:endParaRPr lang="en-US" sz="4000" dirty="0"/>
              </a:p>
            </p:txBody>
          </p:sp>
        </mc:Choice>
        <mc:Fallback xmlns="">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mc:Fallback>
      </mc:AlternateContent>
    </p:spTree>
    <p:extLst>
      <p:ext uri="{BB962C8B-B14F-4D97-AF65-F5344CB8AC3E}">
        <p14:creationId xmlns:p14="http://schemas.microsoft.com/office/powerpoint/2010/main" val="262355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76380"/>
                <a:ext cx="9638985" cy="14846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3</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acc>
                                    <m:accPr>
                                      <m:chr m:val="̂"/>
                                      <m:ctrlPr>
                                        <a:rPr lang="en-US" sz="4000" b="1" i="1">
                                          <a:solidFill>
                                            <a:schemeClr val="bg1"/>
                                          </a:solidFill>
                                          <a:latin typeface="Cambria Math" panose="02040503050406030204" pitchFamily="18" charset="0"/>
                                        </a:rPr>
                                      </m:ctrlPr>
                                    </m:accPr>
                                    <m:e>
                                      <m:r>
                                        <a:rPr lang="en-US" sz="4000" b="1" i="1">
                                          <a:solidFill>
                                            <a:schemeClr val="bg1"/>
                                          </a:solidFill>
                                          <a:latin typeface="Cambria Math" panose="02040503050406030204" pitchFamily="18" charset="0"/>
                                        </a:rPr>
                                        <m:t>𝜷</m:t>
                                      </m:r>
                                    </m:e>
                                  </m:acc>
                                </m:e>
                              </m:d>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𝑌</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𝑚</m:t>
                                      </m:r>
                                    </m:e>
                                    <m:sub>
                                      <m:r>
                                        <a:rPr lang="en-US" sz="4000" b="0" i="1" smtClean="0">
                                          <a:solidFill>
                                            <a:schemeClr val="bg1"/>
                                          </a:solidFill>
                                          <a:latin typeface="Cambria Math" panose="02040503050406030204" pitchFamily="18" charset="0"/>
                                        </a:rPr>
                                        <m:t>0</m:t>
                                      </m:r>
                                    </m:sub>
                                  </m:sSub>
                                  <m:d>
                                    <m:dPr>
                                      <m:ctrlPr>
                                        <a:rPr lang="en-US" sz="4000" b="0" i="1" smtClean="0">
                                          <a:solidFill>
                                            <a:schemeClr val="bg1"/>
                                          </a:solidFill>
                                          <a:latin typeface="Cambria Math" panose="02040503050406030204" pitchFamily="18" charset="0"/>
                                        </a:rPr>
                                      </m:ctrlPr>
                                    </m:dPr>
                                    <m:e>
                                      <m:sSub>
                                        <m:sSubPr>
                                          <m:ctrlPr>
                                            <a:rPr lang="en-US" sz="4000" b="0" i="1" smtClean="0">
                                              <a:solidFill>
                                                <a:schemeClr val="bg1"/>
                                              </a:solidFill>
                                              <a:latin typeface="Cambria Math" panose="02040503050406030204" pitchFamily="18" charset="0"/>
                                            </a:rPr>
                                          </m:ctrlPr>
                                        </m:sSubPr>
                                        <m:e>
                                          <m:r>
                                            <a:rPr lang="en-US" sz="4000" b="1" i="0" smtClean="0">
                                              <a:solidFill>
                                                <a:schemeClr val="bg1"/>
                                              </a:solidFill>
                                              <a:latin typeface="Cambria Math" panose="02040503050406030204" pitchFamily="18" charset="0"/>
                                            </a:rPr>
                                            <m:t>𝐗</m:t>
                                          </m:r>
                                        </m:e>
                                        <m:sub>
                                          <m:r>
                                            <a:rPr lang="en-US" sz="4000" b="0" i="1" smtClean="0">
                                              <a:solidFill>
                                                <a:schemeClr val="bg1"/>
                                              </a:solidFill>
                                              <a:latin typeface="Cambria Math" panose="02040503050406030204" pitchFamily="18" charset="0"/>
                                            </a:rPr>
                                            <m:t>𝑖</m:t>
                                          </m:r>
                                        </m:sub>
                                      </m:sSub>
                                      <m:r>
                                        <a:rPr lang="en-US" sz="4000" b="0" i="1" smtClean="0">
                                          <a:solidFill>
                                            <a:schemeClr val="bg1"/>
                                          </a:solidFill>
                                          <a:latin typeface="Cambria Math" panose="02040503050406030204" pitchFamily="18" charset="0"/>
                                        </a:rPr>
                                        <m:t>,</m:t>
                                      </m:r>
                                      <m:sSub>
                                        <m:sSubPr>
                                          <m:ctrlPr>
                                            <a:rPr lang="en-US" sz="4000" b="0" i="1" smtClean="0">
                                              <a:solidFill>
                                                <a:schemeClr val="bg1"/>
                                              </a:solidFill>
                                              <a:latin typeface="Cambria Math" panose="02040503050406030204" pitchFamily="18" charset="0"/>
                                            </a:rPr>
                                          </m:ctrlPr>
                                        </m:sSubPr>
                                        <m:e>
                                          <m:acc>
                                            <m:accPr>
                                              <m:chr m:val="̂"/>
                                              <m:ctrlPr>
                                                <a:rPr lang="en-US" sz="4000" b="1" i="1" smtClean="0">
                                                  <a:solidFill>
                                                    <a:schemeClr val="bg1"/>
                                                  </a:solidFill>
                                                  <a:latin typeface="Cambria Math" panose="02040503050406030204" pitchFamily="18" charset="0"/>
                                                </a:rPr>
                                              </m:ctrlPr>
                                            </m:accPr>
                                            <m:e>
                                              <m:r>
                                                <a:rPr lang="en-US" sz="4000" b="1" i="0" smtClean="0">
                                                  <a:solidFill>
                                                    <a:schemeClr val="bg1"/>
                                                  </a:solidFill>
                                                  <a:latin typeface="Cambria Math" panose="02040503050406030204" pitchFamily="18" charset="0"/>
                                                </a:rPr>
                                                <m:t>𝛂</m:t>
                                              </m:r>
                                            </m:e>
                                          </m:acc>
                                        </m:e>
                                        <m:sub>
                                          <m:r>
                                            <a:rPr lang="en-US" sz="4000" b="0" i="1" smtClean="0">
                                              <a:solidFill>
                                                <a:schemeClr val="bg1"/>
                                              </a:solidFill>
                                              <a:latin typeface="Cambria Math" panose="02040503050406030204" pitchFamily="18" charset="0"/>
                                            </a:rPr>
                                            <m:t>0</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(1−</m:t>
                                  </m:r>
                                  <m:r>
                                    <a:rPr lang="en-US" sz="4000" i="1">
                                      <a:solidFill>
                                        <a:schemeClr val="bg1"/>
                                      </a:solidFill>
                                      <a:latin typeface="Cambria Math" panose="02040503050406030204" pitchFamily="18" charset="0"/>
                                    </a:rPr>
                                    <m:t>𝑍</m:t>
                                  </m:r>
                                </m:e>
                                <m:sub>
                                  <m:r>
                                    <a:rPr lang="en-US" sz="4000" i="1">
                                      <a:solidFill>
                                        <a:schemeClr val="bg1"/>
                                      </a:solidFill>
                                      <a:latin typeface="Cambria Math" panose="02040503050406030204" pitchFamily="18" charset="0"/>
                                    </a:rPr>
                                    <m:t>𝑖</m:t>
                                  </m:r>
                                </m:sub>
                              </m:sSub>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𝑒</m:t>
                              </m:r>
                              <m:d>
                                <m:dPr>
                                  <m:ctrlPr>
                                    <a:rPr lang="en-US" sz="4000" b="1" i="1">
                                      <a:solidFill>
                                        <a:schemeClr val="bg1"/>
                                      </a:solidFill>
                                      <a:latin typeface="Cambria Math" panose="02040503050406030204" pitchFamily="18" charset="0"/>
                                    </a:rPr>
                                  </m:ctrlPr>
                                </m:dPr>
                                <m:e>
                                  <m:sSub>
                                    <m:sSubPr>
                                      <m:ctrlPr>
                                        <a:rPr lang="en-US" sz="4000" b="1" i="1">
                                          <a:solidFill>
                                            <a:schemeClr val="bg1"/>
                                          </a:solidFill>
                                          <a:latin typeface="Cambria Math" panose="02040503050406030204" pitchFamily="18" charset="0"/>
                                        </a:rPr>
                                      </m:ctrlPr>
                                    </m:sSubPr>
                                    <m:e>
                                      <m:r>
                                        <a:rPr lang="en-US" sz="4000" b="1">
                                          <a:solidFill>
                                            <a:schemeClr val="bg1"/>
                                          </a:solidFill>
                                          <a:latin typeface="Cambria Math" panose="02040503050406030204" pitchFamily="18" charset="0"/>
                                        </a:rPr>
                                        <m:t>𝐗</m:t>
                                      </m:r>
                                    </m:e>
                                    <m:sub>
                                      <m:r>
                                        <a:rPr lang="en-US" sz="4000" i="1">
                                          <a:solidFill>
                                            <a:schemeClr val="bg1"/>
                                          </a:solidFill>
                                          <a:latin typeface="Cambria Math" panose="02040503050406030204" pitchFamily="18" charset="0"/>
                                        </a:rPr>
                                        <m:t>𝑖</m:t>
                                      </m:r>
                                    </m:sub>
                                  </m:sSub>
                                  <m:r>
                                    <a:rPr lang="en-US" sz="4000" b="1" i="1">
                                      <a:solidFill>
                                        <a:schemeClr val="bg1"/>
                                      </a:solidFill>
                                      <a:latin typeface="Cambria Math" panose="02040503050406030204" pitchFamily="18" charset="0"/>
                                    </a:rPr>
                                    <m:t>,</m:t>
                                  </m:r>
                                  <m:acc>
                                    <m:accPr>
                                      <m:chr m:val="̂"/>
                                      <m:ctrlPr>
                                        <a:rPr lang="en-US" sz="4000" b="1" i="1">
                                          <a:solidFill>
                                            <a:schemeClr val="bg1"/>
                                          </a:solidFill>
                                          <a:latin typeface="Cambria Math" panose="02040503050406030204" pitchFamily="18" charset="0"/>
                                        </a:rPr>
                                      </m:ctrlPr>
                                    </m:accPr>
                                    <m:e>
                                      <m:r>
                                        <a:rPr lang="en-US" sz="4000" b="1" i="1">
                                          <a:solidFill>
                                            <a:schemeClr val="bg1"/>
                                          </a:solidFill>
                                          <a:latin typeface="Cambria Math" panose="02040503050406030204" pitchFamily="18" charset="0"/>
                                        </a:rPr>
                                        <m:t>𝜷</m:t>
                                      </m:r>
                                    </m:e>
                                  </m:acc>
                                </m:e>
                              </m:d>
                            </m:e>
                          </m:nary>
                        </m:den>
                      </m:f>
                    </m:oMath>
                  </m:oMathPara>
                </a14:m>
                <a:endParaRPr lang="en-US" sz="4000" dirty="0"/>
              </a:p>
            </p:txBody>
          </p:sp>
        </mc:Choice>
        <mc:Fallback xmlns="">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76380"/>
                <a:ext cx="9638985" cy="1484637"/>
              </a:xfrm>
              <a:prstGeom prst="rect">
                <a:avLst/>
              </a:prstGeom>
              <a:blipFill>
                <a:blip r:embed="rId4"/>
                <a:stretch>
                  <a:fillRect l="-658" t="-66102" b="-100000"/>
                </a:stretch>
              </a:blipFill>
            </p:spPr>
            <p:txBody>
              <a:bodyPr/>
              <a:lstStyle/>
              <a:p>
                <a:r>
                  <a:rPr lang="en-US">
                    <a:noFill/>
                  </a:rPr>
                  <a:t> </a:t>
                </a:r>
              </a:p>
            </p:txBody>
          </p:sp>
        </mc:Fallback>
      </mc:AlternateContent>
    </p:spTree>
    <p:extLst>
      <p:ext uri="{BB962C8B-B14F-4D97-AF65-F5344CB8AC3E}">
        <p14:creationId xmlns:p14="http://schemas.microsoft.com/office/powerpoint/2010/main" val="289985774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638985" cy="14846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3</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(1−</m:t>
                                  </m:r>
                                  <m:r>
                                    <a:rPr lang="en-US" sz="4000" i="1">
                                      <a:solidFill>
                                        <a:schemeClr val="accent1"/>
                                      </a:solidFill>
                                      <a:latin typeface="Cambria Math" panose="02040503050406030204" pitchFamily="18" charset="0"/>
                                    </a:rPr>
                                    <m:t>𝑍</m:t>
                                  </m:r>
                                </m:e>
                                <m:sub>
                                  <m:r>
                                    <a:rPr lang="en-US" sz="4000" i="1">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r>
                                <a:rPr lang="en-US" sz="4000" i="1" smtClean="0">
                                  <a:solidFill>
                                    <a:schemeClr val="accent1"/>
                                  </a:solidFill>
                                  <a:latin typeface="Cambria Math" panose="02040503050406030204" pitchFamily="18" charset="0"/>
                                </a:rPr>
                                <m:t>𝑒</m:t>
                              </m:r>
                              <m:d>
                                <m:dPr>
                                  <m:ctrlPr>
                                    <a:rPr lang="en-US" sz="4000" b="1" i="1" smtClean="0">
                                      <a:solidFill>
                                        <a:schemeClr val="accent1"/>
                                      </a:solidFill>
                                      <a:latin typeface="Cambria Math" panose="02040503050406030204" pitchFamily="18" charset="0"/>
                                    </a:rPr>
                                  </m:ctrlPr>
                                </m:dPr>
                                <m:e>
                                  <m:sSub>
                                    <m:sSubPr>
                                      <m:ctrlPr>
                                        <a:rPr lang="en-US" sz="4000" b="1" i="1">
                                          <a:solidFill>
                                            <a:schemeClr val="accent1"/>
                                          </a:solidFill>
                                          <a:latin typeface="Cambria Math" panose="02040503050406030204" pitchFamily="18" charset="0"/>
                                        </a:rPr>
                                      </m:ctrlPr>
                                    </m:sSubPr>
                                    <m:e>
                                      <m:r>
                                        <a:rPr lang="en-US" sz="4000" b="1">
                                          <a:solidFill>
                                            <a:schemeClr val="accent1"/>
                                          </a:solidFill>
                                          <a:latin typeface="Cambria Math" panose="02040503050406030204" pitchFamily="18" charset="0"/>
                                        </a:rPr>
                                        <m:t>𝐗</m:t>
                                      </m:r>
                                    </m:e>
                                    <m:sub>
                                      <m:r>
                                        <a:rPr lang="en-US" sz="4000" i="1">
                                          <a:solidFill>
                                            <a:schemeClr val="accent1"/>
                                          </a:solidFill>
                                          <a:latin typeface="Cambria Math" panose="02040503050406030204" pitchFamily="18" charset="0"/>
                                        </a:rPr>
                                        <m:t>𝑖</m:t>
                                      </m:r>
                                    </m:sub>
                                  </m:sSub>
                                  <m:r>
                                    <a:rPr lang="en-US" sz="4000" b="1" i="1">
                                      <a:solidFill>
                                        <a:schemeClr val="accent1"/>
                                      </a:solidFill>
                                      <a:latin typeface="Cambria Math" panose="02040503050406030204" pitchFamily="18" charset="0"/>
                                    </a:rPr>
                                    <m:t>,</m:t>
                                  </m:r>
                                  <m:acc>
                                    <m:accPr>
                                      <m:chr m:val="̂"/>
                                      <m:ctrlPr>
                                        <a:rPr lang="en-US" sz="4000" b="1" i="1">
                                          <a:solidFill>
                                            <a:schemeClr val="accent1"/>
                                          </a:solidFill>
                                          <a:latin typeface="Cambria Math" panose="02040503050406030204" pitchFamily="18" charset="0"/>
                                        </a:rPr>
                                      </m:ctrlPr>
                                    </m:accPr>
                                    <m:e>
                                      <m:r>
                                        <a:rPr lang="en-US" sz="4000" b="1" i="1">
                                          <a:solidFill>
                                            <a:schemeClr val="accent1"/>
                                          </a:solidFill>
                                          <a:latin typeface="Cambria Math" panose="02040503050406030204" pitchFamily="18" charset="0"/>
                                        </a:rPr>
                                        <m:t>𝜷</m:t>
                                      </m:r>
                                    </m:e>
                                  </m:acc>
                                </m:e>
                              </m:d>
                              <m:d>
                                <m:dPr>
                                  <m:ctrlPr>
                                    <a:rPr lang="en-US" sz="4000" b="0" i="1" smtClean="0">
                                      <a:solidFill>
                                        <a:schemeClr val="bg1">
                                          <a:lumMod val="75000"/>
                                        </a:schemeClr>
                                      </a:solidFill>
                                      <a:latin typeface="Cambria Math" panose="02040503050406030204" pitchFamily="18" charset="0"/>
                                    </a:rPr>
                                  </m:ctrlPr>
                                </m:dPr>
                                <m:e>
                                  <m:sSub>
                                    <m:sSubPr>
                                      <m:ctrlPr>
                                        <a:rPr lang="en-US" sz="4000" b="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𝑌</m:t>
                                      </m:r>
                                    </m:e>
                                    <m:sub>
                                      <m:r>
                                        <a:rPr lang="en-US" sz="4000" b="0" i="1" smtClean="0">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sSub>
                                    <m:sSubPr>
                                      <m:ctrlPr>
                                        <a:rPr lang="en-US" sz="4000" b="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𝑚</m:t>
                                      </m:r>
                                    </m:e>
                                    <m:sub>
                                      <m:r>
                                        <a:rPr lang="en-US" sz="4000" b="0" i="1" smtClean="0">
                                          <a:solidFill>
                                            <a:schemeClr val="bg1">
                                              <a:lumMod val="75000"/>
                                            </a:schemeClr>
                                          </a:solidFill>
                                          <a:latin typeface="Cambria Math" panose="02040503050406030204" pitchFamily="18" charset="0"/>
                                        </a:rPr>
                                        <m:t>0</m:t>
                                      </m:r>
                                    </m:sub>
                                  </m:sSub>
                                  <m:d>
                                    <m:dPr>
                                      <m:ctrlPr>
                                        <a:rPr lang="en-US" sz="4000" b="0" i="1" smtClean="0">
                                          <a:solidFill>
                                            <a:schemeClr val="bg1">
                                              <a:lumMod val="75000"/>
                                            </a:schemeClr>
                                          </a:solidFill>
                                          <a:latin typeface="Cambria Math" panose="02040503050406030204" pitchFamily="18" charset="0"/>
                                        </a:rPr>
                                      </m:ctrlPr>
                                    </m:dPr>
                                    <m:e>
                                      <m:sSub>
                                        <m:sSubPr>
                                          <m:ctrlPr>
                                            <a:rPr lang="en-US" sz="4000" b="0" i="1" smtClean="0">
                                              <a:solidFill>
                                                <a:schemeClr val="bg1">
                                                  <a:lumMod val="75000"/>
                                                </a:schemeClr>
                                              </a:solidFill>
                                              <a:latin typeface="Cambria Math" panose="02040503050406030204" pitchFamily="18" charset="0"/>
                                            </a:rPr>
                                          </m:ctrlPr>
                                        </m:sSubPr>
                                        <m:e>
                                          <m:r>
                                            <a:rPr lang="en-US" sz="4000" b="1" i="0" smtClean="0">
                                              <a:solidFill>
                                                <a:schemeClr val="bg1">
                                                  <a:lumMod val="75000"/>
                                                </a:schemeClr>
                                              </a:solidFill>
                                              <a:latin typeface="Cambria Math" panose="02040503050406030204" pitchFamily="18" charset="0"/>
                                            </a:rPr>
                                            <m:t>𝐗</m:t>
                                          </m:r>
                                        </m:e>
                                        <m:sub>
                                          <m:r>
                                            <a:rPr lang="en-US" sz="4000" b="0" i="1" smtClean="0">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sSub>
                                        <m:sSubPr>
                                          <m:ctrlPr>
                                            <a:rPr lang="en-US" sz="4000" b="0" i="1" smtClean="0">
                                              <a:solidFill>
                                                <a:schemeClr val="bg1">
                                                  <a:lumMod val="75000"/>
                                                </a:schemeClr>
                                              </a:solidFill>
                                              <a:latin typeface="Cambria Math" panose="02040503050406030204" pitchFamily="18" charset="0"/>
                                            </a:rPr>
                                          </m:ctrlPr>
                                        </m:sSubPr>
                                        <m:e>
                                          <m:acc>
                                            <m:accPr>
                                              <m:chr m:val="̂"/>
                                              <m:ctrlPr>
                                                <a:rPr lang="en-US" sz="4000" b="1" i="1" smtClean="0">
                                                  <a:solidFill>
                                                    <a:schemeClr val="bg1">
                                                      <a:lumMod val="75000"/>
                                                    </a:schemeClr>
                                                  </a:solidFill>
                                                  <a:latin typeface="Cambria Math" panose="02040503050406030204" pitchFamily="18" charset="0"/>
                                                </a:rPr>
                                              </m:ctrlPr>
                                            </m:accPr>
                                            <m:e>
                                              <m:r>
                                                <a:rPr lang="en-US" sz="4000" b="1" i="0" smtClean="0">
                                                  <a:solidFill>
                                                    <a:schemeClr val="bg1">
                                                      <a:lumMod val="75000"/>
                                                    </a:schemeClr>
                                                  </a:solidFill>
                                                  <a:latin typeface="Cambria Math" panose="02040503050406030204" pitchFamily="18" charset="0"/>
                                                </a:rPr>
                                                <m:t>𝛂</m:t>
                                              </m:r>
                                            </m:e>
                                          </m:acc>
                                        </m:e>
                                        <m:sub>
                                          <m:r>
                                            <a:rPr lang="en-US" sz="4000" b="0" i="1" smtClean="0">
                                              <a:solidFill>
                                                <a:schemeClr val="bg1">
                                                  <a:lumMod val="75000"/>
                                                </a:schemeClr>
                                              </a:solidFill>
                                              <a:latin typeface="Cambria Math" panose="02040503050406030204" pitchFamily="18" charset="0"/>
                                            </a:rPr>
                                            <m:t>0</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accent1"/>
                                      </a:solidFill>
                                      <a:latin typeface="Cambria Math" panose="02040503050406030204" pitchFamily="18" charset="0"/>
                                    </a:rPr>
                                  </m:ctrlPr>
                                </m:sSubPr>
                                <m:e>
                                  <m:r>
                                    <a:rPr lang="en-US" sz="4000" i="1">
                                      <a:solidFill>
                                        <a:schemeClr val="accent1"/>
                                      </a:solidFill>
                                      <a:latin typeface="Cambria Math" panose="02040503050406030204" pitchFamily="18" charset="0"/>
                                    </a:rPr>
                                    <m:t>(1−</m:t>
                                  </m:r>
                                  <m:r>
                                    <a:rPr lang="en-US" sz="4000" i="1">
                                      <a:solidFill>
                                        <a:schemeClr val="accent1"/>
                                      </a:solidFill>
                                      <a:latin typeface="Cambria Math" panose="02040503050406030204" pitchFamily="18" charset="0"/>
                                    </a:rPr>
                                    <m:t>𝑍</m:t>
                                  </m:r>
                                </m:e>
                                <m:sub>
                                  <m:r>
                                    <a:rPr lang="en-US" sz="4000" i="1">
                                      <a:solidFill>
                                        <a:schemeClr val="accent1"/>
                                      </a:solidFill>
                                      <a:latin typeface="Cambria Math" panose="02040503050406030204" pitchFamily="18" charset="0"/>
                                    </a:rPr>
                                    <m:t>𝑖</m:t>
                                  </m:r>
                                </m:sub>
                              </m:sSub>
                              <m:r>
                                <a:rPr lang="en-US" sz="4000" i="1">
                                  <a:solidFill>
                                    <a:schemeClr val="accent1"/>
                                  </a:solidFill>
                                  <a:latin typeface="Cambria Math" panose="02040503050406030204" pitchFamily="18" charset="0"/>
                                </a:rPr>
                                <m:t>)</m:t>
                              </m:r>
                              <m:r>
                                <a:rPr lang="en-US" sz="4000" i="1" smtClean="0">
                                  <a:solidFill>
                                    <a:schemeClr val="accent1"/>
                                  </a:solidFill>
                                  <a:latin typeface="Cambria Math" panose="02040503050406030204" pitchFamily="18" charset="0"/>
                                </a:rPr>
                                <m:t>𝑒</m:t>
                              </m:r>
                              <m:d>
                                <m:dPr>
                                  <m:ctrlPr>
                                    <a:rPr lang="en-US" sz="4000" b="1" i="1" smtClean="0">
                                      <a:solidFill>
                                        <a:schemeClr val="accent1"/>
                                      </a:solidFill>
                                      <a:latin typeface="Cambria Math" panose="02040503050406030204" pitchFamily="18" charset="0"/>
                                    </a:rPr>
                                  </m:ctrlPr>
                                </m:dPr>
                                <m:e>
                                  <m:sSub>
                                    <m:sSubPr>
                                      <m:ctrlPr>
                                        <a:rPr lang="en-US" sz="4000" b="1" i="1">
                                          <a:solidFill>
                                            <a:schemeClr val="accent1"/>
                                          </a:solidFill>
                                          <a:latin typeface="Cambria Math" panose="02040503050406030204" pitchFamily="18" charset="0"/>
                                        </a:rPr>
                                      </m:ctrlPr>
                                    </m:sSubPr>
                                    <m:e>
                                      <m:r>
                                        <a:rPr lang="en-US" sz="4000" b="1">
                                          <a:solidFill>
                                            <a:schemeClr val="accent1"/>
                                          </a:solidFill>
                                          <a:latin typeface="Cambria Math" panose="02040503050406030204" pitchFamily="18" charset="0"/>
                                        </a:rPr>
                                        <m:t>𝐗</m:t>
                                      </m:r>
                                    </m:e>
                                    <m:sub>
                                      <m:r>
                                        <a:rPr lang="en-US" sz="4000" i="1">
                                          <a:solidFill>
                                            <a:schemeClr val="accent1"/>
                                          </a:solidFill>
                                          <a:latin typeface="Cambria Math" panose="02040503050406030204" pitchFamily="18" charset="0"/>
                                        </a:rPr>
                                        <m:t>𝑖</m:t>
                                      </m:r>
                                    </m:sub>
                                  </m:sSub>
                                  <m:r>
                                    <a:rPr lang="en-US" sz="4000" b="1" i="1">
                                      <a:solidFill>
                                        <a:schemeClr val="accent1"/>
                                      </a:solidFill>
                                      <a:latin typeface="Cambria Math" panose="02040503050406030204" pitchFamily="18" charset="0"/>
                                    </a:rPr>
                                    <m:t>,</m:t>
                                  </m:r>
                                  <m:acc>
                                    <m:accPr>
                                      <m:chr m:val="̂"/>
                                      <m:ctrlPr>
                                        <a:rPr lang="en-US" sz="4000" b="1" i="1">
                                          <a:solidFill>
                                            <a:schemeClr val="accent1"/>
                                          </a:solidFill>
                                          <a:latin typeface="Cambria Math" panose="02040503050406030204" pitchFamily="18" charset="0"/>
                                        </a:rPr>
                                      </m:ctrlPr>
                                    </m:accPr>
                                    <m:e>
                                      <m:r>
                                        <a:rPr lang="en-US" sz="4000" b="1" i="1">
                                          <a:solidFill>
                                            <a:schemeClr val="accent1"/>
                                          </a:solidFill>
                                          <a:latin typeface="Cambria Math" panose="02040503050406030204" pitchFamily="18" charset="0"/>
                                        </a:rPr>
                                        <m:t>𝜷</m:t>
                                      </m:r>
                                    </m:e>
                                  </m:acc>
                                </m:e>
                              </m:d>
                            </m:e>
                          </m:nary>
                        </m:den>
                      </m:f>
                    </m:oMath>
                  </m:oMathPara>
                </a14:m>
                <a:endParaRPr lang="en-US" sz="4000" dirty="0"/>
              </a:p>
            </p:txBody>
          </p:sp>
        </mc:Choice>
        <mc:Fallback xmlns="">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38985" cy="1484637"/>
              </a:xfrm>
              <a:prstGeom prst="rect">
                <a:avLst/>
              </a:prstGeom>
              <a:blipFill>
                <a:blip r:embed="rId4"/>
                <a:stretch>
                  <a:fillRect l="-658" t="-66102" b="-99153"/>
                </a:stretch>
              </a:blipFill>
            </p:spPr>
            <p:txBody>
              <a:bodyPr/>
              <a:lstStyle/>
              <a:p>
                <a:r>
                  <a:rPr lang="en-US">
                    <a:noFill/>
                  </a:rPr>
                  <a:t> </a:t>
                </a:r>
              </a:p>
            </p:txBody>
          </p:sp>
        </mc:Fallback>
      </mc:AlternateContent>
    </p:spTree>
    <p:extLst>
      <p:ext uri="{BB962C8B-B14F-4D97-AF65-F5344CB8AC3E}">
        <p14:creationId xmlns:p14="http://schemas.microsoft.com/office/powerpoint/2010/main" val="20664275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4A8BA1-589E-744E-B763-00CFF1798F94}"/>
                  </a:ext>
                </a:extLst>
              </p:cNvPr>
              <p:cNvSpPr txBox="1"/>
              <p:nvPr/>
            </p:nvSpPr>
            <p:spPr>
              <a:xfrm>
                <a:off x="1284054" y="3755115"/>
                <a:ext cx="9638985" cy="14846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5"/>
                              </a:solidFill>
                              <a:latin typeface="Cambria Math" panose="02040503050406030204" pitchFamily="18" charset="0"/>
                            </a:rPr>
                          </m:ctrlPr>
                        </m:sSubPr>
                        <m:e>
                          <m:acc>
                            <m:accPr>
                              <m:chr m:val="̂"/>
                              <m:ctrlPr>
                                <a:rPr lang="en-US" sz="4000" b="0" i="1" smtClean="0">
                                  <a:solidFill>
                                    <a:schemeClr val="accent5"/>
                                  </a:solidFill>
                                  <a:latin typeface="Cambria Math" panose="02040503050406030204" pitchFamily="18" charset="0"/>
                                </a:rPr>
                              </m:ctrlPr>
                            </m:accPr>
                            <m:e>
                              <m:r>
                                <a:rPr lang="en-US" sz="4000" b="0" i="1" smtClean="0">
                                  <a:solidFill>
                                    <a:schemeClr val="accent5"/>
                                  </a:solidFill>
                                  <a:latin typeface="Cambria Math" panose="02040503050406030204" pitchFamily="18" charset="0"/>
                                </a:rPr>
                                <m:t>𝛿</m:t>
                              </m:r>
                            </m:e>
                          </m:acc>
                        </m:e>
                        <m:sub>
                          <m:r>
                            <a:rPr lang="en-US" sz="4000" b="0" i="1" smtClean="0">
                              <a:solidFill>
                                <a:schemeClr val="accent5"/>
                              </a:solidFill>
                              <a:latin typeface="Cambria Math" panose="02040503050406030204" pitchFamily="18" charset="0"/>
                            </a:rPr>
                            <m:t>3</m:t>
                          </m:r>
                        </m:sub>
                      </m:sSub>
                      <m:r>
                        <a:rPr lang="en-US" sz="4000" b="0" i="1" smtClean="0">
                          <a:solidFill>
                            <a:schemeClr val="accent5"/>
                          </a:solidFill>
                          <a:latin typeface="Cambria Math" panose="02040503050406030204" pitchFamily="18" charset="0"/>
                        </a:rPr>
                        <m:t>=</m:t>
                      </m:r>
                      <m:f>
                        <m:fPr>
                          <m:ctrlPr>
                            <a:rPr lang="en-US" sz="4000" b="0" i="1" smtClean="0">
                              <a:solidFill>
                                <a:schemeClr val="bg1"/>
                              </a:solidFill>
                              <a:latin typeface="Cambria Math" panose="02040503050406030204" pitchFamily="18" charset="0"/>
                            </a:rPr>
                          </m:ctrlPr>
                        </m:fPr>
                        <m:num>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bg1">
                                          <a:lumMod val="75000"/>
                                        </a:schemeClr>
                                      </a:solidFill>
                                      <a:latin typeface="Cambria Math" panose="02040503050406030204" pitchFamily="18" charset="0"/>
                                    </a:rPr>
                                  </m:ctrlPr>
                                </m:sSubPr>
                                <m:e>
                                  <m:r>
                                    <a:rPr lang="en-US" sz="4000" b="0" i="1" smtClean="0">
                                      <a:solidFill>
                                        <a:schemeClr val="bg1">
                                          <a:lumMod val="75000"/>
                                        </a:schemeClr>
                                      </a:solidFill>
                                      <a:latin typeface="Cambria Math" panose="02040503050406030204" pitchFamily="18" charset="0"/>
                                    </a:rPr>
                                    <m:t>(1−</m:t>
                                  </m:r>
                                  <m:r>
                                    <a:rPr lang="en-US" sz="4000" i="1">
                                      <a:solidFill>
                                        <a:schemeClr val="bg1">
                                          <a:lumMod val="75000"/>
                                        </a:schemeClr>
                                      </a:solidFill>
                                      <a:latin typeface="Cambria Math" panose="02040503050406030204" pitchFamily="18" charset="0"/>
                                    </a:rPr>
                                    <m:t>𝑍</m:t>
                                  </m:r>
                                </m:e>
                                <m:sub>
                                  <m:r>
                                    <a:rPr lang="en-US" sz="4000" i="1">
                                      <a:solidFill>
                                        <a:schemeClr val="bg1">
                                          <a:lumMod val="75000"/>
                                        </a:schemeClr>
                                      </a:solidFill>
                                      <a:latin typeface="Cambria Math" panose="02040503050406030204" pitchFamily="18" charset="0"/>
                                    </a:rPr>
                                    <m:t>𝑖</m:t>
                                  </m:r>
                                </m:sub>
                              </m:sSub>
                              <m:r>
                                <a:rPr lang="en-US" sz="4000" b="0" i="1" smtClean="0">
                                  <a:solidFill>
                                    <a:schemeClr val="bg1">
                                      <a:lumMod val="75000"/>
                                    </a:schemeClr>
                                  </a:solidFill>
                                  <a:latin typeface="Cambria Math" panose="02040503050406030204" pitchFamily="18" charset="0"/>
                                </a:rPr>
                                <m:t>)</m:t>
                              </m:r>
                              <m:r>
                                <a:rPr lang="en-US" sz="4000" i="1">
                                  <a:solidFill>
                                    <a:schemeClr val="bg1">
                                      <a:lumMod val="75000"/>
                                    </a:schemeClr>
                                  </a:solidFill>
                                  <a:latin typeface="Cambria Math" panose="02040503050406030204" pitchFamily="18" charset="0"/>
                                </a:rPr>
                                <m:t>𝑒</m:t>
                              </m:r>
                              <m:d>
                                <m:dPr>
                                  <m:ctrlPr>
                                    <a:rPr lang="en-US" sz="4000" b="1" i="1">
                                      <a:solidFill>
                                        <a:schemeClr val="bg1">
                                          <a:lumMod val="75000"/>
                                        </a:schemeClr>
                                      </a:solidFill>
                                      <a:latin typeface="Cambria Math" panose="02040503050406030204" pitchFamily="18" charset="0"/>
                                    </a:rPr>
                                  </m:ctrlPr>
                                </m:dPr>
                                <m:e>
                                  <m:sSub>
                                    <m:sSubPr>
                                      <m:ctrlPr>
                                        <a:rPr lang="en-US" sz="4000" b="1" i="1">
                                          <a:solidFill>
                                            <a:schemeClr val="bg1">
                                              <a:lumMod val="75000"/>
                                            </a:schemeClr>
                                          </a:solidFill>
                                          <a:latin typeface="Cambria Math" panose="02040503050406030204" pitchFamily="18" charset="0"/>
                                        </a:rPr>
                                      </m:ctrlPr>
                                    </m:sSubPr>
                                    <m:e>
                                      <m:r>
                                        <a:rPr lang="en-US" sz="4000" b="1">
                                          <a:solidFill>
                                            <a:schemeClr val="bg1">
                                              <a:lumMod val="75000"/>
                                            </a:schemeClr>
                                          </a:solidFill>
                                          <a:latin typeface="Cambria Math" panose="02040503050406030204" pitchFamily="18" charset="0"/>
                                        </a:rPr>
                                        <m:t>𝐗</m:t>
                                      </m:r>
                                    </m:e>
                                    <m:sub>
                                      <m:r>
                                        <a:rPr lang="en-US" sz="4000" i="1">
                                          <a:solidFill>
                                            <a:schemeClr val="bg1">
                                              <a:lumMod val="75000"/>
                                            </a:schemeClr>
                                          </a:solidFill>
                                          <a:latin typeface="Cambria Math" panose="02040503050406030204" pitchFamily="18" charset="0"/>
                                        </a:rPr>
                                        <m:t>𝑖</m:t>
                                      </m:r>
                                    </m:sub>
                                  </m:sSub>
                                  <m:r>
                                    <a:rPr lang="en-US" sz="4000" b="1" i="1">
                                      <a:solidFill>
                                        <a:schemeClr val="bg1">
                                          <a:lumMod val="75000"/>
                                        </a:schemeClr>
                                      </a:solidFill>
                                      <a:latin typeface="Cambria Math" panose="02040503050406030204" pitchFamily="18" charset="0"/>
                                    </a:rPr>
                                    <m:t>,</m:t>
                                  </m:r>
                                  <m:acc>
                                    <m:accPr>
                                      <m:chr m:val="̂"/>
                                      <m:ctrlPr>
                                        <a:rPr lang="en-US" sz="4000" b="1" i="1">
                                          <a:solidFill>
                                            <a:schemeClr val="bg1">
                                              <a:lumMod val="75000"/>
                                            </a:schemeClr>
                                          </a:solidFill>
                                          <a:latin typeface="Cambria Math" panose="02040503050406030204" pitchFamily="18" charset="0"/>
                                        </a:rPr>
                                      </m:ctrlPr>
                                    </m:accPr>
                                    <m:e>
                                      <m:r>
                                        <a:rPr lang="en-US" sz="4000" b="1" i="1">
                                          <a:solidFill>
                                            <a:schemeClr val="bg1">
                                              <a:lumMod val="75000"/>
                                            </a:schemeClr>
                                          </a:solidFill>
                                          <a:latin typeface="Cambria Math" panose="02040503050406030204" pitchFamily="18" charset="0"/>
                                        </a:rPr>
                                        <m:t>𝜷</m:t>
                                      </m:r>
                                    </m:e>
                                  </m:acc>
                                </m:e>
                              </m:d>
                              <m:d>
                                <m:dPr>
                                  <m:ctrlPr>
                                    <a:rPr lang="en-US" sz="4000" b="0" i="1" smtClean="0">
                                      <a:solidFill>
                                        <a:schemeClr val="accent1"/>
                                      </a:solidFill>
                                      <a:latin typeface="Cambria Math" panose="02040503050406030204" pitchFamily="18" charset="0"/>
                                    </a:rPr>
                                  </m:ctrlPr>
                                </m:dPr>
                                <m:e>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𝑌</m:t>
                                      </m:r>
                                    </m:e>
                                    <m:sub>
                                      <m:r>
                                        <a:rPr lang="en-US" sz="4000" b="0" i="1" smtClean="0">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sSub>
                                    <m:sSubPr>
                                      <m:ctrlPr>
                                        <a:rPr lang="en-US" sz="4000" b="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𝑚</m:t>
                                      </m:r>
                                    </m:e>
                                    <m:sub>
                                      <m:r>
                                        <a:rPr lang="en-US" sz="4000" b="0" i="1" smtClean="0">
                                          <a:solidFill>
                                            <a:schemeClr val="accent1"/>
                                          </a:solidFill>
                                          <a:latin typeface="Cambria Math" panose="02040503050406030204" pitchFamily="18" charset="0"/>
                                        </a:rPr>
                                        <m:t>0</m:t>
                                      </m:r>
                                    </m:sub>
                                  </m:sSub>
                                  <m:d>
                                    <m:dPr>
                                      <m:ctrlPr>
                                        <a:rPr lang="en-US" sz="4000" b="0" i="1" smtClean="0">
                                          <a:solidFill>
                                            <a:schemeClr val="accent1"/>
                                          </a:solidFill>
                                          <a:latin typeface="Cambria Math" panose="02040503050406030204" pitchFamily="18" charset="0"/>
                                        </a:rPr>
                                      </m:ctrlPr>
                                    </m:dPr>
                                    <m:e>
                                      <m:sSub>
                                        <m:sSubPr>
                                          <m:ctrlPr>
                                            <a:rPr lang="en-US" sz="4000" b="0" i="1" smtClean="0">
                                              <a:solidFill>
                                                <a:schemeClr val="accent1"/>
                                              </a:solidFill>
                                              <a:latin typeface="Cambria Math" panose="02040503050406030204" pitchFamily="18" charset="0"/>
                                            </a:rPr>
                                          </m:ctrlPr>
                                        </m:sSubPr>
                                        <m:e>
                                          <m:r>
                                            <a:rPr lang="en-US" sz="4000" b="1" i="0" smtClean="0">
                                              <a:solidFill>
                                                <a:schemeClr val="accent1"/>
                                              </a:solidFill>
                                              <a:latin typeface="Cambria Math" panose="02040503050406030204" pitchFamily="18" charset="0"/>
                                            </a:rPr>
                                            <m:t>𝐗</m:t>
                                          </m:r>
                                        </m:e>
                                        <m:sub>
                                          <m:r>
                                            <a:rPr lang="en-US" sz="4000" b="0" i="1" smtClean="0">
                                              <a:solidFill>
                                                <a:schemeClr val="accent1"/>
                                              </a:solidFill>
                                              <a:latin typeface="Cambria Math" panose="02040503050406030204" pitchFamily="18" charset="0"/>
                                            </a:rPr>
                                            <m:t>𝑖</m:t>
                                          </m:r>
                                        </m:sub>
                                      </m:sSub>
                                      <m:r>
                                        <a:rPr lang="en-US" sz="4000" b="0" i="1" smtClean="0">
                                          <a:solidFill>
                                            <a:schemeClr val="accent1"/>
                                          </a:solidFill>
                                          <a:latin typeface="Cambria Math" panose="02040503050406030204" pitchFamily="18" charset="0"/>
                                        </a:rPr>
                                        <m:t>,</m:t>
                                      </m:r>
                                      <m:sSub>
                                        <m:sSubPr>
                                          <m:ctrlPr>
                                            <a:rPr lang="en-US" sz="4000" b="0" i="1" smtClean="0">
                                              <a:solidFill>
                                                <a:schemeClr val="accent1"/>
                                              </a:solidFill>
                                              <a:latin typeface="Cambria Math" panose="02040503050406030204" pitchFamily="18" charset="0"/>
                                            </a:rPr>
                                          </m:ctrlPr>
                                        </m:sSubPr>
                                        <m:e>
                                          <m:acc>
                                            <m:accPr>
                                              <m:chr m:val="̂"/>
                                              <m:ctrlPr>
                                                <a:rPr lang="en-US" sz="4000" b="1" i="1" smtClean="0">
                                                  <a:solidFill>
                                                    <a:schemeClr val="accent1"/>
                                                  </a:solidFill>
                                                  <a:latin typeface="Cambria Math" panose="02040503050406030204" pitchFamily="18" charset="0"/>
                                                </a:rPr>
                                              </m:ctrlPr>
                                            </m:accPr>
                                            <m:e>
                                              <m:r>
                                                <a:rPr lang="en-US" sz="4000" b="1" i="0" smtClean="0">
                                                  <a:solidFill>
                                                    <a:schemeClr val="accent1"/>
                                                  </a:solidFill>
                                                  <a:latin typeface="Cambria Math" panose="02040503050406030204" pitchFamily="18" charset="0"/>
                                                </a:rPr>
                                                <m:t>𝛂</m:t>
                                              </m:r>
                                            </m:e>
                                          </m:acc>
                                        </m:e>
                                        <m:sub>
                                          <m:r>
                                            <a:rPr lang="en-US" sz="4000" b="0" i="1" smtClean="0">
                                              <a:solidFill>
                                                <a:schemeClr val="accent1"/>
                                              </a:solidFill>
                                              <a:latin typeface="Cambria Math" panose="02040503050406030204" pitchFamily="18" charset="0"/>
                                            </a:rPr>
                                            <m:t>0</m:t>
                                          </m:r>
                                        </m:sub>
                                      </m:sSub>
                                    </m:e>
                                  </m:d>
                                </m:e>
                              </m:d>
                            </m:e>
                          </m:nary>
                        </m:num>
                        <m:den>
                          <m:nary>
                            <m:naryPr>
                              <m:chr m:val="∑"/>
                              <m:ctrlPr>
                                <a:rPr lang="en-US" sz="4000" b="0" i="1" smtClean="0">
                                  <a:solidFill>
                                    <a:schemeClr val="bg1"/>
                                  </a:solidFill>
                                  <a:latin typeface="Cambria Math" panose="02040503050406030204" pitchFamily="18" charset="0"/>
                                </a:rPr>
                              </m:ctrlPr>
                            </m:naryPr>
                            <m:sub>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=1</m:t>
                              </m:r>
                            </m:sub>
                            <m:sup>
                              <m:r>
                                <a:rPr lang="en-US" sz="4000" b="0" i="1" smtClean="0">
                                  <a:solidFill>
                                    <a:schemeClr val="bg1"/>
                                  </a:solidFill>
                                  <a:latin typeface="Cambria Math" panose="02040503050406030204" pitchFamily="18" charset="0"/>
                                </a:rPr>
                                <m:t>𝑛</m:t>
                              </m:r>
                            </m:sup>
                            <m:e>
                              <m:sSub>
                                <m:sSubPr>
                                  <m:ctrlPr>
                                    <a:rPr lang="en-US" sz="4000" i="1" smtClean="0">
                                      <a:solidFill>
                                        <a:schemeClr val="bg1">
                                          <a:lumMod val="75000"/>
                                        </a:schemeClr>
                                      </a:solidFill>
                                      <a:latin typeface="Cambria Math" panose="02040503050406030204" pitchFamily="18" charset="0"/>
                                    </a:rPr>
                                  </m:ctrlPr>
                                </m:sSubPr>
                                <m:e>
                                  <m:r>
                                    <a:rPr lang="en-US" sz="4000" i="1">
                                      <a:solidFill>
                                        <a:schemeClr val="bg1">
                                          <a:lumMod val="75000"/>
                                        </a:schemeClr>
                                      </a:solidFill>
                                      <a:latin typeface="Cambria Math" panose="02040503050406030204" pitchFamily="18" charset="0"/>
                                    </a:rPr>
                                    <m:t>(1−</m:t>
                                  </m:r>
                                  <m:r>
                                    <a:rPr lang="en-US" sz="4000" i="1">
                                      <a:solidFill>
                                        <a:schemeClr val="bg1">
                                          <a:lumMod val="75000"/>
                                        </a:schemeClr>
                                      </a:solidFill>
                                      <a:latin typeface="Cambria Math" panose="02040503050406030204" pitchFamily="18" charset="0"/>
                                    </a:rPr>
                                    <m:t>𝑍</m:t>
                                  </m:r>
                                </m:e>
                                <m:sub>
                                  <m:r>
                                    <a:rPr lang="en-US" sz="4000" i="1">
                                      <a:solidFill>
                                        <a:schemeClr val="bg1">
                                          <a:lumMod val="75000"/>
                                        </a:schemeClr>
                                      </a:solidFill>
                                      <a:latin typeface="Cambria Math" panose="02040503050406030204" pitchFamily="18" charset="0"/>
                                    </a:rPr>
                                    <m:t>𝑖</m:t>
                                  </m:r>
                                </m:sub>
                              </m:sSub>
                              <m:r>
                                <a:rPr lang="en-US" sz="4000" i="1">
                                  <a:solidFill>
                                    <a:schemeClr val="bg1">
                                      <a:lumMod val="75000"/>
                                    </a:schemeClr>
                                  </a:solidFill>
                                  <a:latin typeface="Cambria Math" panose="02040503050406030204" pitchFamily="18" charset="0"/>
                                </a:rPr>
                                <m:t>)</m:t>
                              </m:r>
                              <m:r>
                                <a:rPr lang="en-US" sz="4000" i="1">
                                  <a:solidFill>
                                    <a:schemeClr val="bg1">
                                      <a:lumMod val="75000"/>
                                    </a:schemeClr>
                                  </a:solidFill>
                                  <a:latin typeface="Cambria Math" panose="02040503050406030204" pitchFamily="18" charset="0"/>
                                </a:rPr>
                                <m:t>𝑒</m:t>
                              </m:r>
                              <m:d>
                                <m:dPr>
                                  <m:ctrlPr>
                                    <a:rPr lang="en-US" sz="4000" b="1" i="1">
                                      <a:solidFill>
                                        <a:schemeClr val="bg1">
                                          <a:lumMod val="75000"/>
                                        </a:schemeClr>
                                      </a:solidFill>
                                      <a:latin typeface="Cambria Math" panose="02040503050406030204" pitchFamily="18" charset="0"/>
                                    </a:rPr>
                                  </m:ctrlPr>
                                </m:dPr>
                                <m:e>
                                  <m:sSub>
                                    <m:sSubPr>
                                      <m:ctrlPr>
                                        <a:rPr lang="en-US" sz="4000" b="1" i="1">
                                          <a:solidFill>
                                            <a:schemeClr val="bg1">
                                              <a:lumMod val="75000"/>
                                            </a:schemeClr>
                                          </a:solidFill>
                                          <a:latin typeface="Cambria Math" panose="02040503050406030204" pitchFamily="18" charset="0"/>
                                        </a:rPr>
                                      </m:ctrlPr>
                                    </m:sSubPr>
                                    <m:e>
                                      <m:r>
                                        <a:rPr lang="en-US" sz="4000" b="1">
                                          <a:solidFill>
                                            <a:schemeClr val="bg1">
                                              <a:lumMod val="75000"/>
                                            </a:schemeClr>
                                          </a:solidFill>
                                          <a:latin typeface="Cambria Math" panose="02040503050406030204" pitchFamily="18" charset="0"/>
                                        </a:rPr>
                                        <m:t>𝐗</m:t>
                                      </m:r>
                                    </m:e>
                                    <m:sub>
                                      <m:r>
                                        <a:rPr lang="en-US" sz="4000" i="1">
                                          <a:solidFill>
                                            <a:schemeClr val="bg1">
                                              <a:lumMod val="75000"/>
                                            </a:schemeClr>
                                          </a:solidFill>
                                          <a:latin typeface="Cambria Math" panose="02040503050406030204" pitchFamily="18" charset="0"/>
                                        </a:rPr>
                                        <m:t>𝑖</m:t>
                                      </m:r>
                                    </m:sub>
                                  </m:sSub>
                                  <m:r>
                                    <a:rPr lang="en-US" sz="4000" b="1" i="1">
                                      <a:solidFill>
                                        <a:schemeClr val="bg1">
                                          <a:lumMod val="75000"/>
                                        </a:schemeClr>
                                      </a:solidFill>
                                      <a:latin typeface="Cambria Math" panose="02040503050406030204" pitchFamily="18" charset="0"/>
                                    </a:rPr>
                                    <m:t>,</m:t>
                                  </m:r>
                                  <m:acc>
                                    <m:accPr>
                                      <m:chr m:val="̂"/>
                                      <m:ctrlPr>
                                        <a:rPr lang="en-US" sz="4000" b="1" i="1">
                                          <a:solidFill>
                                            <a:schemeClr val="bg1">
                                              <a:lumMod val="75000"/>
                                            </a:schemeClr>
                                          </a:solidFill>
                                          <a:latin typeface="Cambria Math" panose="02040503050406030204" pitchFamily="18" charset="0"/>
                                        </a:rPr>
                                      </m:ctrlPr>
                                    </m:accPr>
                                    <m:e>
                                      <m:r>
                                        <a:rPr lang="en-US" sz="4000" b="1" i="1">
                                          <a:solidFill>
                                            <a:schemeClr val="bg1">
                                              <a:lumMod val="75000"/>
                                            </a:schemeClr>
                                          </a:solidFill>
                                          <a:latin typeface="Cambria Math" panose="02040503050406030204" pitchFamily="18" charset="0"/>
                                        </a:rPr>
                                        <m:t>𝜷</m:t>
                                      </m:r>
                                    </m:e>
                                  </m:acc>
                                </m:e>
                              </m:d>
                            </m:e>
                          </m:nary>
                        </m:den>
                      </m:f>
                    </m:oMath>
                  </m:oMathPara>
                </a14:m>
                <a:endParaRPr lang="en-US" sz="4000" dirty="0"/>
              </a:p>
            </p:txBody>
          </p:sp>
        </mc:Choice>
        <mc:Fallback xmlns="">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38985" cy="1484637"/>
              </a:xfrm>
              <a:prstGeom prst="rect">
                <a:avLst/>
              </a:prstGeom>
              <a:blipFill>
                <a:blip r:embed="rId4"/>
                <a:stretch>
                  <a:fillRect l="-658" t="-66102" b="-99153"/>
                </a:stretch>
              </a:blipFill>
            </p:spPr>
            <p:txBody>
              <a:bodyPr/>
              <a:lstStyle/>
              <a:p>
                <a:r>
                  <a:rPr lang="en-US">
                    <a:noFill/>
                  </a:rPr>
                  <a:t> </a:t>
                </a:r>
              </a:p>
            </p:txBody>
          </p:sp>
        </mc:Fallback>
      </mc:AlternateContent>
    </p:spTree>
    <p:extLst>
      <p:ext uri="{BB962C8B-B14F-4D97-AF65-F5344CB8AC3E}">
        <p14:creationId xmlns:p14="http://schemas.microsoft.com/office/powerpoint/2010/main" val="797031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bg1"/>
                                  </a:solidFill>
                                  <a:latin typeface="Cambria Math" panose="02040503050406030204" pitchFamily="18" charset="0"/>
                                </a:rPr>
                              </m:ctrlPr>
                            </m:mPr>
                            <m:mr>
                              <m:e>
                                <m:r>
                                  <m:rPr>
                                    <m:brk m:alnAt="7"/>
                                  </m:rP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m:rPr>
                                        <m:brk m:alnAt="7"/>
                                      </m:rPr>
                                      <a:rPr lang="en-US" sz="2800" b="0" i="1" smtClean="0">
                                        <a:solidFill>
                                          <a:schemeClr val="bg1"/>
                                        </a:solidFill>
                                        <a:latin typeface="Cambria Math" panose="02040503050406030204" pitchFamily="18" charset="0"/>
                                      </a:rPr>
                                      <m:t>𝑚</m:t>
                                    </m:r>
                                  </m:e>
                                  <m:sub>
                                    <m:r>
                                      <m:rPr>
                                        <m:brk m:alnAt="7"/>
                                      </m:rP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m:rPr>
                                        <m:brk m:alnAt="7"/>
                                      </m:rPr>
                                      <a:rPr lang="en-US" sz="2800" b="1" i="0" smtClean="0">
                                        <a:solidFill>
                                          <a:schemeClr val="bg1"/>
                                        </a:solidFill>
                                        <a:latin typeface="Cambria Math" panose="02040503050406030204" pitchFamily="18" charset="0"/>
                                      </a:rPr>
                                      <m:t>𝐗</m:t>
                                    </m:r>
                                    <m:r>
                                      <m:rPr>
                                        <m:brk m:alnAt="7"/>
                                      </m:rP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1</m:t>
                                    </m:r>
                                  </m:sub>
                                </m:sSub>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𝑍</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r>
                                  <a:rPr lang="en-US" sz="2800" b="1"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1" i="1" smtClean="0">
                                        <a:solidFill>
                                          <a:schemeClr val="bg1"/>
                                        </a:solidFill>
                                        <a:latin typeface="Cambria Math" panose="02040503050406030204" pitchFamily="18" charset="0"/>
                                      </a:rPr>
                                      <m:t>−</m:t>
                                    </m:r>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2</m:t>
                                        </m:r>
                                      </m:sub>
                                    </m:sSub>
                                  </m:e>
                                </m:d>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eqArr>
                                  <m:eqArrPr>
                                    <m:ctrlPr>
                                      <a:rPr lang="en-US" sz="2800" b="1" i="1" smtClean="0">
                                        <a:solidFill>
                                          <a:schemeClr val="bg1"/>
                                        </a:solidFill>
                                        <a:latin typeface="Cambria Math" panose="02040503050406030204" pitchFamily="18" charset="0"/>
                                      </a:rPr>
                                    </m:ctrlPr>
                                  </m:eqArrPr>
                                  <m:e>
                                    <m:d>
                                      <m:dPr>
                                        <m:ctrlPr>
                                          <a:rPr lang="en-US" sz="2800" b="1"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3</m:t>
                                            </m:r>
                                          </m:sub>
                                        </m:sSub>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𝜷</m:t>
                                        </m:r>
                                      </m:e>
                                    </m:d>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e>
                                    </m:d>
                                    <m:r>
                                      <a:rPr lang="en-US" sz="2800" b="0" i="1" smtClean="0">
                                        <a:solidFill>
                                          <a:schemeClr val="bg1"/>
                                        </a:solidFill>
                                        <a:latin typeface="Cambria Math" panose="02040503050406030204" pitchFamily="18" charset="0"/>
                                      </a:rPr>
                                      <m:t>𝑍</m:t>
                                    </m:r>
                                    <m:r>
                                      <a:rPr lang="en-US" sz="2800" b="1" i="0" smtClean="0">
                                        <a:solidFill>
                                          <a:schemeClr val="bg1"/>
                                        </a:solidFill>
                                        <a:latin typeface="Cambria Math" panose="02040503050406030204" pitchFamily="18" charset="0"/>
                                      </a:rPr>
                                      <m:t>𝐗</m:t>
                                    </m:r>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1" i="0" smtClean="0">
                                        <a:solidFill>
                                          <a:schemeClr val="bg1"/>
                                        </a:solidFill>
                                        <a:latin typeface="Cambria Math" panose="02040503050406030204" pitchFamily="18" charset="0"/>
                                      </a:rPr>
                                      <m:t>𝐗</m:t>
                                    </m:r>
                                  </m:e>
                                  <m:e>
                                    <m:r>
                                      <a:rPr lang="en-US" sz="2800" b="1" i="0" smtClean="0">
                                        <a:solidFill>
                                          <a:schemeClr val="bg1"/>
                                        </a:solidFill>
                                        <a:latin typeface="Cambria Math" panose="02040503050406030204" pitchFamily="18" charset="0"/>
                                      </a:rPr>
                                      <m:t>𝐗</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xmlns="">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40137423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tx1">
                              <a:lumMod val="75000"/>
                              <a:lumOff val="25000"/>
                            </a:schemeClr>
                          </a:solidFill>
                          <a:latin typeface="Cambria Math" panose="02040503050406030204" pitchFamily="18" charset="0"/>
                        </a:rPr>
                        <m:t>𝒖</m:t>
                      </m:r>
                      <m:d>
                        <m:dPr>
                          <m:ctrlPr>
                            <a:rPr lang="en-US" sz="2800" b="1" i="1" smtClean="0">
                              <a:solidFill>
                                <a:schemeClr val="tx1">
                                  <a:lumMod val="75000"/>
                                  <a:lumOff val="25000"/>
                                </a:schemeClr>
                              </a:solidFill>
                              <a:latin typeface="Cambria Math" panose="02040503050406030204" pitchFamily="18" charset="0"/>
                            </a:rPr>
                          </m:ctrlPr>
                        </m:dPr>
                        <m:e>
                          <m:r>
                            <a:rPr lang="en-US" sz="2800" b="1" i="1" smtClean="0">
                              <a:solidFill>
                                <a:schemeClr val="tx1">
                                  <a:lumMod val="75000"/>
                                  <a:lumOff val="25000"/>
                                </a:schemeClr>
                              </a:solidFill>
                              <a:latin typeface="Cambria Math" panose="02040503050406030204" pitchFamily="18" charset="0"/>
                            </a:rPr>
                            <m:t>𝜽</m:t>
                          </m:r>
                        </m:e>
                      </m:d>
                      <m:r>
                        <a:rPr lang="en-US" sz="2800" b="0"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tx1">
                      <a:lumMod val="75000"/>
                      <a:lumOff val="25000"/>
                    </a:schemeClr>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xmlns="">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0867097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m:rPr>
                                        <m:brk m:alnAt="7"/>
                                      </m:rPr>
                                      <a:rPr lang="en-US" sz="2800" b="0" i="1" smtClean="0">
                                        <a:solidFill>
                                          <a:schemeClr val="bg1"/>
                                        </a:solidFill>
                                        <a:latin typeface="Cambria Math" panose="02040503050406030204" pitchFamily="18" charset="0"/>
                                      </a:rPr>
                                      <m:t>𝑚</m:t>
                                    </m:r>
                                  </m:e>
                                  <m:sub>
                                    <m:r>
                                      <m:rPr>
                                        <m:brk m:alnAt="7"/>
                                      </m:rP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m:rPr>
                                        <m:brk m:alnAt="7"/>
                                      </m:rPr>
                                      <a:rPr lang="en-US" sz="2800" b="1" i="0" smtClean="0">
                                        <a:solidFill>
                                          <a:schemeClr val="bg1"/>
                                        </a:solidFill>
                                        <a:latin typeface="Cambria Math" panose="02040503050406030204" pitchFamily="18" charset="0"/>
                                      </a:rPr>
                                      <m:t>𝐗</m:t>
                                    </m:r>
                                    <m:r>
                                      <m:rPr>
                                        <m:brk m:alnAt="7"/>
                                      </m:rP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1</m:t>
                                    </m:r>
                                  </m:sub>
                                </m:sSub>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𝑍</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r>
                                  <a:rPr lang="en-US" sz="2800" b="1"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1"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r>
                                      <a:rPr lang="en-US" sz="2800" b="1" i="1" smtClean="0">
                                        <a:solidFill>
                                          <a:schemeClr val="bg1"/>
                                        </a:solidFill>
                                        <a:latin typeface="Cambria Math" panose="02040503050406030204" pitchFamily="18" charset="0"/>
                                      </a:rPr>
                                      <m:t>−</m:t>
                                    </m:r>
                                    <m:sSub>
                                      <m:sSubPr>
                                        <m:ctrlPr>
                                          <a:rPr lang="en-US" sz="280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2</m:t>
                                        </m:r>
                                      </m:sub>
                                    </m:sSub>
                                  </m:e>
                                </m:d>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r>
                                  <a:rPr lang="en-US" sz="2800" b="0" i="1" smtClean="0">
                                    <a:solidFill>
                                      <a:schemeClr val="bg1"/>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3</m:t>
                                            </m:r>
                                          </m:sub>
                                        </m:sSub>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tx1">
                              <a:lumMod val="75000"/>
                              <a:lumOff val="25000"/>
                            </a:schemeClr>
                          </a:solidFill>
                          <a:latin typeface="Cambria Math" panose="02040503050406030204" pitchFamily="18" charset="0"/>
                        </a:rPr>
                        <m:t>𝜽</m:t>
                      </m:r>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tx1">
                                      <a:lumMod val="75000"/>
                                      <a:lumOff val="25000"/>
                                    </a:schemeClr>
                                  </a:solidFill>
                                  <a:latin typeface="Cambria Math" panose="02040503050406030204" pitchFamily="18" charset="0"/>
                                </a:rPr>
                              </m:ctrlPr>
                            </m:dPr>
                            <m:e>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2</m:t>
                                  </m:r>
                                </m:sub>
                              </m:sSub>
                              <m:r>
                                <a:rPr lang="en-US" sz="5000" b="0" i="1" smtClean="0">
                                  <a:solidFill>
                                    <a:schemeClr val="tx1">
                                      <a:lumMod val="75000"/>
                                      <a:lumOff val="25000"/>
                                    </a:schemeClr>
                                  </a:solidFill>
                                  <a:latin typeface="Cambria Math" panose="02040503050406030204" pitchFamily="18" charset="0"/>
                                </a:rPr>
                                <m:t>,</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3</m:t>
                                  </m:r>
                                </m:sub>
                              </m:sSub>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1</m:t>
                                  </m:r>
                                </m:sub>
                                <m:sup>
                                  <m:r>
                                    <a:rPr lang="en-US" sz="5000" b="0" i="1" smtClean="0">
                                      <a:solidFill>
                                        <a:schemeClr val="tx1">
                                          <a:lumMod val="75000"/>
                                          <a:lumOff val="25000"/>
                                        </a:schemeClr>
                                      </a:solidFill>
                                      <a:latin typeface="Cambria Math" panose="02040503050406030204" pitchFamily="18" charset="0"/>
                                    </a:rPr>
                                    <m:t>𝑇</m:t>
                                  </m:r>
                                </m:sup>
                              </m:sSubSup>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0</m:t>
                                  </m:r>
                                </m:sub>
                                <m:sup>
                                  <m:r>
                                    <a:rPr lang="en-US" sz="5000" b="0" i="1" smtClean="0">
                                      <a:solidFill>
                                        <a:schemeClr val="tx1">
                                          <a:lumMod val="75000"/>
                                          <a:lumOff val="25000"/>
                                        </a:schemeClr>
                                      </a:solidFill>
                                      <a:latin typeface="Cambria Math" panose="02040503050406030204" pitchFamily="18" charset="0"/>
                                    </a:rPr>
                                    <m:t>𝑇</m:t>
                                  </m:r>
                                </m:sup>
                              </m:sSubSup>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tx1">
                                  <a:lumMod val="75000"/>
                                  <a:lumOff val="25000"/>
                                </a:schemeClr>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xmlns="">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6760814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e>
                                    </m:d>
                                    <m:r>
                                      <a:rPr lang="en-US" sz="2800" b="0" i="1" smtClean="0">
                                        <a:solidFill>
                                          <a:schemeClr val="bg1"/>
                                        </a:solidFill>
                                        <a:latin typeface="Cambria Math" panose="02040503050406030204" pitchFamily="18" charset="0"/>
                                      </a:rPr>
                                      <m:t>𝑍</m:t>
                                    </m:r>
                                    <m:r>
                                      <a:rPr lang="en-US" sz="2800" b="1" i="0" smtClean="0">
                                        <a:solidFill>
                                          <a:schemeClr val="bg1"/>
                                        </a:solidFill>
                                        <a:latin typeface="Cambria Math" panose="02040503050406030204" pitchFamily="18" charset="0"/>
                                      </a:rPr>
                                      <m:t>𝐗</m:t>
                                    </m:r>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1" i="0" smtClean="0">
                                        <a:solidFill>
                                          <a:schemeClr val="bg1"/>
                                        </a:solidFill>
                                        <a:latin typeface="Cambria Math" panose="02040503050406030204" pitchFamily="18" charset="0"/>
                                      </a:rPr>
                                      <m:t>𝐗</m:t>
                                    </m:r>
                                  </m:e>
                                  <m:e>
                                    <m:r>
                                      <a:rPr lang="en-US" sz="2800" b="1" i="0" smtClean="0">
                                        <a:solidFill>
                                          <a:schemeClr val="tx1">
                                            <a:lumMod val="75000"/>
                                            <a:lumOff val="25000"/>
                                          </a:schemeClr>
                                        </a:solidFill>
                                        <a:latin typeface="Cambria Math" panose="02040503050406030204" pitchFamily="18" charset="0"/>
                                      </a:rPr>
                                      <m:t>𝐗</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tx1">
                              <a:lumMod val="75000"/>
                              <a:lumOff val="25000"/>
                            </a:schemeClr>
                          </a:solidFill>
                          <a:latin typeface="Cambria Math" panose="02040503050406030204" pitchFamily="18" charset="0"/>
                        </a:rPr>
                        <m:t>𝜽</m:t>
                      </m:r>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tx1">
                                      <a:lumMod val="75000"/>
                                      <a:lumOff val="25000"/>
                                    </a:schemeClr>
                                  </a:solidFill>
                                  <a:latin typeface="Cambria Math" panose="02040503050406030204" pitchFamily="18" charset="0"/>
                                </a:rPr>
                              </m:ctrlPr>
                            </m:dPr>
                            <m:e>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2</m:t>
                                  </m:r>
                                </m:sub>
                              </m:sSub>
                              <m:r>
                                <a:rPr lang="en-US" sz="5000" b="0" i="1" smtClean="0">
                                  <a:solidFill>
                                    <a:schemeClr val="tx1">
                                      <a:lumMod val="75000"/>
                                      <a:lumOff val="25000"/>
                                    </a:schemeClr>
                                  </a:solidFill>
                                  <a:latin typeface="Cambria Math" panose="02040503050406030204" pitchFamily="18" charset="0"/>
                                </a:rPr>
                                <m:t>,</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3</m:t>
                                  </m:r>
                                </m:sub>
                              </m:sSub>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1</m:t>
                                  </m:r>
                                </m:sub>
                                <m:sup>
                                  <m:r>
                                    <a:rPr lang="en-US" sz="5000" b="0" i="1" smtClean="0">
                                      <a:solidFill>
                                        <a:schemeClr val="tx1">
                                          <a:lumMod val="75000"/>
                                          <a:lumOff val="25000"/>
                                        </a:schemeClr>
                                      </a:solidFill>
                                      <a:latin typeface="Cambria Math" panose="02040503050406030204" pitchFamily="18" charset="0"/>
                                    </a:rPr>
                                    <m:t>𝑇</m:t>
                                  </m:r>
                                </m:sup>
                              </m:sSubSup>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0</m:t>
                                  </m:r>
                                </m:sub>
                                <m:sup>
                                  <m:r>
                                    <a:rPr lang="en-US" sz="5000" b="0" i="1" smtClean="0">
                                      <a:solidFill>
                                        <a:schemeClr val="tx1">
                                          <a:lumMod val="75000"/>
                                          <a:lumOff val="25000"/>
                                        </a:schemeClr>
                                      </a:solidFill>
                                      <a:latin typeface="Cambria Math" panose="02040503050406030204" pitchFamily="18" charset="0"/>
                                    </a:rPr>
                                    <m:t>𝑇</m:t>
                                  </m:r>
                                </m:sup>
                              </m:sSubSup>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tx1">
                                  <a:lumMod val="75000"/>
                                  <a:lumOff val="25000"/>
                                </a:schemeClr>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xmlns="">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681205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90688"/>
            <a:ext cx="10934700" cy="3683659"/>
          </a:xfrm>
        </p:spPr>
        <p:txBody>
          <a:bodyPr>
            <a:normAutofit/>
          </a:bodyPr>
          <a:lstStyle/>
          <a:p>
            <a:pPr marL="0" indent="0">
              <a:buNone/>
            </a:pPr>
            <a:r>
              <a:rPr lang="en-US" sz="2800" dirty="0">
                <a:solidFill>
                  <a:schemeClr val="bg1"/>
                </a:solidFill>
              </a:rPr>
              <a:t>Rosenbaum and Rubin showed in observational studies, conditioning on </a:t>
            </a:r>
            <a:r>
              <a:rPr lang="en-US" sz="2800" b="1" dirty="0">
                <a:solidFill>
                  <a:srgbClr val="79D758"/>
                </a:solidFill>
              </a:rPr>
              <a:t>propensity scores </a:t>
            </a:r>
            <a:r>
              <a:rPr lang="en-US" sz="2800" dirty="0">
                <a:solidFill>
                  <a:schemeClr val="bg1"/>
                </a:solidFill>
              </a:rPr>
              <a:t>can lead to unbiased estimates of the treatment effect</a:t>
            </a:r>
          </a:p>
          <a:p>
            <a:pPr marL="1058307" lvl="1" indent="-609585">
              <a:buFont typeface="+mj-lt"/>
              <a:buAutoNum type="arabicPeriod"/>
            </a:pPr>
            <a:r>
              <a:rPr lang="en-US" sz="4000" dirty="0">
                <a:solidFill>
                  <a:schemeClr val="bg1"/>
                </a:solidFill>
              </a:rPr>
              <a:t>There are no unmeasured confounders</a:t>
            </a:r>
          </a:p>
          <a:p>
            <a:pPr marL="1058307" lvl="1" indent="-609585">
              <a:buFont typeface="+mj-lt"/>
              <a:buAutoNum type="arabicPeriod"/>
            </a:pPr>
            <a:endParaRPr lang="en-US" sz="4000" dirty="0">
              <a:solidFill>
                <a:schemeClr val="bg1"/>
              </a:solidFill>
            </a:endParaRPr>
          </a:p>
          <a:p>
            <a:pPr marL="1058307" lvl="1" indent="-609585">
              <a:buFont typeface="+mj-lt"/>
              <a:buAutoNum type="arabicPeriod"/>
            </a:pPr>
            <a:r>
              <a:rPr lang="en-US" sz="4000" dirty="0">
                <a:solidFill>
                  <a:schemeClr val="bg1"/>
                </a:solidFill>
              </a:rPr>
              <a:t>Every subject has a nonzero probability of receiving either</a:t>
            </a:r>
            <a:r>
              <a:rPr lang="en-US" sz="4000" dirty="0"/>
              <a:t> </a:t>
            </a:r>
            <a:r>
              <a:rPr lang="en-US" sz="4267" dirty="0">
                <a:solidFill>
                  <a:schemeClr val="bg1"/>
                </a:solidFill>
              </a:rPr>
              <a:t>treatment</a:t>
            </a:r>
          </a:p>
        </p:txBody>
      </p:sp>
      <p:sp>
        <p:nvSpPr>
          <p:cNvPr id="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54428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325446" y="2149003"/>
                <a:ext cx="11596123" cy="305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tx1">
                                      <a:lumMod val="75000"/>
                                      <a:lumOff val="25000"/>
                                    </a:schemeClr>
                                  </a:solidFill>
                                  <a:latin typeface="Cambria Math" panose="02040503050406030204" pitchFamily="18" charset="0"/>
                                </a:rPr>
                              </m:ctrlPr>
                            </m:mPr>
                            <m:mr>
                              <m:e>
                                <m:r>
                                  <m:rPr>
                                    <m:brk m:alnAt="7"/>
                                  </m:rP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m:rPr>
                                        <m:brk m:alnAt="7"/>
                                      </m:rPr>
                                      <a:rPr lang="en-US" sz="2800" b="0" i="1" smtClean="0">
                                        <a:solidFill>
                                          <a:schemeClr val="tx1">
                                            <a:lumMod val="75000"/>
                                            <a:lumOff val="25000"/>
                                          </a:schemeClr>
                                        </a:solidFill>
                                        <a:latin typeface="Cambria Math" panose="02040503050406030204" pitchFamily="18" charset="0"/>
                                      </a:rPr>
                                      <m:t>𝑚</m:t>
                                    </m:r>
                                  </m:e>
                                  <m:sub>
                                    <m:r>
                                      <m:rPr>
                                        <m:brk m:alnAt="7"/>
                                      </m:rP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m:rPr>
                                        <m:brk m:alnAt="7"/>
                                      </m:rPr>
                                      <a:rPr lang="en-US" sz="2800" b="1" i="0" smtClean="0">
                                        <a:solidFill>
                                          <a:schemeClr val="tx1">
                                            <a:lumMod val="75000"/>
                                            <a:lumOff val="25000"/>
                                          </a:schemeClr>
                                        </a:solidFill>
                                        <a:latin typeface="Cambria Math" panose="02040503050406030204" pitchFamily="18" charset="0"/>
                                      </a:rPr>
                                      <m:t>𝐗</m:t>
                                    </m:r>
                                    <m:r>
                                      <m:rPr>
                                        <m:brk m:alnAt="7"/>
                                      </m:rP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1</m:t>
                                    </m:r>
                                  </m:sub>
                                </m:sSub>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𝑍</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e>
                                </m:d>
                                <m:r>
                                  <a:rPr lang="en-US" sz="2800" b="1" i="1" smtClean="0">
                                    <a:solidFill>
                                      <a:schemeClr val="tx1">
                                        <a:lumMod val="75000"/>
                                        <a:lumOff val="25000"/>
                                      </a:schemeClr>
                                    </a:solidFill>
                                    <a:latin typeface="Cambria Math" panose="02040503050406030204" pitchFamily="18" charset="0"/>
                                  </a:rPr>
                                  <m:t>+</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1"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r>
                                      <a:rPr lang="en-US" sz="2800" b="1" i="1" smtClean="0">
                                        <a:solidFill>
                                          <a:schemeClr val="tx1">
                                            <a:lumMod val="75000"/>
                                            <a:lumOff val="25000"/>
                                          </a:schemeClr>
                                        </a:solidFill>
                                        <a:latin typeface="Cambria Math" panose="02040503050406030204" pitchFamily="18" charset="0"/>
                                      </a:rPr>
                                      <m:t>−</m:t>
                                    </m:r>
                                    <m:sSub>
                                      <m:sSubPr>
                                        <m:ctrlPr>
                                          <a:rPr lang="en-US" sz="280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2</m:t>
                                        </m:r>
                                      </m:sub>
                                    </m:sSub>
                                  </m:e>
                                </m:d>
                                <m:r>
                                  <a:rPr lang="en-US" sz="2800" b="0" i="1" smtClean="0">
                                    <a:solidFill>
                                      <a:schemeClr val="tx1">
                                        <a:lumMod val="75000"/>
                                        <a:lumOff val="25000"/>
                                      </a:schemeClr>
                                    </a:solidFill>
                                    <a:latin typeface="Cambria Math" panose="02040503050406030204" pitchFamily="18" charset="0"/>
                                  </a:rPr>
                                  <m:t>𝑍</m:t>
                                </m:r>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r>
                                      <a:rPr lang="en-US" sz="2800" b="1" i="1" smtClean="0">
                                        <a:solidFill>
                                          <a:schemeClr val="tx1">
                                            <a:lumMod val="75000"/>
                                            <a:lumOff val="25000"/>
                                          </a:schemeClr>
                                        </a:solidFill>
                                        <a:latin typeface="Cambria Math" panose="02040503050406030204" pitchFamily="18" charset="0"/>
                                      </a:rPr>
                                      <m:t>𝜷</m:t>
                                    </m:r>
                                  </m:e>
                                </m:d>
                                <m:r>
                                  <a:rPr lang="en-US" sz="2800" b="0" i="1" smtClean="0">
                                    <a:solidFill>
                                      <a:schemeClr val="tx1">
                                        <a:lumMod val="75000"/>
                                        <a:lumOff val="25000"/>
                                      </a:schemeClr>
                                    </a:solidFill>
                                    <a:latin typeface="Cambria Math" panose="02040503050406030204" pitchFamily="18" charset="0"/>
                                  </a:rPr>
                                  <m:t>)</m:t>
                                </m:r>
                              </m:e>
                            </m:mr>
                            <m:mr>
                              <m:e>
                                <m:eqArr>
                                  <m:eqArrPr>
                                    <m:ctrlPr>
                                      <a:rPr lang="en-US" sz="2800" b="1" i="1" smtClean="0">
                                        <a:solidFill>
                                          <a:schemeClr val="tx1">
                                            <a:lumMod val="75000"/>
                                            <a:lumOff val="25000"/>
                                          </a:schemeClr>
                                        </a:solidFill>
                                        <a:latin typeface="Cambria Math" panose="02040503050406030204" pitchFamily="18" charset="0"/>
                                      </a:rPr>
                                    </m:ctrlPr>
                                  </m:eqArrPr>
                                  <m:e>
                                    <m:d>
                                      <m:dPr>
                                        <m:ctrlPr>
                                          <a:rPr lang="en-US" sz="2800" b="1"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𝛿</m:t>
                                            </m:r>
                                          </m:e>
                                          <m:sub>
                                            <m:r>
                                              <a:rPr lang="en-US" sz="2800" b="0" i="1" smtClean="0">
                                                <a:solidFill>
                                                  <a:schemeClr val="tx1">
                                                    <a:lumMod val="75000"/>
                                                    <a:lumOff val="25000"/>
                                                  </a:schemeClr>
                                                </a:solidFill>
                                                <a:latin typeface="Cambria Math" panose="02040503050406030204" pitchFamily="18" charset="0"/>
                                              </a:rPr>
                                              <m:t>3</m:t>
                                            </m:r>
                                          </m:sub>
                                        </m:sSub>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0" i="1" smtClean="0">
                                        <a:solidFill>
                                          <a:schemeClr val="tx1">
                                            <a:lumMod val="75000"/>
                                            <a:lumOff val="25000"/>
                                          </a:schemeClr>
                                        </a:solidFill>
                                        <a:latin typeface="Cambria Math" panose="02040503050406030204" pitchFamily="18" charset="0"/>
                                      </a:rPr>
                                      <m:t>𝑒</m:t>
                                    </m:r>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 </m:t>
                                        </m:r>
                                        <m:r>
                                          <a:rPr lang="en-US" sz="2800" b="1" i="1" smtClean="0">
                                            <a:solidFill>
                                              <a:schemeClr val="tx1">
                                                <a:lumMod val="75000"/>
                                                <a:lumOff val="25000"/>
                                              </a:schemeClr>
                                            </a:solidFill>
                                            <a:latin typeface="Cambria Math" panose="02040503050406030204" pitchFamily="18" charset="0"/>
                                          </a:rPr>
                                          <m:t>𝜷</m:t>
                                        </m:r>
                                      </m:e>
                                    </m:d>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1</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1</m:t>
                                                </m:r>
                                              </m:sub>
                                            </m:sSub>
                                          </m:e>
                                        </m:d>
                                      </m:e>
                                    </m:d>
                                    <m:r>
                                      <a:rPr lang="en-US" sz="2800" b="0" i="1" smtClean="0">
                                        <a:solidFill>
                                          <a:schemeClr val="tx1">
                                            <a:lumMod val="75000"/>
                                            <a:lumOff val="25000"/>
                                          </a:schemeClr>
                                        </a:solidFill>
                                        <a:latin typeface="Cambria Math" panose="02040503050406030204" pitchFamily="18" charset="0"/>
                                      </a:rPr>
                                      <m:t>𝑍</m:t>
                                    </m:r>
                                    <m:r>
                                      <a:rPr lang="en-US" sz="2800" b="1" i="0" smtClean="0">
                                        <a:solidFill>
                                          <a:schemeClr val="tx1">
                                            <a:lumMod val="75000"/>
                                            <a:lumOff val="25000"/>
                                          </a:schemeClr>
                                        </a:solidFill>
                                        <a:latin typeface="Cambria Math" panose="02040503050406030204" pitchFamily="18" charset="0"/>
                                      </a:rPr>
                                      <m:t>𝐗</m:t>
                                    </m:r>
                                  </m:e>
                                  <m:e>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panose="02040503050406030204" pitchFamily="18" charset="0"/>
                                              </a:rPr>
                                              <m:t>𝑚</m:t>
                                            </m:r>
                                          </m:e>
                                          <m:sub>
                                            <m:r>
                                              <a:rPr lang="en-US" sz="2800" b="0" i="1" smtClean="0">
                                                <a:solidFill>
                                                  <a:schemeClr val="tx1">
                                                    <a:lumMod val="75000"/>
                                                    <a:lumOff val="25000"/>
                                                  </a:schemeClr>
                                                </a:solidFill>
                                                <a:latin typeface="Cambria Math" panose="02040503050406030204" pitchFamily="18" charset="0"/>
                                              </a:rPr>
                                              <m:t>0</m:t>
                                            </m:r>
                                          </m:sub>
                                        </m:sSub>
                                        <m:d>
                                          <m:dPr>
                                            <m:ctrlPr>
                                              <a:rPr lang="en-US" sz="2800" b="0" i="1" smtClean="0">
                                                <a:solidFill>
                                                  <a:schemeClr val="tx1">
                                                    <a:lumMod val="75000"/>
                                                    <a:lumOff val="25000"/>
                                                  </a:schemeClr>
                                                </a:solidFill>
                                                <a:latin typeface="Cambria Math" panose="02040503050406030204" pitchFamily="18" charset="0"/>
                                              </a:rPr>
                                            </m:ctrlPr>
                                          </m:dPr>
                                          <m:e>
                                            <m:r>
                                              <a:rPr lang="en-US" sz="2800" b="1" i="0" smtClean="0">
                                                <a:solidFill>
                                                  <a:schemeClr val="tx1">
                                                    <a:lumMod val="75000"/>
                                                    <a:lumOff val="25000"/>
                                                  </a:schemeClr>
                                                </a:solidFill>
                                                <a:latin typeface="Cambria Math" panose="02040503050406030204" pitchFamily="18" charset="0"/>
                                              </a:rPr>
                                              <m:t>𝐗</m:t>
                                            </m:r>
                                            <m:r>
                                              <a:rPr lang="en-US" sz="2800" b="1" i="1" smtClean="0">
                                                <a:solidFill>
                                                  <a:schemeClr val="tx1">
                                                    <a:lumMod val="75000"/>
                                                    <a:lumOff val="25000"/>
                                                  </a:schemeClr>
                                                </a:solidFill>
                                                <a:latin typeface="Cambria Math" panose="02040503050406030204" pitchFamily="18"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1" i="1" smtClean="0">
                                                    <a:solidFill>
                                                      <a:schemeClr val="tx1">
                                                        <a:lumMod val="75000"/>
                                                        <a:lumOff val="25000"/>
                                                      </a:schemeClr>
                                                    </a:solidFill>
                                                    <a:latin typeface="Cambria Math" panose="02040503050406030204" pitchFamily="18" charset="0"/>
                                                  </a:rPr>
                                                  <m:t>𝜶</m:t>
                                                </m:r>
                                              </m:e>
                                              <m:sub>
                                                <m:r>
                                                  <a:rPr lang="en-US" sz="2800" b="0" i="1" smtClean="0">
                                                    <a:solidFill>
                                                      <a:schemeClr val="tx1">
                                                        <a:lumMod val="75000"/>
                                                        <a:lumOff val="25000"/>
                                                      </a:schemeClr>
                                                    </a:solidFill>
                                                    <a:latin typeface="Cambria Math" panose="02040503050406030204" pitchFamily="18" charset="0"/>
                                                  </a:rPr>
                                                  <m:t>0</m:t>
                                                </m:r>
                                              </m:sub>
                                            </m:sSub>
                                          </m:e>
                                        </m:d>
                                      </m:e>
                                    </m:d>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panose="02040503050406030204" pitchFamily="18" charset="0"/>
                                          </a:rPr>
                                          <m:t>1−</m:t>
                                        </m:r>
                                        <m:r>
                                          <a:rPr lang="en-US" sz="2800" b="0" i="1" smtClean="0">
                                            <a:solidFill>
                                              <a:schemeClr val="tx1">
                                                <a:lumMod val="75000"/>
                                                <a:lumOff val="25000"/>
                                              </a:schemeClr>
                                            </a:solidFill>
                                            <a:latin typeface="Cambria Math" panose="02040503050406030204" pitchFamily="18" charset="0"/>
                                          </a:rPr>
                                          <m:t>𝑍</m:t>
                                        </m:r>
                                      </m:e>
                                    </m:d>
                                    <m:r>
                                      <a:rPr lang="en-US" sz="2800" b="1" i="0" smtClean="0">
                                        <a:solidFill>
                                          <a:schemeClr val="tx1">
                                            <a:lumMod val="75000"/>
                                            <a:lumOff val="25000"/>
                                          </a:schemeClr>
                                        </a:solidFill>
                                        <a:latin typeface="Cambria Math" panose="02040503050406030204" pitchFamily="18" charset="0"/>
                                      </a:rPr>
                                      <m:t>𝐗</m:t>
                                    </m:r>
                                  </m:e>
                                  <m:e>
                                    <m:r>
                                      <a:rPr lang="en-US" sz="2800" b="1" i="0" smtClean="0">
                                        <a:solidFill>
                                          <a:schemeClr val="bg1"/>
                                        </a:solidFill>
                                        <a:latin typeface="Cambria Math" panose="02040503050406030204" pitchFamily="18" charset="0"/>
                                      </a:rPr>
                                      <m:t>𝐗</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tx1">
                              <a:lumMod val="75000"/>
                              <a:lumOff val="25000"/>
                            </a:schemeClr>
                          </a:solidFill>
                          <a:latin typeface="Cambria Math" panose="02040503050406030204" pitchFamily="18" charset="0"/>
                        </a:rPr>
                        <m:t>𝜽</m:t>
                      </m:r>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d>
                            <m:dPr>
                              <m:ctrlPr>
                                <a:rPr lang="en-US" sz="5000" b="0" i="1" smtClean="0">
                                  <a:solidFill>
                                    <a:schemeClr val="tx1">
                                      <a:lumMod val="75000"/>
                                      <a:lumOff val="25000"/>
                                    </a:schemeClr>
                                  </a:solidFill>
                                  <a:latin typeface="Cambria Math" panose="02040503050406030204" pitchFamily="18" charset="0"/>
                                </a:rPr>
                              </m:ctrlPr>
                            </m:dPr>
                            <m:e>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1</m:t>
                                  </m:r>
                                </m:sub>
                              </m:sSub>
                              <m:r>
                                <a:rPr lang="en-US" sz="5000" b="0" i="1" smtClean="0">
                                  <a:solidFill>
                                    <a:schemeClr val="tx1">
                                      <a:lumMod val="75000"/>
                                      <a:lumOff val="25000"/>
                                    </a:schemeClr>
                                  </a:solidFill>
                                  <a:latin typeface="Cambria Math" panose="02040503050406030204" pitchFamily="18" charset="0"/>
                                </a:rPr>
                                <m:t>, </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2</m:t>
                                  </m:r>
                                </m:sub>
                              </m:sSub>
                              <m:r>
                                <a:rPr lang="en-US" sz="5000" b="0" i="1" smtClean="0">
                                  <a:solidFill>
                                    <a:schemeClr val="tx1">
                                      <a:lumMod val="75000"/>
                                      <a:lumOff val="25000"/>
                                    </a:schemeClr>
                                  </a:solidFill>
                                  <a:latin typeface="Cambria Math" panose="02040503050406030204" pitchFamily="18" charset="0"/>
                                </a:rPr>
                                <m:t>,</m:t>
                              </m:r>
                              <m:sSub>
                                <m:sSubPr>
                                  <m:ctrlPr>
                                    <a:rPr lang="en-US" sz="5000" b="0" i="1" smtClean="0">
                                      <a:solidFill>
                                        <a:schemeClr val="tx1">
                                          <a:lumMod val="75000"/>
                                          <a:lumOff val="25000"/>
                                        </a:schemeClr>
                                      </a:solidFill>
                                      <a:latin typeface="Cambria Math" panose="02040503050406030204" pitchFamily="18" charset="0"/>
                                    </a:rPr>
                                  </m:ctrlPr>
                                </m:sSubPr>
                                <m:e>
                                  <m:r>
                                    <a:rPr lang="en-US" sz="5000" b="0" i="1" smtClean="0">
                                      <a:solidFill>
                                        <a:schemeClr val="tx1">
                                          <a:lumMod val="75000"/>
                                          <a:lumOff val="25000"/>
                                        </a:schemeClr>
                                      </a:solidFill>
                                      <a:latin typeface="Cambria Math" panose="02040503050406030204" pitchFamily="18" charset="0"/>
                                    </a:rPr>
                                    <m:t>𝛿</m:t>
                                  </m:r>
                                </m:e>
                                <m:sub>
                                  <m:r>
                                    <a:rPr lang="en-US" sz="5000" b="0" i="1" smtClean="0">
                                      <a:solidFill>
                                        <a:schemeClr val="tx1">
                                          <a:lumMod val="75000"/>
                                          <a:lumOff val="25000"/>
                                        </a:schemeClr>
                                      </a:solidFill>
                                      <a:latin typeface="Cambria Math" panose="02040503050406030204" pitchFamily="18" charset="0"/>
                                    </a:rPr>
                                    <m:t>3</m:t>
                                  </m:r>
                                </m:sub>
                              </m:sSub>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1</m:t>
                                  </m:r>
                                </m:sub>
                                <m:sup>
                                  <m:r>
                                    <a:rPr lang="en-US" sz="5000" b="0" i="1" smtClean="0">
                                      <a:solidFill>
                                        <a:schemeClr val="tx1">
                                          <a:lumMod val="75000"/>
                                          <a:lumOff val="25000"/>
                                        </a:schemeClr>
                                      </a:solidFill>
                                      <a:latin typeface="Cambria Math" panose="02040503050406030204" pitchFamily="18" charset="0"/>
                                    </a:rPr>
                                    <m:t>𝑇</m:t>
                                  </m:r>
                                </m:sup>
                              </m:sSubSup>
                              <m:r>
                                <a:rPr lang="en-US" sz="5000" b="1" i="1" smtClean="0">
                                  <a:solidFill>
                                    <a:schemeClr val="tx1">
                                      <a:lumMod val="75000"/>
                                      <a:lumOff val="25000"/>
                                    </a:schemeClr>
                                  </a:solidFill>
                                  <a:latin typeface="Cambria Math" panose="02040503050406030204" pitchFamily="18" charset="0"/>
                                </a:rPr>
                                <m:t>,</m:t>
                              </m:r>
                              <m:sSubSup>
                                <m:sSubSupPr>
                                  <m:ctrlPr>
                                    <a:rPr lang="en-US" sz="5000" b="0" i="1" smtClean="0">
                                      <a:solidFill>
                                        <a:schemeClr val="tx1">
                                          <a:lumMod val="75000"/>
                                          <a:lumOff val="25000"/>
                                        </a:schemeClr>
                                      </a:solidFill>
                                      <a:latin typeface="Cambria Math" panose="02040503050406030204" pitchFamily="18" charset="0"/>
                                    </a:rPr>
                                  </m:ctrlPr>
                                </m:sSubSupPr>
                                <m:e>
                                  <m:r>
                                    <a:rPr lang="en-US" sz="5000" b="1" i="1" smtClean="0">
                                      <a:solidFill>
                                        <a:schemeClr val="tx1">
                                          <a:lumMod val="75000"/>
                                          <a:lumOff val="25000"/>
                                        </a:schemeClr>
                                      </a:solidFill>
                                      <a:latin typeface="Cambria Math" panose="02040503050406030204" pitchFamily="18" charset="0"/>
                                    </a:rPr>
                                    <m:t>𝜶</m:t>
                                  </m:r>
                                </m:e>
                                <m:sub>
                                  <m:r>
                                    <a:rPr lang="en-US" sz="5000" b="0" i="1" smtClean="0">
                                      <a:solidFill>
                                        <a:schemeClr val="tx1">
                                          <a:lumMod val="75000"/>
                                          <a:lumOff val="25000"/>
                                        </a:schemeClr>
                                      </a:solidFill>
                                      <a:latin typeface="Cambria Math" panose="02040503050406030204" pitchFamily="18" charset="0"/>
                                    </a:rPr>
                                    <m:t>0</m:t>
                                  </m:r>
                                </m:sub>
                                <m:sup>
                                  <m:r>
                                    <a:rPr lang="en-US" sz="5000" b="0" i="1" smtClean="0">
                                      <a:solidFill>
                                        <a:schemeClr val="tx1">
                                          <a:lumMod val="75000"/>
                                          <a:lumOff val="25000"/>
                                        </a:schemeClr>
                                      </a:solidFill>
                                      <a:latin typeface="Cambria Math" panose="02040503050406030204" pitchFamily="18" charset="0"/>
                                    </a:rPr>
                                    <m:t>𝑇</m:t>
                                  </m:r>
                                </m:sup>
                              </m:sSubSup>
                              <m:r>
                                <a:rPr lang="en-US" sz="5000" b="0" i="1" smtClean="0">
                                  <a:solidFill>
                                    <a:schemeClr val="tx1">
                                      <a:lumMod val="75000"/>
                                      <a:lumOff val="25000"/>
                                    </a:schemeClr>
                                  </a:solidFill>
                                  <a:latin typeface="Cambria Math" panose="02040503050406030204" pitchFamily="18" charset="0"/>
                                </a:rPr>
                                <m:t>,</m:t>
                              </m:r>
                              <m:sSup>
                                <m:sSupPr>
                                  <m:ctrlPr>
                                    <a:rPr lang="en-US" sz="5000" b="0" i="1" smtClean="0">
                                      <a:solidFill>
                                        <a:schemeClr val="tx1">
                                          <a:lumMod val="75000"/>
                                          <a:lumOff val="25000"/>
                                        </a:schemeClr>
                                      </a:solidFill>
                                      <a:latin typeface="Cambria Math" panose="02040503050406030204" pitchFamily="18" charset="0"/>
                                    </a:rPr>
                                  </m:ctrlPr>
                                </m:sSupPr>
                                <m:e>
                                  <m:r>
                                    <a:rPr lang="en-US" sz="5000" b="1" i="1" smtClean="0">
                                      <a:solidFill>
                                        <a:schemeClr val="tx1">
                                          <a:lumMod val="75000"/>
                                          <a:lumOff val="25000"/>
                                        </a:schemeClr>
                                      </a:solidFill>
                                      <a:latin typeface="Cambria Math" panose="02040503050406030204" pitchFamily="18" charset="0"/>
                                    </a:rPr>
                                    <m:t>𝜷</m:t>
                                  </m:r>
                                </m:e>
                                <m:sup>
                                  <m:r>
                                    <a:rPr lang="en-US" sz="5000" b="0" i="1" smtClean="0">
                                      <a:solidFill>
                                        <a:schemeClr val="tx1">
                                          <a:lumMod val="75000"/>
                                          <a:lumOff val="25000"/>
                                        </a:schemeClr>
                                      </a:solidFill>
                                      <a:latin typeface="Cambria Math" panose="02040503050406030204" pitchFamily="18" charset="0"/>
                                    </a:rPr>
                                    <m:t>𝑇</m:t>
                                  </m:r>
                                </m:sup>
                              </m:sSup>
                            </m:e>
                          </m:d>
                        </m:e>
                        <m:sup>
                          <m:r>
                            <a:rPr lang="en-US" sz="5000" b="0" i="1" smtClean="0">
                              <a:solidFill>
                                <a:schemeClr val="tx1">
                                  <a:lumMod val="75000"/>
                                  <a:lumOff val="25000"/>
                                </a:schemeClr>
                              </a:solidFill>
                              <a:latin typeface="Cambria Math" panose="02040503050406030204" pitchFamily="18" charset="0"/>
                            </a:rPr>
                            <m:t>𝑇</m:t>
                          </m:r>
                        </m:sup>
                      </m:sSup>
                    </m:oMath>
                  </m:oMathPara>
                </a14:m>
                <a:endParaRPr lang="en-US" sz="5000" dirty="0">
                  <a:solidFill>
                    <a:schemeClr val="tx1">
                      <a:lumMod val="75000"/>
                      <a:lumOff val="25000"/>
                    </a:schemeClr>
                  </a:solidFill>
                </a:endParaRPr>
              </a:p>
            </p:txBody>
          </p:sp>
        </mc:Choice>
        <mc:Fallback xmlns="">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7523349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4237106" y="2340708"/>
                <a:ext cx="3797193" cy="21003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0" i="1" smtClean="0">
                          <a:solidFill>
                            <a:schemeClr val="bg1"/>
                          </a:solidFill>
                          <a:latin typeface="Cambria Math" panose="02040503050406030204" pitchFamily="18" charset="0"/>
                        </a:rPr>
                        <m:t>0</m:t>
                      </m:r>
                      <m:r>
                        <a:rPr lang="en-US" sz="5000" b="1" i="1" smtClean="0">
                          <a:solidFill>
                            <a:schemeClr val="bg1"/>
                          </a:solidFill>
                          <a:latin typeface="Cambria Math" panose="02040503050406030204" pitchFamily="18" charset="0"/>
                        </a:rPr>
                        <m:t>=</m:t>
                      </m:r>
                      <m:nary>
                        <m:naryPr>
                          <m:chr m:val="∑"/>
                          <m:ctrlPr>
                            <a:rPr lang="en-US" sz="5000" b="1" i="1" smtClean="0">
                              <a:solidFill>
                                <a:schemeClr val="bg1"/>
                              </a:solidFill>
                              <a:latin typeface="Cambria Math" panose="02040503050406030204" pitchFamily="18" charset="0"/>
                            </a:rPr>
                          </m:ctrlPr>
                        </m:naryPr>
                        <m:sub>
                          <m:r>
                            <a:rPr lang="en-US" sz="5000" b="0" i="1" smtClean="0">
                              <a:solidFill>
                                <a:schemeClr val="bg1"/>
                              </a:solidFill>
                              <a:latin typeface="Cambria Math" panose="02040503050406030204" pitchFamily="18" charset="0"/>
                            </a:rPr>
                            <m:t>𝑖</m:t>
                          </m:r>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𝑛</m:t>
                          </m:r>
                        </m:sup>
                        <m:e>
                          <m:sSub>
                            <m:sSubPr>
                              <m:ctrlPr>
                                <a:rPr lang="en-US" sz="5000" i="1">
                                  <a:solidFill>
                                    <a:schemeClr val="bg1"/>
                                  </a:solidFill>
                                  <a:latin typeface="Cambria Math" panose="02040503050406030204" pitchFamily="18" charset="0"/>
                                </a:rPr>
                              </m:ctrlPr>
                            </m:sSubPr>
                            <m:e>
                              <m:r>
                                <a:rPr lang="en-US" sz="5000" i="1">
                                  <a:solidFill>
                                    <a:schemeClr val="bg1"/>
                                  </a:solidFill>
                                  <a:latin typeface="Cambria Math" panose="02040503050406030204" pitchFamily="18" charset="0"/>
                                </a:rPr>
                                <m:t>𝑢</m:t>
                              </m:r>
                            </m:e>
                            <m:sub>
                              <m:r>
                                <a:rPr lang="en-US" sz="5000" i="1">
                                  <a:solidFill>
                                    <a:schemeClr val="bg1"/>
                                  </a:solidFill>
                                  <a:latin typeface="Cambria Math" panose="02040503050406030204" pitchFamily="18" charset="0"/>
                                </a:rPr>
                                <m:t>𝑖</m:t>
                              </m:r>
                            </m:sub>
                          </m:sSub>
                          <m:d>
                            <m:dPr>
                              <m:ctrlPr>
                                <a:rPr lang="en-US" sz="5000" b="1" i="1">
                                  <a:solidFill>
                                    <a:schemeClr val="bg1"/>
                                  </a:solidFill>
                                  <a:latin typeface="Cambria Math" panose="02040503050406030204" pitchFamily="18" charset="0"/>
                                </a:rPr>
                              </m:ctrlPr>
                            </m:dPr>
                            <m:e>
                              <m:r>
                                <a:rPr lang="en-US" sz="5000" b="1" i="1">
                                  <a:solidFill>
                                    <a:schemeClr val="bg1"/>
                                  </a:solidFill>
                                  <a:latin typeface="Cambria Math" panose="02040503050406030204" pitchFamily="18" charset="0"/>
                                </a:rPr>
                                <m:t>𝜽</m:t>
                              </m:r>
                            </m:e>
                          </m:d>
                        </m:e>
                      </m:nary>
                    </m:oMath>
                  </m:oMathPara>
                </a14:m>
                <a:endParaRPr lang="en-US" sz="50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4237106" y="2340708"/>
                <a:ext cx="3797193" cy="2100383"/>
              </a:xfrm>
              <a:prstGeom prst="rect">
                <a:avLst/>
              </a:prstGeom>
              <a:blipFill>
                <a:blip r:embed="rId3"/>
                <a:stretch>
                  <a:fillRect l="-30000" t="-117964" b="-1796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3745C6-EC44-184E-A9DF-AD3B0938B771}"/>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xmlns="">
          <p:sp>
            <p:nvSpPr>
              <p:cNvPr id="7" name="TextBox 6">
                <a:extLst>
                  <a:ext uri="{FF2B5EF4-FFF2-40B4-BE49-F238E27FC236}">
                    <a16:creationId xmlns:a16="http://schemas.microsoft.com/office/drawing/2014/main" id="{333745C6-EC44-184E-A9DF-AD3B0938B771}"/>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88221940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6AB36-A4B3-F44A-AA04-807BBFBDAD2F}"/>
              </a:ext>
            </a:extLst>
          </p:cNvPr>
          <p:cNvSpPr>
            <a:spLocks noGrp="1"/>
          </p:cNvSpPr>
          <p:nvPr>
            <p:ph type="title"/>
          </p:nvPr>
        </p:nvSpPr>
        <p:spPr/>
        <p:txBody>
          <a:bodyPr/>
          <a:lstStyle/>
          <a:p>
            <a:r>
              <a:rPr lang="en-US" dirty="0"/>
              <a:t>M-Estimation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3826E6B-2785-D948-9652-D5DB99D380FA}"/>
                  </a:ext>
                </a:extLst>
              </p:cNvPr>
              <p:cNvSpPr txBox="1"/>
              <p:nvPr/>
            </p:nvSpPr>
            <p:spPr>
              <a:xfrm>
                <a:off x="2273479" y="2857613"/>
                <a:ext cx="7645042" cy="10665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4800" b="0" i="1" smtClean="0">
                              <a:solidFill>
                                <a:schemeClr val="bg1"/>
                              </a:solidFill>
                              <a:latin typeface="Cambria Math" panose="02040503050406030204" pitchFamily="18" charset="0"/>
                            </a:rPr>
                          </m:ctrlPr>
                        </m:radPr>
                        <m:deg/>
                        <m:e>
                          <m:r>
                            <a:rPr lang="en-US" sz="4800" b="0" i="1" smtClean="0">
                              <a:solidFill>
                                <a:schemeClr val="bg1"/>
                              </a:solidFill>
                              <a:latin typeface="Cambria Math" panose="02040503050406030204" pitchFamily="18" charset="0"/>
                            </a:rPr>
                            <m:t>𝑛</m:t>
                          </m:r>
                        </m:e>
                      </m:rad>
                      <m:d>
                        <m:dPr>
                          <m:ctrlPr>
                            <a:rPr lang="en-US" sz="4800" b="0" i="1" smtClean="0">
                              <a:solidFill>
                                <a:schemeClr val="bg1"/>
                              </a:solidFill>
                              <a:latin typeface="Cambria Math" panose="02040503050406030204" pitchFamily="18" charset="0"/>
                            </a:rPr>
                          </m:ctrlPr>
                        </m:dPr>
                        <m:e>
                          <m:acc>
                            <m:accPr>
                              <m:chr m:val="̂"/>
                              <m:ctrlPr>
                                <a:rPr lang="en-US" sz="4800" b="1" i="1" smtClean="0">
                                  <a:solidFill>
                                    <a:schemeClr val="bg1"/>
                                  </a:solidFill>
                                  <a:latin typeface="Cambria Math" panose="02040503050406030204" pitchFamily="18" charset="0"/>
                                </a:rPr>
                              </m:ctrlPr>
                            </m:accPr>
                            <m:e>
                              <m:r>
                                <a:rPr lang="en-US" sz="4800" b="1" i="1" smtClean="0">
                                  <a:solidFill>
                                    <a:schemeClr val="bg1"/>
                                  </a:solidFill>
                                  <a:latin typeface="Cambria Math" panose="02040503050406030204" pitchFamily="18" charset="0"/>
                                </a:rPr>
                                <m:t>𝜽</m:t>
                              </m:r>
                            </m:e>
                          </m:acc>
                          <m:r>
                            <a:rPr lang="en-US" sz="4800" b="0" i="1" smtClean="0">
                              <a:solidFill>
                                <a:schemeClr val="bg1"/>
                              </a:solidFill>
                              <a:latin typeface="Cambria Math" panose="02040503050406030204" pitchFamily="18" charset="0"/>
                            </a:rPr>
                            <m:t>−</m:t>
                          </m:r>
                          <m:r>
                            <a:rPr lang="en-US" sz="4800" b="1" i="1" smtClean="0">
                              <a:solidFill>
                                <a:schemeClr val="bg1"/>
                              </a:solidFill>
                              <a:latin typeface="Cambria Math" panose="02040503050406030204" pitchFamily="18" charset="0"/>
                            </a:rPr>
                            <m:t>𝜽</m:t>
                          </m:r>
                        </m:e>
                      </m:d>
                      <m:groupChr>
                        <m:groupChrPr>
                          <m:chr m:val="→"/>
                          <m:vertJc m:val="bot"/>
                          <m:ctrlPr>
                            <a:rPr lang="en-US" sz="4800" b="0" i="1" smtClean="0">
                              <a:solidFill>
                                <a:schemeClr val="bg1"/>
                              </a:solidFill>
                              <a:latin typeface="Cambria Math" panose="02040503050406030204" pitchFamily="18" charset="0"/>
                            </a:rPr>
                          </m:ctrlPr>
                        </m:groupChrPr>
                        <m:e>
                          <m:r>
                            <m:rPr>
                              <m:brk m:alnAt="2"/>
                            </m:rPr>
                            <a:rPr lang="en-US" sz="4800" b="0" i="1" smtClean="0">
                              <a:solidFill>
                                <a:schemeClr val="bg1"/>
                              </a:solidFill>
                              <a:latin typeface="Cambria Math" panose="02040503050406030204" pitchFamily="18" charset="0"/>
                            </a:rPr>
                            <m:t>𝑑</m:t>
                          </m:r>
                        </m:e>
                      </m:groupChr>
                      <m:r>
                        <a:rPr lang="en-US" sz="4800" b="0" i="1" smtClean="0">
                          <a:solidFill>
                            <a:schemeClr val="bg1"/>
                          </a:solidFill>
                          <a:latin typeface="Cambria Math" panose="02040503050406030204" pitchFamily="18" charset="0"/>
                        </a:rPr>
                        <m:t>𝑁</m:t>
                      </m:r>
                      <m:r>
                        <a:rPr lang="en-US" sz="4800" b="0" i="1" smtClean="0">
                          <a:solidFill>
                            <a:schemeClr val="bg1"/>
                          </a:solidFill>
                          <a:latin typeface="Cambria Math" panose="02040503050406030204" pitchFamily="18" charset="0"/>
                        </a:rPr>
                        <m:t>(0, </m:t>
                      </m:r>
                      <m:sSup>
                        <m:sSupPr>
                          <m:ctrlPr>
                            <a:rPr lang="en-US" sz="4800" b="0" i="1" smtClean="0">
                              <a:solidFill>
                                <a:schemeClr val="bg1"/>
                              </a:solidFill>
                              <a:latin typeface="Cambria Math" panose="02040503050406030204" pitchFamily="18" charset="0"/>
                            </a:rPr>
                          </m:ctrlPr>
                        </m:sSupPr>
                        <m:e>
                          <m:r>
                            <a:rPr lang="en-US" sz="4800" b="1" i="0" smtClean="0">
                              <a:solidFill>
                                <a:schemeClr val="bg1"/>
                              </a:solidFill>
                              <a:latin typeface="Cambria Math" panose="02040503050406030204" pitchFamily="18" charset="0"/>
                            </a:rPr>
                            <m:t>𝐀</m:t>
                          </m:r>
                        </m:e>
                        <m:sup>
                          <m:r>
                            <a:rPr lang="en-US" sz="4800" b="0" i="1" smtClean="0">
                              <a:solidFill>
                                <a:schemeClr val="bg1"/>
                              </a:solidFill>
                              <a:latin typeface="Cambria Math" panose="02040503050406030204" pitchFamily="18" charset="0"/>
                            </a:rPr>
                            <m:t>−1</m:t>
                          </m:r>
                        </m:sup>
                      </m:sSup>
                      <m:r>
                        <a:rPr lang="en-US" sz="4800" b="1" i="0" smtClean="0">
                          <a:solidFill>
                            <a:schemeClr val="bg1"/>
                          </a:solidFill>
                          <a:latin typeface="Cambria Math" panose="02040503050406030204" pitchFamily="18" charset="0"/>
                        </a:rPr>
                        <m:t>𝐁</m:t>
                      </m:r>
                      <m:sSup>
                        <m:sSupPr>
                          <m:ctrlPr>
                            <a:rPr lang="en-US" sz="4800" b="0" i="1" smtClean="0">
                              <a:solidFill>
                                <a:schemeClr val="bg1"/>
                              </a:solidFill>
                              <a:latin typeface="Cambria Math" panose="02040503050406030204" pitchFamily="18" charset="0"/>
                            </a:rPr>
                          </m:ctrlPr>
                        </m:sSupPr>
                        <m:e>
                          <m:r>
                            <a:rPr lang="en-US" sz="4800" b="1" i="0" smtClean="0">
                              <a:solidFill>
                                <a:schemeClr val="bg1"/>
                              </a:solidFill>
                              <a:latin typeface="Cambria Math" panose="02040503050406030204" pitchFamily="18" charset="0"/>
                            </a:rPr>
                            <m:t>𝐀</m:t>
                          </m:r>
                        </m:e>
                        <m:sup>
                          <m:r>
                            <a:rPr lang="en-US" sz="4800" b="0" i="1" smtClean="0">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𝑇</m:t>
                          </m:r>
                        </m:sup>
                      </m:sSup>
                      <m:r>
                        <a:rPr lang="en-US" sz="4800" b="0" i="1" smtClean="0">
                          <a:solidFill>
                            <a:schemeClr val="bg1"/>
                          </a:solidFill>
                          <a:latin typeface="Cambria Math" panose="02040503050406030204" pitchFamily="18" charset="0"/>
                        </a:rPr>
                        <m:t>)</m:t>
                      </m:r>
                    </m:oMath>
                  </m:oMathPara>
                </a14:m>
                <a:endParaRPr lang="en-US" sz="4800" dirty="0"/>
              </a:p>
            </p:txBody>
          </p:sp>
        </mc:Choice>
        <mc:Fallback xmlns="">
          <p:sp>
            <p:nvSpPr>
              <p:cNvPr id="4" name="TextBox 3">
                <a:extLst>
                  <a:ext uri="{FF2B5EF4-FFF2-40B4-BE49-F238E27FC236}">
                    <a16:creationId xmlns:a16="http://schemas.microsoft.com/office/drawing/2014/main" id="{43826E6B-2785-D948-9652-D5DB99D380FA}"/>
                  </a:ext>
                </a:extLst>
              </p:cNvPr>
              <p:cNvSpPr txBox="1">
                <a:spLocks noRot="1" noChangeAspect="1" noMove="1" noResize="1" noEditPoints="1" noAdjustHandles="1" noChangeArrowheads="1" noChangeShapeType="1" noTextEdit="1"/>
              </p:cNvSpPr>
              <p:nvPr/>
            </p:nvSpPr>
            <p:spPr>
              <a:xfrm>
                <a:off x="2273479" y="2857613"/>
                <a:ext cx="7645042" cy="1066574"/>
              </a:xfrm>
              <a:prstGeom prst="rect">
                <a:avLst/>
              </a:prstGeom>
              <a:blipFill>
                <a:blip r:embed="rId3"/>
                <a:stretch>
                  <a:fillRect t="-2353" r="-2488" b="-55294"/>
                </a:stretch>
              </a:blipFill>
            </p:spPr>
            <p:txBody>
              <a:bodyPr/>
              <a:lstStyle/>
              <a:p>
                <a:r>
                  <a:rPr lang="en-US">
                    <a:noFill/>
                  </a:rPr>
                  <a:t> </a:t>
                </a:r>
              </a:p>
            </p:txBody>
          </p:sp>
        </mc:Fallback>
      </mc:AlternateContent>
    </p:spTree>
    <p:extLst>
      <p:ext uri="{BB962C8B-B14F-4D97-AF65-F5344CB8AC3E}">
        <p14:creationId xmlns:p14="http://schemas.microsoft.com/office/powerpoint/2010/main" val="15510936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A118B6A-867E-F94E-B1CD-649C69989621}"/>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xmlns="">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3"/>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391631609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08BFA9B-C1F4-1A49-AA2D-762908ABC128}"/>
                  </a:ext>
                </a:extLst>
              </p:cNvPr>
              <p:cNvSpPr txBox="1"/>
              <p:nvPr/>
            </p:nvSpPr>
            <p:spPr>
              <a:xfrm>
                <a:off x="3773979" y="4415191"/>
                <a:ext cx="4620817" cy="17122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0" smtClean="0">
                          <a:solidFill>
                            <a:schemeClr val="bg1"/>
                          </a:solidFill>
                          <a:latin typeface="Cambria Math" panose="02040503050406030204" pitchFamily="18" charset="0"/>
                        </a:rPr>
                        <m:t>𝐀</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f>
                            <m:fPr>
                              <m:ctrlPr>
                                <a:rPr lang="en-US" sz="5000" b="0" i="1" smtClean="0">
                                  <a:solidFill>
                                    <a:schemeClr val="bg1"/>
                                  </a:solidFill>
                                  <a:latin typeface="Cambria Math" panose="02040503050406030204" pitchFamily="18" charset="0"/>
                                </a:rPr>
                              </m:ctrlPr>
                            </m:fPr>
                            <m:num>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num>
                            <m:den>
                              <m:r>
                                <a:rPr lang="en-US" sz="5000" b="0" i="1" smtClean="0">
                                  <a:solidFill>
                                    <a:schemeClr val="bg1"/>
                                  </a:solidFill>
                                  <a:latin typeface="Cambria Math" panose="02040503050406030204" pitchFamily="18" charset="0"/>
                                </a:rPr>
                                <m:t>𝜕</m:t>
                              </m:r>
                              <m:r>
                                <a:rPr lang="en-US" sz="5000" b="1" i="1" smtClean="0">
                                  <a:solidFill>
                                    <a:schemeClr val="bg1"/>
                                  </a:solidFill>
                                  <a:latin typeface="Cambria Math" panose="02040503050406030204" pitchFamily="18" charset="0"/>
                                </a:rPr>
                                <m:t>𝜽</m:t>
                              </m:r>
                            </m:den>
                          </m:f>
                        </m:e>
                      </m:d>
                    </m:oMath>
                  </m:oMathPara>
                </a14:m>
                <a:endParaRPr lang="en-US" sz="5000" dirty="0">
                  <a:solidFill>
                    <a:schemeClr val="bg1"/>
                  </a:solidFill>
                </a:endParaRPr>
              </a:p>
            </p:txBody>
          </p:sp>
        </mc:Choice>
        <mc:Fallback xmlns="">
          <p:sp>
            <p:nvSpPr>
              <p:cNvPr id="5" name="TextBox 4">
                <a:extLst>
                  <a:ext uri="{FF2B5EF4-FFF2-40B4-BE49-F238E27FC236}">
                    <a16:creationId xmlns:a16="http://schemas.microsoft.com/office/drawing/2014/main" id="{A08BFA9B-C1F4-1A49-AA2D-762908ABC128}"/>
                  </a:ext>
                </a:extLst>
              </p:cNvPr>
              <p:cNvSpPr txBox="1">
                <a:spLocks noRot="1" noChangeAspect="1" noMove="1" noResize="1" noEditPoints="1" noAdjustHandles="1" noChangeArrowheads="1" noChangeShapeType="1" noTextEdit="1"/>
              </p:cNvSpPr>
              <p:nvPr/>
            </p:nvSpPr>
            <p:spPr>
              <a:xfrm>
                <a:off x="3773979" y="4415191"/>
                <a:ext cx="4620817" cy="1712264"/>
              </a:xfrm>
              <a:prstGeom prst="rect">
                <a:avLst/>
              </a:prstGeom>
              <a:blipFill>
                <a:blip r:embed="rId3"/>
                <a:stretch>
                  <a:fillRect l="-2466" b="-1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03116-F0BC-1749-BD4B-FCB48EDE3797}"/>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xmlns="">
          <p:sp>
            <p:nvSpPr>
              <p:cNvPr id="7" name="TextBox 6">
                <a:extLst>
                  <a:ext uri="{FF2B5EF4-FFF2-40B4-BE49-F238E27FC236}">
                    <a16:creationId xmlns:a16="http://schemas.microsoft.com/office/drawing/2014/main" id="{96503116-F0BC-1749-BD4B-FCB48EDE3797}"/>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306168349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A7DA060-980E-1C4D-92D1-42ED5000B581}"/>
                  </a:ext>
                </a:extLst>
              </p:cNvPr>
              <p:cNvSpPr txBox="1"/>
              <p:nvPr/>
            </p:nvSpPr>
            <p:spPr>
              <a:xfrm>
                <a:off x="3412701" y="4706391"/>
                <a:ext cx="5442837" cy="769441"/>
              </a:xfrm>
              <a:prstGeom prst="rect">
                <a:avLst/>
              </a:prstGeom>
              <a:noFill/>
            </p:spPr>
            <p:txBody>
              <a:bodyPr wrap="none" lIns="0" tIns="0" rIns="0" bIns="0" rtlCol="0">
                <a:spAutoFit/>
              </a:bodyPr>
              <a:lstStyle/>
              <a:p>
                <a14:m>
                  <m:oMath xmlns:m="http://schemas.openxmlformats.org/officeDocument/2006/math">
                    <m:r>
                      <a:rPr lang="en-US" sz="5000" b="1" i="0" smtClean="0">
                        <a:solidFill>
                          <a:schemeClr val="bg1"/>
                        </a:solidFill>
                        <a:latin typeface="Cambria Math" panose="02040503050406030204" pitchFamily="18" charset="0"/>
                      </a:rPr>
                      <m:t>𝐁</m:t>
                    </m:r>
                    <m:r>
                      <a:rPr lang="en-US" sz="5000" b="0" i="1" smtClean="0">
                        <a:solidFill>
                          <a:schemeClr val="bg1"/>
                        </a:solidFill>
                        <a:latin typeface="Cambria Math" panose="02040503050406030204" pitchFamily="18" charset="0"/>
                      </a:rPr>
                      <m:t>=</m:t>
                    </m:r>
                    <m:r>
                      <a:rPr lang="en-US" sz="5000" b="0" i="1" smtClean="0">
                        <a:solidFill>
                          <a:schemeClr val="bg1"/>
                        </a:solidFill>
                        <a:latin typeface="Cambria Math" panose="02040503050406030204" pitchFamily="18" charset="0"/>
                      </a:rPr>
                      <m:t>𝐸</m:t>
                    </m:r>
                    <m:d>
                      <m:dPr>
                        <m:begChr m:val="["/>
                        <m:endChr m:val="]"/>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𝒖</m:t>
                        </m:r>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r>
                          <a:rPr lang="en-US" sz="5000" b="1" i="1" smtClean="0">
                            <a:solidFill>
                              <a:schemeClr val="bg1"/>
                            </a:solidFill>
                            <a:latin typeface="Cambria Math" panose="02040503050406030204" pitchFamily="18" charset="0"/>
                          </a:rPr>
                          <m:t>𝒖</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r>
                                  <a:rPr lang="en-US" sz="5000" b="1" i="1" smtClean="0">
                                    <a:solidFill>
                                      <a:schemeClr val="bg1"/>
                                    </a:solidFill>
                                    <a:latin typeface="Cambria Math" panose="02040503050406030204" pitchFamily="18" charset="0"/>
                                  </a:rPr>
                                  <m:t>𝜽</m:t>
                                </m:r>
                              </m:e>
                            </m:d>
                          </m:e>
                          <m:sup>
                            <m:r>
                              <a:rPr lang="en-US" sz="5000" b="0" i="1" smtClean="0">
                                <a:solidFill>
                                  <a:schemeClr val="bg1"/>
                                </a:solidFill>
                                <a:latin typeface="Cambria Math" panose="02040503050406030204" pitchFamily="18" charset="0"/>
                              </a:rPr>
                              <m:t>𝑇</m:t>
                            </m:r>
                          </m:sup>
                        </m:sSup>
                      </m:e>
                    </m:d>
                    <m:r>
                      <a:rPr lang="en-US" sz="5000" b="0" i="1" smtClean="0">
                        <a:solidFill>
                          <a:schemeClr val="bg1"/>
                        </a:solidFill>
                        <a:latin typeface="Cambria Math" panose="02040503050406030204" pitchFamily="18" charset="0"/>
                      </a:rPr>
                      <m:t> </m:t>
                    </m:r>
                  </m:oMath>
                </a14:m>
                <a:r>
                  <a:rPr lang="en-US" sz="5000" dirty="0">
                    <a:solidFill>
                      <a:schemeClr val="bg1"/>
                    </a:solidFill>
                  </a:rPr>
                  <a:t> </a:t>
                </a:r>
              </a:p>
            </p:txBody>
          </p:sp>
        </mc:Choice>
        <mc:Fallback xmlns="">
          <p:sp>
            <p:nvSpPr>
              <p:cNvPr id="7" name="TextBox 6">
                <a:extLst>
                  <a:ext uri="{FF2B5EF4-FFF2-40B4-BE49-F238E27FC236}">
                    <a16:creationId xmlns:a16="http://schemas.microsoft.com/office/drawing/2014/main" id="{9A7DA060-980E-1C4D-92D1-42ED5000B581}"/>
                  </a:ext>
                </a:extLst>
              </p:cNvPr>
              <p:cNvSpPr txBox="1">
                <a:spLocks noRot="1" noChangeAspect="1" noMove="1" noResize="1" noEditPoints="1" noAdjustHandles="1" noChangeArrowheads="1" noChangeShapeType="1" noTextEdit="1"/>
              </p:cNvSpPr>
              <p:nvPr/>
            </p:nvSpPr>
            <p:spPr>
              <a:xfrm>
                <a:off x="3412701" y="4706391"/>
                <a:ext cx="5442837" cy="769441"/>
              </a:xfrm>
              <a:prstGeom prst="rect">
                <a:avLst/>
              </a:prstGeom>
              <a:blipFill>
                <a:blip r:embed="rId3"/>
                <a:stretch>
                  <a:fillRect l="-3730" t="-8197" r="-2331" b="-377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41FD1D-808E-574B-BA8C-BAC4477A6D26}"/>
                  </a:ext>
                </a:extLst>
              </p:cNvPr>
              <p:cNvSpPr txBox="1"/>
              <p:nvPr/>
            </p:nvSpPr>
            <p:spPr>
              <a:xfrm>
                <a:off x="3972931" y="2869077"/>
                <a:ext cx="432233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−1</m:t>
                          </m:r>
                        </m:sup>
                      </m:sSup>
                      <m:r>
                        <a:rPr lang="en-US" sz="8000" b="1" i="0" smtClean="0">
                          <a:solidFill>
                            <a:schemeClr val="bg1"/>
                          </a:solidFill>
                          <a:latin typeface="Cambria Math" panose="02040503050406030204" pitchFamily="18" charset="0"/>
                        </a:rPr>
                        <m:t>𝐁</m:t>
                      </m:r>
                      <m:sSup>
                        <m:sSupPr>
                          <m:ctrlPr>
                            <a:rPr lang="en-US" sz="8000" b="0" i="1" smtClean="0">
                              <a:solidFill>
                                <a:schemeClr val="bg1"/>
                              </a:solidFill>
                              <a:latin typeface="Cambria Math" panose="02040503050406030204" pitchFamily="18" charset="0"/>
                            </a:rPr>
                          </m:ctrlPr>
                        </m:sSupPr>
                        <m:e>
                          <m:r>
                            <a:rPr lang="en-US" sz="8000" b="1" i="0" smtClean="0">
                              <a:solidFill>
                                <a:schemeClr val="bg1"/>
                              </a:solidFill>
                              <a:latin typeface="Cambria Math" panose="02040503050406030204" pitchFamily="18" charset="0"/>
                            </a:rPr>
                            <m:t>𝐀</m:t>
                          </m:r>
                        </m:e>
                        <m:sup>
                          <m:r>
                            <a:rPr lang="en-US" sz="8000" b="0" i="1" smtClean="0">
                              <a:solidFill>
                                <a:schemeClr val="bg1"/>
                              </a:solidFill>
                              <a:latin typeface="Cambria Math" panose="02040503050406030204" pitchFamily="18" charset="0"/>
                            </a:rPr>
                            <m:t>−</m:t>
                          </m:r>
                          <m:r>
                            <a:rPr lang="en-US" sz="8000" b="0" i="1" smtClean="0">
                              <a:solidFill>
                                <a:schemeClr val="bg1"/>
                              </a:solidFill>
                              <a:latin typeface="Cambria Math" panose="02040503050406030204" pitchFamily="18" charset="0"/>
                            </a:rPr>
                            <m:t>𝑇</m:t>
                          </m:r>
                        </m:sup>
                      </m:sSup>
                    </m:oMath>
                  </m:oMathPara>
                </a14:m>
                <a:endParaRPr lang="en-US" sz="8000" dirty="0">
                  <a:solidFill>
                    <a:schemeClr val="bg1"/>
                  </a:solidFill>
                </a:endParaRPr>
              </a:p>
            </p:txBody>
          </p:sp>
        </mc:Choice>
        <mc:Fallback xmlns="">
          <p:sp>
            <p:nvSpPr>
              <p:cNvPr id="5" name="TextBox 4">
                <a:extLst>
                  <a:ext uri="{FF2B5EF4-FFF2-40B4-BE49-F238E27FC236}">
                    <a16:creationId xmlns:a16="http://schemas.microsoft.com/office/drawing/2014/main" id="{2041FD1D-808E-574B-BA8C-BAC4477A6D26}"/>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mc:Fallback>
      </mc:AlternateContent>
    </p:spTree>
    <p:extLst>
      <p:ext uri="{BB962C8B-B14F-4D97-AF65-F5344CB8AC3E}">
        <p14:creationId xmlns:p14="http://schemas.microsoft.com/office/powerpoint/2010/main" val="359696937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C194-5116-4A46-9B94-9EB5B4D28982}"/>
              </a:ext>
            </a:extLst>
          </p:cNvPr>
          <p:cNvSpPr>
            <a:spLocks noGrp="1"/>
          </p:cNvSpPr>
          <p:nvPr>
            <p:ph type="title"/>
          </p:nvPr>
        </p:nvSpPr>
        <p:spPr/>
        <p:txBody>
          <a:bodyPr/>
          <a:lstStyle/>
          <a:p>
            <a:r>
              <a:rPr lang="en-US" dirty="0"/>
              <a:t>Sandwich estimator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A118B6A-867E-F94E-B1CD-649C69989621}"/>
                  </a:ext>
                </a:extLst>
              </p:cNvPr>
              <p:cNvSpPr txBox="1"/>
              <p:nvPr/>
            </p:nvSpPr>
            <p:spPr>
              <a:xfrm>
                <a:off x="1913540" y="2526592"/>
                <a:ext cx="8364919" cy="17286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chemeClr val="bg1"/>
                              </a:solidFill>
                              <a:latin typeface="Cambria Math" panose="02040503050406030204" pitchFamily="18" charset="0"/>
                            </a:rPr>
                          </m:ctrlPr>
                        </m:accPr>
                        <m:e>
                          <m:r>
                            <m:rPr>
                              <m:sty m:val="p"/>
                            </m:rPr>
                            <a:rPr lang="en-US" sz="6000">
                              <a:solidFill>
                                <a:schemeClr val="bg1"/>
                              </a:solidFill>
                              <a:latin typeface="Cambria Math" panose="02040503050406030204" pitchFamily="18" charset="0"/>
                            </a:rPr>
                            <m:t>var</m:t>
                          </m:r>
                        </m:e>
                      </m:acc>
                      <m:d>
                        <m:dPr>
                          <m:ctrlPr>
                            <a:rPr lang="en-US" sz="6000" b="0" i="1" smtClean="0">
                              <a:solidFill>
                                <a:schemeClr val="bg1"/>
                              </a:solidFill>
                              <a:latin typeface="Cambria Math" panose="02040503050406030204" pitchFamily="18" charset="0"/>
                            </a:rPr>
                          </m:ctrlPr>
                        </m:dPr>
                        <m:e>
                          <m:acc>
                            <m:accPr>
                              <m:chr m:val="̂"/>
                              <m:ctrlPr>
                                <a:rPr lang="en-US" sz="6000" b="1" i="1" smtClean="0">
                                  <a:solidFill>
                                    <a:schemeClr val="bg1"/>
                                  </a:solidFill>
                                  <a:latin typeface="Cambria Math" panose="02040503050406030204" pitchFamily="18" charset="0"/>
                                </a:rPr>
                              </m:ctrlPr>
                            </m:accPr>
                            <m:e>
                              <m:r>
                                <a:rPr lang="en-US" sz="6000" b="1" i="1">
                                  <a:solidFill>
                                    <a:schemeClr val="bg1"/>
                                  </a:solidFill>
                                  <a:latin typeface="Cambria Math" panose="02040503050406030204" pitchFamily="18" charset="0"/>
                                </a:rPr>
                                <m:t>𝜽</m:t>
                              </m:r>
                            </m:e>
                          </m:acc>
                        </m:e>
                      </m:d>
                      <m:r>
                        <a:rPr lang="en-US" sz="6000" b="0" i="1" smtClean="0">
                          <a:solidFill>
                            <a:schemeClr val="bg1"/>
                          </a:solidFill>
                          <a:latin typeface="Cambria Math" panose="02040503050406030204" pitchFamily="18" charset="0"/>
                        </a:rPr>
                        <m:t>=</m:t>
                      </m:r>
                      <m:f>
                        <m:fPr>
                          <m:ctrlPr>
                            <a:rPr lang="en-US" sz="6000" i="1">
                              <a:solidFill>
                                <a:schemeClr val="bg1"/>
                              </a:solidFill>
                              <a:latin typeface="Cambria Math" panose="02040503050406030204" pitchFamily="18" charset="0"/>
                            </a:rPr>
                          </m:ctrlPr>
                        </m:fPr>
                        <m:num>
                          <m:r>
                            <a:rPr lang="en-US" sz="6000">
                              <a:solidFill>
                                <a:schemeClr val="bg1"/>
                              </a:solidFill>
                              <a:latin typeface="Cambria Math" panose="02040503050406030204" pitchFamily="18" charset="0"/>
                            </a:rPr>
                            <m:t>1</m:t>
                          </m:r>
                        </m:num>
                        <m:den>
                          <m:r>
                            <m:rPr>
                              <m:sty m:val="p"/>
                            </m:rPr>
                            <a:rPr lang="en-US" sz="6000">
                              <a:solidFill>
                                <a:schemeClr val="bg1"/>
                              </a:solidFill>
                              <a:latin typeface="Cambria Math" panose="02040503050406030204" pitchFamily="18" charset="0"/>
                            </a:rPr>
                            <m:t>n</m:t>
                          </m:r>
                        </m:den>
                      </m:f>
                      <m:sSup>
                        <m:sSupPr>
                          <m:ctrlPr>
                            <a:rPr lang="en-US" sz="6000" b="0" i="1" smtClean="0">
                              <a:solidFill>
                                <a:schemeClr val="bg1"/>
                              </a:solidFill>
                              <a:latin typeface="Cambria Math" panose="02040503050406030204" pitchFamily="18" charset="0"/>
                            </a:rPr>
                          </m:ctrlPr>
                        </m:sSupPr>
                        <m:e>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𝐀</m:t>
                                  </m:r>
                                </m:e>
                              </m:acc>
                            </m:e>
                            <m:sub>
                              <m:r>
                                <a:rPr lang="en-US" sz="6000" b="0" i="1" smtClean="0">
                                  <a:solidFill>
                                    <a:schemeClr val="bg1"/>
                                  </a:solidFill>
                                  <a:latin typeface="Cambria Math" panose="02040503050406030204" pitchFamily="18" charset="0"/>
                                </a:rPr>
                                <m:t>𝑛</m:t>
                              </m:r>
                            </m:sub>
                          </m:sSub>
                        </m:e>
                        <m:sup>
                          <m:r>
                            <a:rPr lang="en-US" sz="6000" b="0" i="1" smtClean="0">
                              <a:solidFill>
                                <a:schemeClr val="bg1"/>
                              </a:solidFill>
                              <a:latin typeface="Cambria Math" panose="02040503050406030204" pitchFamily="18" charset="0"/>
                            </a:rPr>
                            <m:t>−1</m:t>
                          </m:r>
                        </m:sup>
                      </m:sSup>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𝐁</m:t>
                              </m:r>
                            </m:e>
                          </m:acc>
                        </m:e>
                        <m:sub>
                          <m:r>
                            <a:rPr lang="en-US" sz="6000" b="0" i="1" smtClean="0">
                              <a:solidFill>
                                <a:schemeClr val="bg1"/>
                              </a:solidFill>
                              <a:latin typeface="Cambria Math" panose="02040503050406030204" pitchFamily="18" charset="0"/>
                            </a:rPr>
                            <m:t>𝑛</m:t>
                          </m:r>
                        </m:sub>
                      </m:sSub>
                      <m:sSup>
                        <m:sSupPr>
                          <m:ctrlPr>
                            <a:rPr lang="en-US" sz="6000" b="0" i="1" smtClean="0">
                              <a:solidFill>
                                <a:schemeClr val="bg1"/>
                              </a:solidFill>
                              <a:latin typeface="Cambria Math" panose="02040503050406030204" pitchFamily="18" charset="0"/>
                            </a:rPr>
                          </m:ctrlPr>
                        </m:sSupPr>
                        <m:e>
                          <m:sSub>
                            <m:sSubPr>
                              <m:ctrlPr>
                                <a:rPr lang="en-US" sz="6000" b="0" i="1" smtClean="0">
                                  <a:solidFill>
                                    <a:schemeClr val="bg1"/>
                                  </a:solidFill>
                                  <a:latin typeface="Cambria Math" panose="02040503050406030204" pitchFamily="18" charset="0"/>
                                </a:rPr>
                              </m:ctrlPr>
                            </m:sSubPr>
                            <m:e>
                              <m:acc>
                                <m:accPr>
                                  <m:chr m:val="̂"/>
                                  <m:ctrlPr>
                                    <a:rPr lang="en-US" sz="6000" b="1" i="1" smtClean="0">
                                      <a:solidFill>
                                        <a:schemeClr val="bg1"/>
                                      </a:solidFill>
                                      <a:latin typeface="Cambria Math" panose="02040503050406030204" pitchFamily="18" charset="0"/>
                                    </a:rPr>
                                  </m:ctrlPr>
                                </m:accPr>
                                <m:e>
                                  <m:r>
                                    <a:rPr lang="en-US" sz="6000" b="1" i="0" smtClean="0">
                                      <a:solidFill>
                                        <a:schemeClr val="bg1"/>
                                      </a:solidFill>
                                      <a:latin typeface="Cambria Math" panose="02040503050406030204" pitchFamily="18" charset="0"/>
                                    </a:rPr>
                                    <m:t>𝐀</m:t>
                                  </m:r>
                                </m:e>
                              </m:acc>
                            </m:e>
                            <m:sub>
                              <m:r>
                                <a:rPr lang="en-US" sz="6000" b="0" i="1" smtClean="0">
                                  <a:solidFill>
                                    <a:schemeClr val="bg1"/>
                                  </a:solidFill>
                                  <a:latin typeface="Cambria Math" panose="02040503050406030204" pitchFamily="18" charset="0"/>
                                </a:rPr>
                                <m:t>𝑛</m:t>
                              </m:r>
                            </m:sub>
                          </m:sSub>
                        </m:e>
                        <m:sup>
                          <m:r>
                            <a:rPr lang="en-US" sz="6000" b="0" i="1" smtClean="0">
                              <a:solidFill>
                                <a:schemeClr val="bg1"/>
                              </a:solidFill>
                              <a:latin typeface="Cambria Math" panose="02040503050406030204" pitchFamily="18" charset="0"/>
                            </a:rPr>
                            <m:t>−</m:t>
                          </m:r>
                          <m:r>
                            <a:rPr lang="en-US" sz="6000" b="0" i="1" smtClean="0">
                              <a:solidFill>
                                <a:schemeClr val="bg1"/>
                              </a:solidFill>
                              <a:latin typeface="Cambria Math" panose="02040503050406030204" pitchFamily="18" charset="0"/>
                            </a:rPr>
                            <m:t>𝑇</m:t>
                          </m:r>
                        </m:sup>
                      </m:sSup>
                    </m:oMath>
                  </m:oMathPara>
                </a14:m>
                <a:endParaRPr lang="en-US" sz="6000" dirty="0">
                  <a:solidFill>
                    <a:schemeClr val="bg1"/>
                  </a:solidFill>
                </a:endParaRPr>
              </a:p>
            </p:txBody>
          </p:sp>
        </mc:Choice>
        <mc:Fallback xmlns="">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1913540" y="2526592"/>
                <a:ext cx="8364919" cy="1728615"/>
              </a:xfrm>
              <a:prstGeom prst="rect">
                <a:avLst/>
              </a:prstGeom>
              <a:blipFill>
                <a:blip r:embed="rId3"/>
                <a:stretch>
                  <a:fillRect l="-759" b="-9489"/>
                </a:stretch>
              </a:blipFill>
            </p:spPr>
            <p:txBody>
              <a:bodyPr/>
              <a:lstStyle/>
              <a:p>
                <a:r>
                  <a:rPr lang="en-US">
                    <a:noFill/>
                  </a:rPr>
                  <a:t> </a:t>
                </a:r>
              </a:p>
            </p:txBody>
          </p:sp>
        </mc:Fallback>
      </mc:AlternateContent>
    </p:spTree>
    <p:extLst>
      <p:ext uri="{BB962C8B-B14F-4D97-AF65-F5344CB8AC3E}">
        <p14:creationId xmlns:p14="http://schemas.microsoft.com/office/powerpoint/2010/main" val="417249060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74DBAB-B34B-F746-B104-D2A09109F57B}"/>
                  </a:ext>
                </a:extLst>
              </p:cNvPr>
              <p:cNvSpPr txBox="1"/>
              <p:nvPr/>
            </p:nvSpPr>
            <p:spPr>
              <a:xfrm>
                <a:off x="547154" y="3201691"/>
                <a:ext cx="1117389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smtClean="0">
                              <a:solidFill>
                                <a:schemeClr val="tx1">
                                  <a:lumMod val="75000"/>
                                  <a:lumOff val="25000"/>
                                </a:schemeClr>
                              </a:solidFill>
                              <a:latin typeface="Cambria Math" panose="02040503050406030204" pitchFamily="18" charset="0"/>
                            </a:rPr>
                          </m:ctrlPr>
                        </m:accPr>
                        <m:e>
                          <m:r>
                            <m:rPr>
                              <m:sty m:val="p"/>
                            </m:rPr>
                            <a:rPr lang="en-US" sz="3600" i="1">
                              <a:solidFill>
                                <a:schemeClr val="tx1">
                                  <a:lumMod val="75000"/>
                                  <a:lumOff val="25000"/>
                                </a:schemeClr>
                              </a:solidFill>
                              <a:latin typeface="Cambria Math" panose="02040503050406030204" pitchFamily="18" charset="0"/>
                            </a:rPr>
                            <m:t>var</m:t>
                          </m:r>
                        </m:e>
                      </m:acc>
                      <m:d>
                        <m:dPr>
                          <m:ctrlPr>
                            <a:rPr lang="en-US" sz="3600" b="1" i="1">
                              <a:solidFill>
                                <a:schemeClr val="tx1">
                                  <a:lumMod val="75000"/>
                                  <a:lumOff val="25000"/>
                                </a:schemeClr>
                              </a:solidFill>
                              <a:latin typeface="Cambria Math" panose="02040503050406030204" pitchFamily="18" charset="0"/>
                            </a:rPr>
                          </m:ctrlPr>
                        </m:dPr>
                        <m:e>
                          <m:sSub>
                            <m:sSubPr>
                              <m:ctrlPr>
                                <a:rPr lang="en-US" sz="3600" b="1" i="1">
                                  <a:solidFill>
                                    <a:schemeClr val="tx1">
                                      <a:lumMod val="75000"/>
                                      <a:lumOff val="25000"/>
                                    </a:schemeClr>
                                  </a:solidFill>
                                  <a:latin typeface="Cambria Math" panose="02040503050406030204" pitchFamily="18" charset="0"/>
                                </a:rPr>
                              </m:ctrlPr>
                            </m:sSubPr>
                            <m:e>
                              <m:acc>
                                <m:accPr>
                                  <m:chr m:val="̂"/>
                                  <m:ctrlPr>
                                    <a:rPr lang="en-US" sz="3600" b="1" i="1">
                                      <a:solidFill>
                                        <a:schemeClr val="tx1">
                                          <a:lumMod val="75000"/>
                                          <a:lumOff val="25000"/>
                                        </a:schemeClr>
                                      </a:solidFill>
                                      <a:latin typeface="Cambria Math" panose="02040503050406030204" pitchFamily="18" charset="0"/>
                                    </a:rPr>
                                  </m:ctrlPr>
                                </m:accPr>
                                <m:e>
                                  <m:r>
                                    <a:rPr lang="en-US" sz="3600" b="1">
                                      <a:solidFill>
                                        <a:schemeClr val="tx1">
                                          <a:lumMod val="75000"/>
                                          <a:lumOff val="25000"/>
                                        </a:schemeClr>
                                      </a:solidFill>
                                      <a:latin typeface="Cambria Math" panose="02040503050406030204" pitchFamily="18" charset="0"/>
                                    </a:rPr>
                                    <m:t>𝚫</m:t>
                                  </m:r>
                                </m:e>
                              </m:acc>
                            </m:e>
                            <m:sub>
                              <m:r>
                                <a:rPr lang="en-US" sz="3600" i="1">
                                  <a:solidFill>
                                    <a:schemeClr val="tx1">
                                      <a:lumMod val="75000"/>
                                      <a:lumOff val="25000"/>
                                    </a:schemeClr>
                                  </a:solidFill>
                                  <a:latin typeface="Cambria Math" panose="02040503050406030204" pitchFamily="18" charset="0"/>
                                </a:rPr>
                                <m:t>𝐷𝑅</m:t>
                              </m:r>
                              <m:r>
                                <a:rPr lang="en-US" sz="3600" i="1">
                                  <a:solidFill>
                                    <a:schemeClr val="tx1">
                                      <a:lumMod val="75000"/>
                                      <a:lumOff val="25000"/>
                                    </a:schemeClr>
                                  </a:solidFill>
                                  <a:latin typeface="Cambria Math" panose="02040503050406030204" pitchFamily="18" charset="0"/>
                                </a:rPr>
                                <m:t>, </m:t>
                              </m:r>
                              <m:r>
                                <a:rPr lang="en-US" sz="3600" i="1">
                                  <a:solidFill>
                                    <a:schemeClr val="tx1">
                                      <a:lumMod val="75000"/>
                                      <a:lumOff val="25000"/>
                                    </a:schemeClr>
                                  </a:solidFill>
                                  <a:latin typeface="Cambria Math" panose="02040503050406030204" pitchFamily="18" charset="0"/>
                                </a:rPr>
                                <m:t>𝐴𝑇𝑂</m:t>
                              </m:r>
                            </m:sub>
                          </m:sSub>
                        </m:e>
                      </m:d>
                      <m:r>
                        <a:rPr lang="en-US" sz="3600" b="1" i="1" smtClean="0">
                          <a:solidFill>
                            <a:schemeClr val="tx1">
                              <a:lumMod val="75000"/>
                              <a:lumOff val="25000"/>
                            </a:schemeClr>
                          </a:solidFill>
                          <a:latin typeface="Cambria Math" panose="02040503050406030204" pitchFamily="18" charset="0"/>
                        </a:rPr>
                        <m:t>=</m:t>
                      </m:r>
                      <m:d>
                        <m:dPr>
                          <m:ctrlPr>
                            <a:rPr lang="en-US" sz="3600" b="1" i="1" smtClean="0">
                              <a:solidFill>
                                <a:schemeClr val="tx1">
                                  <a:lumMod val="75000"/>
                                  <a:lumOff val="25000"/>
                                </a:schemeClr>
                              </a:solidFill>
                              <a:latin typeface="Cambria Math" panose="02040503050406030204" pitchFamily="18" charset="0"/>
                            </a:rPr>
                          </m:ctrlPr>
                        </m:dPr>
                        <m:e>
                          <m:r>
                            <a:rPr lang="en-US" sz="3600" b="0" i="1" smtClean="0">
                              <a:solidFill>
                                <a:schemeClr val="tx1">
                                  <a:lumMod val="75000"/>
                                  <a:lumOff val="25000"/>
                                </a:schemeClr>
                              </a:solidFill>
                              <a:latin typeface="Cambria Math" panose="02040503050406030204" pitchFamily="18" charset="0"/>
                            </a:rPr>
                            <m:t>1   1 −1</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e>
                      </m:d>
                      <m:sSubSup>
                        <m:sSubSupPr>
                          <m:ctrlPr>
                            <a:rPr lang="en-US" sz="3600" b="0" i="1" smtClean="0">
                              <a:solidFill>
                                <a:schemeClr val="tx1">
                                  <a:lumMod val="75000"/>
                                  <a:lumOff val="25000"/>
                                </a:schemeClr>
                              </a:solidFill>
                              <a:latin typeface="Cambria Math" panose="02040503050406030204" pitchFamily="18" charset="0"/>
                            </a:rPr>
                          </m:ctrlPr>
                        </m:sSubSupPr>
                        <m:e>
                          <m:f>
                            <m:fPr>
                              <m:ctrlPr>
                                <a:rPr lang="en-US" sz="360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r>
                                <a:rPr lang="en-US" sz="3600" b="0" i="1" smtClean="0">
                                  <a:solidFill>
                                    <a:schemeClr val="tx1">
                                      <a:lumMod val="75000"/>
                                      <a:lumOff val="25000"/>
                                    </a:schemeClr>
                                  </a:solidFill>
                                  <a:latin typeface="Cambria Math" panose="02040503050406030204" pitchFamily="18" charset="0"/>
                                </a:rPr>
                                <m:t>𝑛</m:t>
                              </m:r>
                            </m:den>
                          </m:f>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𝐀</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−1</m:t>
                          </m:r>
                        </m:sup>
                      </m:sSubSup>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0" i="1" smtClean="0">
                                  <a:solidFill>
                                    <a:schemeClr val="tx1">
                                      <a:lumMod val="75000"/>
                                      <a:lumOff val="25000"/>
                                    </a:schemeClr>
                                  </a:solidFill>
                                  <a:latin typeface="Cambria Math" panose="02040503050406030204" pitchFamily="18" charset="0"/>
                                </a:rPr>
                              </m:ctrlPr>
                            </m:accPr>
                            <m:e>
                              <m:r>
                                <m:rPr>
                                  <m:sty m:val="p"/>
                                </m:rPr>
                                <a:rPr lang="en-US" sz="3600" b="0" i="0" smtClean="0">
                                  <a:solidFill>
                                    <a:schemeClr val="tx1">
                                      <a:lumMod val="75000"/>
                                      <a:lumOff val="25000"/>
                                    </a:schemeClr>
                                  </a:solidFill>
                                  <a:latin typeface="Cambria Math" panose="02040503050406030204" pitchFamily="18" charset="0"/>
                                </a:rPr>
                                <m:t>B</m:t>
                              </m:r>
                            </m:e>
                          </m:acc>
                        </m:e>
                        <m:sub>
                          <m:r>
                            <a:rPr lang="en-US" sz="3600" b="0" i="1" smtClean="0">
                              <a:solidFill>
                                <a:schemeClr val="tx1">
                                  <a:lumMod val="75000"/>
                                  <a:lumOff val="25000"/>
                                </a:schemeClr>
                              </a:solidFill>
                              <a:latin typeface="Cambria Math" panose="02040503050406030204" pitchFamily="18" charset="0"/>
                            </a:rPr>
                            <m:t>𝑛</m:t>
                          </m:r>
                        </m:sub>
                      </m:sSub>
                      <m:sSubSup>
                        <m:sSubSupPr>
                          <m:ctrlPr>
                            <a:rPr lang="en-US" sz="3600" b="0" i="1" smtClean="0">
                              <a:solidFill>
                                <a:schemeClr val="tx1">
                                  <a:lumMod val="75000"/>
                                  <a:lumOff val="25000"/>
                                </a:schemeClr>
                              </a:solidFill>
                              <a:latin typeface="Cambria Math" panose="02040503050406030204" pitchFamily="18" charset="0"/>
                            </a:rPr>
                          </m:ctrlPr>
                        </m:sSubSupPr>
                        <m:e>
                          <m:acc>
                            <m:accPr>
                              <m:chr m:val="̂"/>
                              <m:ctrlPr>
                                <a:rPr lang="en-US" sz="3600" b="0" i="1" smtClean="0">
                                  <a:solidFill>
                                    <a:schemeClr val="tx1">
                                      <a:lumMod val="75000"/>
                                      <a:lumOff val="25000"/>
                                    </a:schemeClr>
                                  </a:solidFill>
                                  <a:latin typeface="Cambria Math" panose="02040503050406030204" pitchFamily="18" charset="0"/>
                                </a:rPr>
                              </m:ctrlPr>
                            </m:accPr>
                            <m:e>
                              <m:r>
                                <m:rPr>
                                  <m:sty m:val="p"/>
                                </m:rPr>
                                <a:rPr lang="en-US" sz="3600" b="0" i="0" smtClean="0">
                                  <a:solidFill>
                                    <a:schemeClr val="tx1">
                                      <a:lumMod val="75000"/>
                                      <a:lumOff val="25000"/>
                                    </a:schemeClr>
                                  </a:solidFill>
                                  <a:latin typeface="Cambria Math" panose="02040503050406030204" pitchFamily="18" charset="0"/>
                                </a:rPr>
                                <m:t>A</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m:t>
                          </m:r>
                          <m:r>
                            <a:rPr lang="en-US" sz="3600" b="0" i="1" smtClean="0">
                              <a:solidFill>
                                <a:schemeClr val="tx1">
                                  <a:lumMod val="75000"/>
                                  <a:lumOff val="25000"/>
                                </a:schemeClr>
                              </a:solidFill>
                              <a:latin typeface="Cambria Math" panose="02040503050406030204" pitchFamily="18" charset="0"/>
                            </a:rPr>
                            <m:t>𝑇</m:t>
                          </m:r>
                        </m:sup>
                      </m:sSubSup>
                      <m:d>
                        <m:dPr>
                          <m:ctrlPr>
                            <a:rPr lang="en-US" sz="3600" b="0" i="1" smtClean="0">
                              <a:solidFill>
                                <a:schemeClr val="tx1">
                                  <a:lumMod val="75000"/>
                                  <a:lumOff val="25000"/>
                                </a:schemeClr>
                              </a:solidFill>
                              <a:latin typeface="Cambria Math" panose="02040503050406030204" pitchFamily="18" charset="0"/>
                            </a:rPr>
                          </m:ctrlPr>
                        </m:dPr>
                        <m:e>
                          <m:f>
                            <m:fPr>
                              <m:type m:val="noBar"/>
                              <m:ctrlPr>
                                <a:rPr lang="en-US" sz="3600" b="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eqArr>
                                <m:eqArrPr>
                                  <m:ctrlPr>
                                    <a:rPr lang="en-US" sz="3600" b="0" i="1" smtClean="0">
                                      <a:solidFill>
                                        <a:schemeClr val="tx1">
                                          <a:lumMod val="75000"/>
                                          <a:lumOff val="25000"/>
                                        </a:schemeClr>
                                      </a:solidFill>
                                      <a:latin typeface="Cambria Math" panose="02040503050406030204" pitchFamily="18" charset="0"/>
                                    </a:rPr>
                                  </m:ctrlPr>
                                </m:eqArrPr>
                                <m:e>
                                  <m:r>
                                    <a:rPr lang="en-US" sz="3600" b="0" i="1" smtClean="0">
                                      <a:solidFill>
                                        <a:schemeClr val="tx1">
                                          <a:lumMod val="75000"/>
                                          <a:lumOff val="25000"/>
                                        </a:schemeClr>
                                      </a:solidFill>
                                      <a:latin typeface="Cambria Math" panose="02040503050406030204" pitchFamily="18" charset="0"/>
                                    </a:rPr>
                                    <m:t>1</m:t>
                                  </m:r>
                                </m:e>
                                <m:e>
                                  <m:r>
                                    <a:rPr lang="en-US" sz="3600" b="0" i="1" smtClean="0">
                                      <a:solidFill>
                                        <a:schemeClr val="tx1">
                                          <a:lumMod val="75000"/>
                                          <a:lumOff val="25000"/>
                                        </a:schemeClr>
                                      </a:solidFill>
                                      <a:latin typeface="Cambria Math" panose="02040503050406030204" pitchFamily="18" charset="0"/>
                                    </a:rPr>
                                    <m:t>−1</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qArr>
                            </m:den>
                          </m:f>
                        </m:e>
                      </m:d>
                    </m:oMath>
                  </m:oMathPara>
                </a14:m>
                <a:endParaRPr lang="en-US" sz="3600" dirty="0">
                  <a:solidFill>
                    <a:schemeClr val="tx1">
                      <a:lumMod val="75000"/>
                      <a:lumOff val="25000"/>
                    </a:schemeClr>
                  </a:solidFill>
                </a:endParaRPr>
              </a:p>
            </p:txBody>
          </p:sp>
        </mc:Choice>
        <mc:Fallback xmlns="">
          <p:sp>
            <p:nvSpPr>
              <p:cNvPr id="7" name="TextBox 6">
                <a:extLst>
                  <a:ext uri="{FF2B5EF4-FFF2-40B4-BE49-F238E27FC236}">
                    <a16:creationId xmlns:a16="http://schemas.microsoft.com/office/drawing/2014/main" id="{E974DBAB-B34B-F746-B104-D2A09109F57B}"/>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78048516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42A37-BCAF-4A4C-B33E-04D0B22B6647}"/>
                  </a:ext>
                </a:extLst>
              </p:cNvPr>
              <p:cNvSpPr txBox="1"/>
              <p:nvPr/>
            </p:nvSpPr>
            <p:spPr>
              <a:xfrm>
                <a:off x="547154" y="3201691"/>
                <a:ext cx="1117389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a:solidFill>
                                <a:schemeClr val="bg1"/>
                              </a:solidFill>
                              <a:latin typeface="Cambria Math" panose="02040503050406030204" pitchFamily="18" charset="0"/>
                            </a:rPr>
                          </m:ctrlPr>
                        </m:accPr>
                        <m:e>
                          <m:r>
                            <m:rPr>
                              <m:sty m:val="p"/>
                            </m:rPr>
                            <a:rPr lang="en-US" sz="3600" i="1">
                              <a:solidFill>
                                <a:schemeClr val="bg1"/>
                              </a:solidFill>
                              <a:latin typeface="Cambria Math" panose="02040503050406030204" pitchFamily="18" charset="0"/>
                            </a:rPr>
                            <m:t>var</m:t>
                          </m:r>
                        </m:e>
                      </m:acc>
                      <m:d>
                        <m:dPr>
                          <m:ctrlPr>
                            <a:rPr lang="en-US" sz="3600" b="1" i="1" smtClean="0">
                              <a:solidFill>
                                <a:schemeClr val="bg1"/>
                              </a:solidFill>
                              <a:latin typeface="Cambria Math" panose="02040503050406030204" pitchFamily="18" charset="0"/>
                            </a:rPr>
                          </m:ctrlPr>
                        </m:dPr>
                        <m:e>
                          <m:sSub>
                            <m:sSubPr>
                              <m:ctrlPr>
                                <a:rPr lang="en-US" sz="3600" b="1"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𝚫</m:t>
                                  </m:r>
                                </m:e>
                              </m:acc>
                            </m:e>
                            <m:sub>
                              <m:r>
                                <a:rPr lang="en-US" sz="3600" b="0" i="1" smtClean="0">
                                  <a:solidFill>
                                    <a:schemeClr val="bg1"/>
                                  </a:solidFill>
                                  <a:latin typeface="Cambria Math" panose="02040503050406030204" pitchFamily="18" charset="0"/>
                                </a:rPr>
                                <m:t>𝐷𝑅</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𝐴𝑇𝑂</m:t>
                              </m:r>
                            </m:sub>
                          </m:sSub>
                        </m:e>
                      </m:d>
                      <m:r>
                        <a:rPr lang="en-US" sz="3600" b="1" i="1" smtClean="0">
                          <a:solidFill>
                            <a:schemeClr val="bg1"/>
                          </a:solidFill>
                          <a:latin typeface="Cambria Math" panose="02040503050406030204" pitchFamily="18" charset="0"/>
                        </a:rPr>
                        <m:t>=</m:t>
                      </m:r>
                      <m:d>
                        <m:dPr>
                          <m:ctrlPr>
                            <a:rPr lang="en-US" sz="3600" b="1" i="1" smtClean="0">
                              <a:solidFill>
                                <a:schemeClr val="bg1"/>
                              </a:solidFill>
                              <a:latin typeface="Cambria Math" panose="02040503050406030204" pitchFamily="18" charset="0"/>
                            </a:rPr>
                          </m:ctrlPr>
                        </m:dPr>
                        <m:e>
                          <m:r>
                            <a:rPr lang="en-US" sz="3600" b="0" i="1" smtClean="0">
                              <a:solidFill>
                                <a:schemeClr val="bg1"/>
                              </a:solidFill>
                              <a:latin typeface="Cambria Math" panose="02040503050406030204" pitchFamily="18" charset="0"/>
                            </a:rPr>
                            <m:t>1   1 −1</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e>
                      </m:d>
                      <m:sSubSup>
                        <m:sSubSupPr>
                          <m:ctrlPr>
                            <a:rPr lang="en-US" sz="3600" b="0" i="1" smtClean="0">
                              <a:solidFill>
                                <a:schemeClr val="bg1"/>
                              </a:solidFill>
                              <a:latin typeface="Cambria Math" panose="02040503050406030204" pitchFamily="18" charset="0"/>
                            </a:rPr>
                          </m:ctrlPr>
                        </m:sSubSupPr>
                        <m:e>
                          <m:f>
                            <m:fPr>
                              <m:ctrlPr>
                                <a:rPr lang="en-US" sz="360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r>
                                <a:rPr lang="en-US" sz="3600" b="0" i="1" smtClean="0">
                                  <a:solidFill>
                                    <a:schemeClr val="bg1"/>
                                  </a:solidFill>
                                  <a:latin typeface="Cambria Math" panose="02040503050406030204" pitchFamily="18" charset="0"/>
                                </a:rPr>
                                <m:t>𝑛</m:t>
                              </m:r>
                            </m:den>
                          </m:f>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−1</m:t>
                          </m:r>
                        </m:sup>
                      </m:sSubSup>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𝐁</m:t>
                              </m:r>
                            </m:e>
                          </m:acc>
                        </m:e>
                        <m:sub>
                          <m:r>
                            <a:rPr lang="en-US" sz="3600" b="0" i="1" smtClean="0">
                              <a:solidFill>
                                <a:schemeClr val="bg1"/>
                              </a:solidFill>
                              <a:latin typeface="Cambria Math" panose="02040503050406030204" pitchFamily="18" charset="0"/>
                            </a:rPr>
                            <m:t>𝑛</m:t>
                          </m:r>
                        </m:sub>
                      </m:sSub>
                      <m:sSubSup>
                        <m:sSubSupPr>
                          <m:ctrlPr>
                            <a:rPr lang="en-US" sz="3600" b="0" i="1" smtClean="0">
                              <a:solidFill>
                                <a:schemeClr val="bg1"/>
                              </a:solidFill>
                              <a:latin typeface="Cambria Math" panose="02040503050406030204" pitchFamily="18" charset="0"/>
                            </a:rPr>
                          </m:ctrlPr>
                        </m:sSubSup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𝑇</m:t>
                          </m:r>
                        </m:sup>
                      </m:sSubSup>
                      <m:d>
                        <m:dPr>
                          <m:ctrlPr>
                            <a:rPr lang="en-US" sz="3600" b="0" i="1" smtClean="0">
                              <a:solidFill>
                                <a:schemeClr val="bg1"/>
                              </a:solidFill>
                              <a:latin typeface="Cambria Math" panose="02040503050406030204" pitchFamily="18" charset="0"/>
                            </a:rPr>
                          </m:ctrlPr>
                        </m:dPr>
                        <m:e>
                          <m:f>
                            <m:fPr>
                              <m:type m:val="noBar"/>
                              <m:ctrlPr>
                                <a:rPr lang="en-US" sz="3600" b="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eqArr>
                                <m:eqArrPr>
                                  <m:ctrlPr>
                                    <a:rPr lang="en-US" sz="3600" b="0" i="1" smtClean="0">
                                      <a:solidFill>
                                        <a:schemeClr val="bg1"/>
                                      </a:solidFill>
                                      <a:latin typeface="Cambria Math" panose="02040503050406030204" pitchFamily="18" charset="0"/>
                                    </a:rPr>
                                  </m:ctrlPr>
                                </m:eqArrPr>
                                <m:e>
                                  <m:r>
                                    <a:rPr lang="en-US" sz="3600" b="0" i="1" smtClean="0">
                                      <a:solidFill>
                                        <a:schemeClr val="bg1"/>
                                      </a:solidFill>
                                      <a:latin typeface="Cambria Math" panose="02040503050406030204" pitchFamily="18" charset="0"/>
                                    </a:rPr>
                                    <m:t>1</m:t>
                                  </m:r>
                                </m:e>
                                <m:e>
                                  <m:r>
                                    <a:rPr lang="en-US" sz="3600" b="0" i="1" smtClean="0">
                                      <a:solidFill>
                                        <a:schemeClr val="bg1"/>
                                      </a:solidFill>
                                      <a:latin typeface="Cambria Math" panose="02040503050406030204" pitchFamily="18" charset="0"/>
                                    </a:rPr>
                                    <m:t>−1</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qArr>
                            </m:den>
                          </m:f>
                        </m:e>
                      </m:d>
                    </m:oMath>
                  </m:oMathPara>
                </a14:m>
                <a:endParaRPr lang="en-US" sz="3600" dirty="0">
                  <a:solidFill>
                    <a:schemeClr val="bg1"/>
                  </a:solidFill>
                </a:endParaRPr>
              </a:p>
            </p:txBody>
          </p:sp>
        </mc:Choice>
        <mc:Fallback xmlns="">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402762547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42A37-BCAF-4A4C-B33E-04D0B22B6647}"/>
                  </a:ext>
                </a:extLst>
              </p:cNvPr>
              <p:cNvSpPr txBox="1"/>
              <p:nvPr/>
            </p:nvSpPr>
            <p:spPr>
              <a:xfrm>
                <a:off x="547154" y="3201691"/>
                <a:ext cx="1115895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smtClean="0">
                              <a:solidFill>
                                <a:schemeClr val="bg1"/>
                              </a:solidFill>
                              <a:latin typeface="Cambria Math" panose="02040503050406030204" pitchFamily="18" charset="0"/>
                            </a:rPr>
                          </m:ctrlPr>
                        </m:accPr>
                        <m:e>
                          <m:r>
                            <m:rPr>
                              <m:sty m:val="p"/>
                            </m:rPr>
                            <a:rPr lang="en-US" sz="3600" b="0" i="1" smtClean="0">
                              <a:solidFill>
                                <a:schemeClr val="bg1"/>
                              </a:solidFill>
                              <a:latin typeface="Cambria Math" panose="02040503050406030204" pitchFamily="18" charset="0"/>
                            </a:rPr>
                            <m:t>va</m:t>
                          </m:r>
                          <m:r>
                            <m:rPr>
                              <m:sty m:val="p"/>
                            </m:rPr>
                            <a:rPr lang="en-US" sz="3600" b="0" i="1">
                              <a:solidFill>
                                <a:schemeClr val="bg1"/>
                              </a:solidFill>
                              <a:latin typeface="Cambria Math" panose="02040503050406030204" pitchFamily="18" charset="0"/>
                            </a:rPr>
                            <m:t>r</m:t>
                          </m:r>
                        </m:e>
                      </m:acc>
                      <m:d>
                        <m:dPr>
                          <m:ctrlPr>
                            <a:rPr lang="en-US" sz="3600" b="1" i="1" smtClean="0">
                              <a:solidFill>
                                <a:schemeClr val="bg1"/>
                              </a:solidFill>
                              <a:latin typeface="Cambria Math" panose="02040503050406030204" pitchFamily="18" charset="0"/>
                            </a:rPr>
                          </m:ctrlPr>
                        </m:dPr>
                        <m:e>
                          <m:sSub>
                            <m:sSubPr>
                              <m:ctrlPr>
                                <a:rPr lang="en-US" sz="3600" b="1"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𝚫</m:t>
                                  </m:r>
                                </m:e>
                              </m:acc>
                            </m:e>
                            <m:sub>
                              <m:r>
                                <a:rPr lang="en-US" sz="3600" b="0" i="1" smtClean="0">
                                  <a:solidFill>
                                    <a:schemeClr val="bg1"/>
                                  </a:solidFill>
                                  <a:latin typeface="Cambria Math" panose="02040503050406030204" pitchFamily="18" charset="0"/>
                                </a:rPr>
                                <m:t>𝐷𝑅</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𝐴𝑇𝑂</m:t>
                              </m:r>
                            </m:sub>
                          </m:sSub>
                        </m:e>
                      </m:d>
                      <m:r>
                        <a:rPr lang="en-US" sz="3600" b="1" i="1" smtClean="0">
                          <a:solidFill>
                            <a:schemeClr val="bg1"/>
                          </a:solidFill>
                          <a:latin typeface="Cambria Math" panose="02040503050406030204" pitchFamily="18" charset="0"/>
                        </a:rPr>
                        <m:t>=</m:t>
                      </m:r>
                      <m:d>
                        <m:dPr>
                          <m:ctrlPr>
                            <a:rPr lang="en-US" sz="3600" b="1" i="1" smtClean="0">
                              <a:solidFill>
                                <a:schemeClr val="bg1"/>
                              </a:solidFill>
                              <a:latin typeface="Cambria Math" panose="02040503050406030204" pitchFamily="18" charset="0"/>
                            </a:rPr>
                          </m:ctrlPr>
                        </m:dPr>
                        <m:e>
                          <m:r>
                            <a:rPr lang="en-US" sz="3600" b="0" i="1" smtClean="0">
                              <a:solidFill>
                                <a:schemeClr val="bg1"/>
                              </a:solidFill>
                              <a:latin typeface="Cambria Math" panose="02040503050406030204" pitchFamily="18" charset="0"/>
                            </a:rPr>
                            <m:t>1   1 −1</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r>
                            <a:rPr lang="en-US" sz="3600" b="1" i="1" smtClean="0">
                              <a:solidFill>
                                <a:schemeClr val="bg1"/>
                              </a:solidFill>
                              <a:latin typeface="Cambria Math" panose="02040503050406030204" pitchFamily="18" charset="0"/>
                            </a:rPr>
                            <m:t>   </m:t>
                          </m:r>
                          <m:r>
                            <a:rPr lang="en-US" sz="3600" b="1" i="1" smtClean="0">
                              <a:solidFill>
                                <a:schemeClr val="bg1"/>
                              </a:solidFill>
                              <a:latin typeface="Cambria Math" panose="02040503050406030204" pitchFamily="18" charset="0"/>
                            </a:rPr>
                            <m:t>𝟎</m:t>
                          </m:r>
                        </m:e>
                      </m:d>
                      <m:sSubSup>
                        <m:sSubSupPr>
                          <m:ctrlPr>
                            <a:rPr lang="en-US" sz="3600" b="0" i="1" smtClean="0">
                              <a:solidFill>
                                <a:schemeClr val="tx1">
                                  <a:lumMod val="75000"/>
                                  <a:lumOff val="25000"/>
                                </a:schemeClr>
                              </a:solidFill>
                              <a:latin typeface="Cambria Math" panose="02040503050406030204" pitchFamily="18" charset="0"/>
                            </a:rPr>
                          </m:ctrlPr>
                        </m:sSubSupPr>
                        <m:e>
                          <m:f>
                            <m:fPr>
                              <m:ctrlPr>
                                <a:rPr lang="en-US" sz="360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r>
                                <a:rPr lang="en-US" sz="3600" b="0" i="1" smtClean="0">
                                  <a:solidFill>
                                    <a:schemeClr val="tx1">
                                      <a:lumMod val="75000"/>
                                      <a:lumOff val="25000"/>
                                    </a:schemeClr>
                                  </a:solidFill>
                                  <a:latin typeface="Cambria Math" panose="02040503050406030204" pitchFamily="18" charset="0"/>
                                </a:rPr>
                                <m:t>𝑛</m:t>
                              </m:r>
                            </m:den>
                          </m:f>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𝐀</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−1</m:t>
                          </m:r>
                        </m:sup>
                      </m:sSubSup>
                      <m:r>
                        <a:rPr lang="en-US" sz="3600" b="0" i="1" smtClean="0">
                          <a:solidFill>
                            <a:schemeClr val="tx1">
                              <a:lumMod val="75000"/>
                              <a:lumOff val="25000"/>
                            </a:schemeClr>
                          </a:solidFill>
                          <a:latin typeface="Cambria Math" panose="02040503050406030204" pitchFamily="18" charset="0"/>
                        </a:rPr>
                        <m:t> </m:t>
                      </m:r>
                      <m:sSub>
                        <m:sSubPr>
                          <m:ctrlPr>
                            <a:rPr lang="en-US" sz="3600" b="0" i="1" smtClean="0">
                              <a:solidFill>
                                <a:schemeClr val="tx1">
                                  <a:lumMod val="75000"/>
                                  <a:lumOff val="25000"/>
                                </a:schemeClr>
                              </a:solidFill>
                              <a:latin typeface="Cambria Math" panose="02040503050406030204" pitchFamily="18" charset="0"/>
                            </a:rPr>
                          </m:ctrlPr>
                        </m:sSubPr>
                        <m:e>
                          <m:acc>
                            <m:accPr>
                              <m:chr m:val="̂"/>
                              <m:ctrlPr>
                                <a:rPr lang="en-US" sz="3600" b="1"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𝐁</m:t>
                              </m:r>
                            </m:e>
                          </m:acc>
                        </m:e>
                        <m:sub>
                          <m:r>
                            <a:rPr lang="en-US" sz="3600" b="0" i="1" smtClean="0">
                              <a:solidFill>
                                <a:schemeClr val="tx1">
                                  <a:lumMod val="75000"/>
                                  <a:lumOff val="25000"/>
                                </a:schemeClr>
                              </a:solidFill>
                              <a:latin typeface="Cambria Math" panose="02040503050406030204" pitchFamily="18" charset="0"/>
                            </a:rPr>
                            <m:t>𝑛</m:t>
                          </m:r>
                        </m:sub>
                      </m:sSub>
                      <m:sSubSup>
                        <m:sSubSupPr>
                          <m:ctrlPr>
                            <a:rPr lang="en-US" sz="3600" b="0" i="1" smtClean="0">
                              <a:solidFill>
                                <a:schemeClr val="tx1">
                                  <a:lumMod val="75000"/>
                                  <a:lumOff val="25000"/>
                                </a:schemeClr>
                              </a:solidFill>
                              <a:latin typeface="Cambria Math" panose="02040503050406030204" pitchFamily="18" charset="0"/>
                            </a:rPr>
                          </m:ctrlPr>
                        </m:sSubSupPr>
                        <m:e>
                          <m:acc>
                            <m:accPr>
                              <m:chr m:val="̂"/>
                              <m:ctrlPr>
                                <a:rPr lang="en-US" sz="3600" b="0" i="1" smtClean="0">
                                  <a:solidFill>
                                    <a:schemeClr val="tx1">
                                      <a:lumMod val="75000"/>
                                      <a:lumOff val="25000"/>
                                    </a:schemeClr>
                                  </a:solidFill>
                                  <a:latin typeface="Cambria Math" panose="02040503050406030204" pitchFamily="18" charset="0"/>
                                </a:rPr>
                              </m:ctrlPr>
                            </m:accPr>
                            <m:e>
                              <m:r>
                                <a:rPr lang="en-US" sz="3600" b="1" i="0" smtClean="0">
                                  <a:solidFill>
                                    <a:schemeClr val="tx1">
                                      <a:lumMod val="75000"/>
                                      <a:lumOff val="25000"/>
                                    </a:schemeClr>
                                  </a:solidFill>
                                  <a:latin typeface="Cambria Math" panose="02040503050406030204" pitchFamily="18" charset="0"/>
                                </a:rPr>
                                <m:t>𝐀</m:t>
                              </m:r>
                            </m:e>
                          </m:acc>
                        </m:e>
                        <m:sub>
                          <m:r>
                            <a:rPr lang="en-US" sz="3600" b="0" i="1" smtClean="0">
                              <a:solidFill>
                                <a:schemeClr val="tx1">
                                  <a:lumMod val="75000"/>
                                  <a:lumOff val="25000"/>
                                </a:schemeClr>
                              </a:solidFill>
                              <a:latin typeface="Cambria Math" panose="02040503050406030204" pitchFamily="18" charset="0"/>
                            </a:rPr>
                            <m:t>𝑛</m:t>
                          </m:r>
                        </m:sub>
                        <m:sup>
                          <m:r>
                            <a:rPr lang="en-US" sz="3600" b="0" i="1" smtClean="0">
                              <a:solidFill>
                                <a:schemeClr val="tx1">
                                  <a:lumMod val="75000"/>
                                  <a:lumOff val="25000"/>
                                </a:schemeClr>
                              </a:solidFill>
                              <a:latin typeface="Cambria Math" panose="02040503050406030204" pitchFamily="18" charset="0"/>
                            </a:rPr>
                            <m:t>−</m:t>
                          </m:r>
                          <m:r>
                            <a:rPr lang="en-US" sz="3600" b="0" i="1" smtClean="0">
                              <a:solidFill>
                                <a:schemeClr val="tx1">
                                  <a:lumMod val="75000"/>
                                  <a:lumOff val="25000"/>
                                </a:schemeClr>
                              </a:solidFill>
                              <a:latin typeface="Cambria Math" panose="02040503050406030204" pitchFamily="18" charset="0"/>
                            </a:rPr>
                            <m:t>𝑇</m:t>
                          </m:r>
                        </m:sup>
                      </m:sSubSup>
                      <m:d>
                        <m:dPr>
                          <m:ctrlPr>
                            <a:rPr lang="en-US" sz="3600" b="0" i="1" smtClean="0">
                              <a:solidFill>
                                <a:schemeClr val="bg1"/>
                              </a:solidFill>
                              <a:latin typeface="Cambria Math" panose="02040503050406030204" pitchFamily="18" charset="0"/>
                            </a:rPr>
                          </m:ctrlPr>
                        </m:dPr>
                        <m:e>
                          <m:f>
                            <m:fPr>
                              <m:type m:val="noBar"/>
                              <m:ctrlPr>
                                <a:rPr lang="en-US" sz="3600" b="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eqArr>
                                <m:eqArrPr>
                                  <m:ctrlPr>
                                    <a:rPr lang="en-US" sz="3600" b="0" i="1" smtClean="0">
                                      <a:solidFill>
                                        <a:schemeClr val="bg1"/>
                                      </a:solidFill>
                                      <a:latin typeface="Cambria Math" panose="02040503050406030204" pitchFamily="18" charset="0"/>
                                    </a:rPr>
                                  </m:ctrlPr>
                                </m:eqArrPr>
                                <m:e>
                                  <m:r>
                                    <a:rPr lang="en-US" sz="3600" b="0" i="1" smtClean="0">
                                      <a:solidFill>
                                        <a:schemeClr val="bg1"/>
                                      </a:solidFill>
                                      <a:latin typeface="Cambria Math" panose="02040503050406030204" pitchFamily="18" charset="0"/>
                                    </a:rPr>
                                    <m:t>1</m:t>
                                  </m:r>
                                </m:e>
                                <m:e>
                                  <m:r>
                                    <a:rPr lang="en-US" sz="3600" b="0" i="1" smtClean="0">
                                      <a:solidFill>
                                        <a:schemeClr val="bg1"/>
                                      </a:solidFill>
                                      <a:latin typeface="Cambria Math" panose="02040503050406030204" pitchFamily="18" charset="0"/>
                                    </a:rPr>
                                    <m:t>−1</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
                                  <m:r>
                                    <a:rPr lang="en-US" sz="3600" b="1" i="1" smtClean="0">
                                      <a:solidFill>
                                        <a:schemeClr val="bg1"/>
                                      </a:solidFill>
                                      <a:latin typeface="Cambria Math" panose="02040503050406030204" pitchFamily="18" charset="0"/>
                                    </a:rPr>
                                    <m:t>𝟎</m:t>
                                  </m:r>
                                </m:e>
                              </m:eqArr>
                            </m:den>
                          </m:f>
                        </m:e>
                      </m:d>
                    </m:oMath>
                  </m:oMathPara>
                </a14:m>
                <a:endParaRPr lang="en-US" sz="3600" dirty="0">
                  <a:solidFill>
                    <a:schemeClr val="bg1"/>
                  </a:solidFill>
                </a:endParaRPr>
              </a:p>
            </p:txBody>
          </p:sp>
        </mc:Choice>
        <mc:Fallback xmlns="">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5895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3258196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90688"/>
            <a:ext cx="10934700" cy="3683659"/>
          </a:xfrm>
        </p:spPr>
        <p:txBody>
          <a:bodyPr>
            <a:normAutofit/>
          </a:bodyPr>
          <a:lstStyle/>
          <a:p>
            <a:pPr marL="0" indent="0">
              <a:buNone/>
            </a:pPr>
            <a:r>
              <a:rPr lang="en-US" sz="2800" dirty="0">
                <a:solidFill>
                  <a:schemeClr val="bg1"/>
                </a:solidFill>
              </a:rPr>
              <a:t>Rosenbaum and Rubin showed in observational studies, conditioning on </a:t>
            </a:r>
            <a:r>
              <a:rPr lang="en-US" sz="2800" b="1" dirty="0">
                <a:solidFill>
                  <a:srgbClr val="79D758"/>
                </a:solidFill>
              </a:rPr>
              <a:t>propensity scores </a:t>
            </a:r>
            <a:r>
              <a:rPr lang="en-US" sz="2800" dirty="0">
                <a:solidFill>
                  <a:schemeClr val="bg1"/>
                </a:solidFill>
              </a:rPr>
              <a:t>can lead to unbiased estimates of the treatment effect</a:t>
            </a:r>
          </a:p>
          <a:p>
            <a:pPr marL="1058307" lvl="1" indent="-609585">
              <a:buFont typeface="+mj-lt"/>
              <a:buAutoNum type="arabicPeriod"/>
            </a:pPr>
            <a:r>
              <a:rPr lang="en-US" sz="4000" dirty="0">
                <a:solidFill>
                  <a:schemeClr val="bg1"/>
                </a:solidFill>
              </a:rPr>
              <a:t>There are </a:t>
            </a:r>
            <a:r>
              <a:rPr lang="en-US" sz="4000" b="1" dirty="0">
                <a:solidFill>
                  <a:schemeClr val="accent1"/>
                </a:solidFill>
              </a:rPr>
              <a:t>no unmeasured confounders</a:t>
            </a:r>
          </a:p>
          <a:p>
            <a:pPr marL="1058307" lvl="1" indent="-609585">
              <a:buFont typeface="+mj-lt"/>
              <a:buAutoNum type="arabicPeriod"/>
            </a:pPr>
            <a:endParaRPr lang="en-US" sz="4000" dirty="0">
              <a:solidFill>
                <a:schemeClr val="bg1"/>
              </a:solidFill>
            </a:endParaRPr>
          </a:p>
          <a:p>
            <a:pPr marL="1058307" lvl="1" indent="-609585">
              <a:buFont typeface="+mj-lt"/>
              <a:buAutoNum type="arabicPeriod"/>
            </a:pPr>
            <a:r>
              <a:rPr lang="en-US" sz="4000" dirty="0">
                <a:solidFill>
                  <a:schemeClr val="bg1"/>
                </a:solidFill>
              </a:rPr>
              <a:t>Every subject has a nonzero probability of receiving either</a:t>
            </a:r>
            <a:r>
              <a:rPr lang="en-US" sz="4000" dirty="0"/>
              <a:t> </a:t>
            </a:r>
            <a:r>
              <a:rPr lang="en-US" sz="4267" dirty="0">
                <a:solidFill>
                  <a:schemeClr val="bg1"/>
                </a:solidFill>
              </a:rPr>
              <a:t>treatment</a:t>
            </a:r>
          </a:p>
        </p:txBody>
      </p:sp>
      <p:sp>
        <p:nvSpPr>
          <p:cNvPr id="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114162315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42A37-BCAF-4A4C-B33E-04D0B22B6647}"/>
                  </a:ext>
                </a:extLst>
              </p:cNvPr>
              <p:cNvSpPr txBox="1"/>
              <p:nvPr/>
            </p:nvSpPr>
            <p:spPr>
              <a:xfrm>
                <a:off x="547154" y="3201691"/>
                <a:ext cx="11173892" cy="3007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a:solidFill>
                                <a:schemeClr val="bg1"/>
                              </a:solidFill>
                              <a:latin typeface="Cambria Math" panose="02040503050406030204" pitchFamily="18" charset="0"/>
                            </a:rPr>
                          </m:ctrlPr>
                        </m:accPr>
                        <m:e>
                          <m:r>
                            <m:rPr>
                              <m:sty m:val="p"/>
                            </m:rPr>
                            <a:rPr lang="en-US" sz="3600" i="1">
                              <a:solidFill>
                                <a:schemeClr val="bg1"/>
                              </a:solidFill>
                              <a:latin typeface="Cambria Math" panose="02040503050406030204" pitchFamily="18" charset="0"/>
                            </a:rPr>
                            <m:t>var</m:t>
                          </m:r>
                        </m:e>
                      </m:acc>
                      <m:d>
                        <m:dPr>
                          <m:ctrlPr>
                            <a:rPr lang="en-US" sz="3600" b="1" i="1" smtClean="0">
                              <a:solidFill>
                                <a:schemeClr val="bg1"/>
                              </a:solidFill>
                              <a:latin typeface="Cambria Math" panose="02040503050406030204" pitchFamily="18" charset="0"/>
                            </a:rPr>
                          </m:ctrlPr>
                        </m:dPr>
                        <m:e>
                          <m:sSub>
                            <m:sSubPr>
                              <m:ctrlPr>
                                <a:rPr lang="en-US" sz="3600" b="1"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𝚫</m:t>
                                  </m:r>
                                </m:e>
                              </m:acc>
                            </m:e>
                            <m:sub>
                              <m:r>
                                <a:rPr lang="en-US" sz="3600" b="0" i="1" smtClean="0">
                                  <a:solidFill>
                                    <a:schemeClr val="bg1"/>
                                  </a:solidFill>
                                  <a:latin typeface="Cambria Math" panose="02040503050406030204" pitchFamily="18" charset="0"/>
                                </a:rPr>
                                <m:t>𝐷𝑅</m:t>
                              </m:r>
                              <m:r>
                                <a:rPr lang="en-US" sz="3600" b="0" i="1"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𝐴𝑇𝑂</m:t>
                              </m:r>
                            </m:sub>
                          </m:sSub>
                        </m:e>
                      </m:d>
                      <m:r>
                        <a:rPr lang="en-US" sz="3600" b="1" i="1" smtClean="0">
                          <a:solidFill>
                            <a:schemeClr val="bg1"/>
                          </a:solidFill>
                          <a:latin typeface="Cambria Math" panose="02040503050406030204" pitchFamily="18" charset="0"/>
                        </a:rPr>
                        <m:t>=</m:t>
                      </m:r>
                      <m:d>
                        <m:dPr>
                          <m:ctrlPr>
                            <a:rPr lang="en-US" sz="3600" b="1" i="1" smtClean="0">
                              <a:solidFill>
                                <a:schemeClr val="tx1">
                                  <a:lumMod val="75000"/>
                                  <a:lumOff val="25000"/>
                                </a:schemeClr>
                              </a:solidFill>
                              <a:latin typeface="Cambria Math" panose="02040503050406030204" pitchFamily="18" charset="0"/>
                            </a:rPr>
                          </m:ctrlPr>
                        </m:dPr>
                        <m:e>
                          <m:r>
                            <a:rPr lang="en-US" sz="3600" b="0" i="1" smtClean="0">
                              <a:solidFill>
                                <a:schemeClr val="tx1">
                                  <a:lumMod val="75000"/>
                                  <a:lumOff val="25000"/>
                                </a:schemeClr>
                              </a:solidFill>
                              <a:latin typeface="Cambria Math" panose="02040503050406030204" pitchFamily="18" charset="0"/>
                            </a:rPr>
                            <m:t>1   1 −1</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r>
                            <a:rPr lang="en-US" sz="3600" b="1" i="1" smtClean="0">
                              <a:solidFill>
                                <a:schemeClr val="tx1">
                                  <a:lumMod val="75000"/>
                                  <a:lumOff val="25000"/>
                                </a:schemeClr>
                              </a:solidFill>
                              <a:latin typeface="Cambria Math" panose="02040503050406030204" pitchFamily="18" charset="0"/>
                            </a:rPr>
                            <m:t>   </m:t>
                          </m:r>
                          <m:r>
                            <a:rPr lang="en-US" sz="3600" b="1" i="1" smtClean="0">
                              <a:solidFill>
                                <a:schemeClr val="tx1">
                                  <a:lumMod val="75000"/>
                                  <a:lumOff val="25000"/>
                                </a:schemeClr>
                              </a:solidFill>
                              <a:latin typeface="Cambria Math" panose="02040503050406030204" pitchFamily="18" charset="0"/>
                            </a:rPr>
                            <m:t>𝟎</m:t>
                          </m:r>
                        </m:e>
                      </m:d>
                      <m:sSubSup>
                        <m:sSubSupPr>
                          <m:ctrlPr>
                            <a:rPr lang="en-US" sz="3600" b="0" i="1" smtClean="0">
                              <a:solidFill>
                                <a:schemeClr val="bg1"/>
                              </a:solidFill>
                              <a:latin typeface="Cambria Math" panose="02040503050406030204" pitchFamily="18" charset="0"/>
                            </a:rPr>
                          </m:ctrlPr>
                        </m:sSubSupPr>
                        <m:e>
                          <m:f>
                            <m:fPr>
                              <m:ctrlPr>
                                <a:rPr lang="en-US" sz="360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r>
                                <a:rPr lang="en-US" sz="3600" b="0" i="1" smtClean="0">
                                  <a:solidFill>
                                    <a:schemeClr val="bg1"/>
                                  </a:solidFill>
                                  <a:latin typeface="Cambria Math" panose="02040503050406030204" pitchFamily="18" charset="0"/>
                                </a:rPr>
                                <m:t>𝑛</m:t>
                              </m:r>
                            </m:den>
                          </m:f>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−1</m:t>
                          </m:r>
                        </m:sup>
                      </m:sSubSup>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𝐁</m:t>
                              </m:r>
                            </m:e>
                          </m:acc>
                        </m:e>
                        <m:sub>
                          <m:r>
                            <a:rPr lang="en-US" sz="3600" b="0" i="1" smtClean="0">
                              <a:solidFill>
                                <a:schemeClr val="bg1"/>
                              </a:solidFill>
                              <a:latin typeface="Cambria Math" panose="02040503050406030204" pitchFamily="18" charset="0"/>
                            </a:rPr>
                            <m:t>𝑛</m:t>
                          </m:r>
                        </m:sub>
                      </m:sSub>
                      <m:sSubSup>
                        <m:sSubSupPr>
                          <m:ctrlPr>
                            <a:rPr lang="en-US" sz="3600" b="0" i="1" smtClean="0">
                              <a:solidFill>
                                <a:schemeClr val="bg1"/>
                              </a:solidFill>
                              <a:latin typeface="Cambria Math" panose="02040503050406030204" pitchFamily="18" charset="0"/>
                            </a:rPr>
                          </m:ctrlPr>
                        </m:sSubSup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𝐀</m:t>
                              </m:r>
                            </m:e>
                          </m:acc>
                        </m:e>
                        <m:sub>
                          <m:r>
                            <a:rPr lang="en-US" sz="3600" b="0" i="1" smtClean="0">
                              <a:solidFill>
                                <a:schemeClr val="bg1"/>
                              </a:solidFill>
                              <a:latin typeface="Cambria Math" panose="02040503050406030204" pitchFamily="18" charset="0"/>
                            </a:rPr>
                            <m:t>𝑛</m:t>
                          </m:r>
                        </m:sub>
                        <m:sup>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𝑇</m:t>
                          </m:r>
                        </m:sup>
                      </m:sSubSup>
                      <m:d>
                        <m:dPr>
                          <m:ctrlPr>
                            <a:rPr lang="en-US" sz="3600" b="0" i="1" smtClean="0">
                              <a:solidFill>
                                <a:schemeClr val="tx1">
                                  <a:lumMod val="75000"/>
                                  <a:lumOff val="25000"/>
                                </a:schemeClr>
                              </a:solidFill>
                              <a:latin typeface="Cambria Math" panose="02040503050406030204" pitchFamily="18" charset="0"/>
                            </a:rPr>
                          </m:ctrlPr>
                        </m:dPr>
                        <m:e>
                          <m:f>
                            <m:fPr>
                              <m:type m:val="noBar"/>
                              <m:ctrlPr>
                                <a:rPr lang="en-US" sz="3600" b="0" i="1" smtClean="0">
                                  <a:solidFill>
                                    <a:schemeClr val="tx1">
                                      <a:lumMod val="75000"/>
                                      <a:lumOff val="25000"/>
                                    </a:schemeClr>
                                  </a:solidFill>
                                  <a:latin typeface="Cambria Math" panose="02040503050406030204" pitchFamily="18" charset="0"/>
                                </a:rPr>
                              </m:ctrlPr>
                            </m:fPr>
                            <m:num>
                              <m:r>
                                <a:rPr lang="en-US" sz="3600" b="0" i="1" smtClean="0">
                                  <a:solidFill>
                                    <a:schemeClr val="tx1">
                                      <a:lumMod val="75000"/>
                                      <a:lumOff val="25000"/>
                                    </a:schemeClr>
                                  </a:solidFill>
                                  <a:latin typeface="Cambria Math" panose="02040503050406030204" pitchFamily="18" charset="0"/>
                                </a:rPr>
                                <m:t>1</m:t>
                              </m:r>
                            </m:num>
                            <m:den>
                              <m:eqArr>
                                <m:eqArrPr>
                                  <m:ctrlPr>
                                    <a:rPr lang="en-US" sz="3600" b="0" i="1" smtClean="0">
                                      <a:solidFill>
                                        <a:schemeClr val="tx1">
                                          <a:lumMod val="75000"/>
                                          <a:lumOff val="25000"/>
                                        </a:schemeClr>
                                      </a:solidFill>
                                      <a:latin typeface="Cambria Math" panose="02040503050406030204" pitchFamily="18" charset="0"/>
                                    </a:rPr>
                                  </m:ctrlPr>
                                </m:eqArrPr>
                                <m:e>
                                  <m:r>
                                    <a:rPr lang="en-US" sz="3600" b="0" i="1" smtClean="0">
                                      <a:solidFill>
                                        <a:schemeClr val="tx1">
                                          <a:lumMod val="75000"/>
                                          <a:lumOff val="25000"/>
                                        </a:schemeClr>
                                      </a:solidFill>
                                      <a:latin typeface="Cambria Math" panose="02040503050406030204" pitchFamily="18" charset="0"/>
                                    </a:rPr>
                                    <m:t>1</m:t>
                                  </m:r>
                                </m:e>
                                <m:e>
                                  <m:r>
                                    <a:rPr lang="en-US" sz="3600" b="0" i="1" smtClean="0">
                                      <a:solidFill>
                                        <a:schemeClr val="tx1">
                                          <a:lumMod val="75000"/>
                                          <a:lumOff val="25000"/>
                                        </a:schemeClr>
                                      </a:solidFill>
                                      <a:latin typeface="Cambria Math" panose="02040503050406030204" pitchFamily="18" charset="0"/>
                                    </a:rPr>
                                    <m:t>−1</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
                                  <m:r>
                                    <a:rPr lang="en-US" sz="3600" b="1" i="1" smtClean="0">
                                      <a:solidFill>
                                        <a:schemeClr val="tx1">
                                          <a:lumMod val="75000"/>
                                          <a:lumOff val="25000"/>
                                        </a:schemeClr>
                                      </a:solidFill>
                                      <a:latin typeface="Cambria Math" panose="02040503050406030204" pitchFamily="18" charset="0"/>
                                    </a:rPr>
                                    <m:t>𝟎</m:t>
                                  </m:r>
                                </m:e>
                              </m:eqArr>
                            </m:den>
                          </m:f>
                        </m:e>
                      </m:d>
                    </m:oMath>
                  </m:oMathPara>
                </a14:m>
                <a:endParaRPr lang="en-US" sz="3600" dirty="0">
                  <a:solidFill>
                    <a:schemeClr val="bg1"/>
                  </a:solidFill>
                </a:endParaRPr>
              </a:p>
            </p:txBody>
          </p:sp>
        </mc:Choice>
        <mc:Fallback xmlns="">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mc:Fallback>
      </mc:AlternateContent>
    </p:spTree>
    <p:extLst>
      <p:ext uri="{BB962C8B-B14F-4D97-AF65-F5344CB8AC3E}">
        <p14:creationId xmlns:p14="http://schemas.microsoft.com/office/powerpoint/2010/main" val="3174680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885497" y="2095568"/>
            <a:ext cx="471424" cy="1368312"/>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0" name="Group 9"/>
          <p:cNvGrpSpPr/>
          <p:nvPr/>
        </p:nvGrpSpPr>
        <p:grpSpPr>
          <a:xfrm>
            <a:off x="3385133" y="1395021"/>
            <a:ext cx="365760" cy="1309512"/>
            <a:chOff x="2692399" y="2184397"/>
            <a:chExt cx="274320" cy="982134"/>
          </a:xfrm>
        </p:grpSpPr>
        <p:sp>
          <p:nvSpPr>
            <p:cNvPr id="11" name="Oval 1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3" name="Group 72"/>
          <p:cNvGrpSpPr/>
          <p:nvPr/>
        </p:nvGrpSpPr>
        <p:grpSpPr>
          <a:xfrm>
            <a:off x="7467236" y="3323864"/>
            <a:ext cx="365760" cy="1309512"/>
            <a:chOff x="2368178" y="2124654"/>
            <a:chExt cx="274320" cy="982134"/>
          </a:xfrm>
        </p:grpSpPr>
        <p:grpSp>
          <p:nvGrpSpPr>
            <p:cNvPr id="55" name="Group 54"/>
            <p:cNvGrpSpPr/>
            <p:nvPr/>
          </p:nvGrpSpPr>
          <p:grpSpPr>
            <a:xfrm>
              <a:off x="2368178" y="2124654"/>
              <a:ext cx="274320" cy="982134"/>
              <a:chOff x="2692399" y="2184397"/>
              <a:chExt cx="274320" cy="982134"/>
            </a:xfrm>
          </p:grpSpPr>
          <p:sp>
            <p:nvSpPr>
              <p:cNvPr id="56" name="Oval 55"/>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7" name="Rectangle 56"/>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1" name="Group 60"/>
            <p:cNvGrpSpPr/>
            <p:nvPr/>
          </p:nvGrpSpPr>
          <p:grpSpPr>
            <a:xfrm>
              <a:off x="2368178" y="2240639"/>
              <a:ext cx="274320" cy="113533"/>
              <a:chOff x="1237102" y="1657048"/>
              <a:chExt cx="1598445" cy="433900"/>
            </a:xfrm>
          </p:grpSpPr>
          <p:grpSp>
            <p:nvGrpSpPr>
              <p:cNvPr id="62" name="Group 61"/>
              <p:cNvGrpSpPr/>
              <p:nvPr/>
            </p:nvGrpSpPr>
            <p:grpSpPr>
              <a:xfrm>
                <a:off x="1517980" y="1688757"/>
                <a:ext cx="1070783" cy="402191"/>
                <a:chOff x="1517980" y="1688757"/>
                <a:chExt cx="1070783" cy="402191"/>
              </a:xfrm>
            </p:grpSpPr>
            <p:sp>
              <p:nvSpPr>
                <p:cNvPr id="67" name="Oval 66"/>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 name="Rectangle 67"/>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 name="Rectangle 68"/>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 name="Straight Connector 69"/>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1" name="Straight Connector 70"/>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2" name="Straight Connector 71"/>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3" name="Straight Connector 62"/>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 name="Group 15"/>
          <p:cNvGrpSpPr/>
          <p:nvPr/>
        </p:nvGrpSpPr>
        <p:grpSpPr>
          <a:xfrm>
            <a:off x="1536324" y="2924511"/>
            <a:ext cx="365760" cy="1309512"/>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4" name="Group 73"/>
          <p:cNvGrpSpPr/>
          <p:nvPr/>
        </p:nvGrpSpPr>
        <p:grpSpPr>
          <a:xfrm>
            <a:off x="6523323" y="1654493"/>
            <a:ext cx="365760" cy="1309512"/>
            <a:chOff x="2368178" y="2124654"/>
            <a:chExt cx="274320" cy="982134"/>
          </a:xfrm>
        </p:grpSpPr>
        <p:grpSp>
          <p:nvGrpSpPr>
            <p:cNvPr id="75" name="Group 74"/>
            <p:cNvGrpSpPr/>
            <p:nvPr/>
          </p:nvGrpSpPr>
          <p:grpSpPr>
            <a:xfrm>
              <a:off x="2368178" y="2124654"/>
              <a:ext cx="274320" cy="982134"/>
              <a:chOff x="2692399" y="2184397"/>
              <a:chExt cx="274320" cy="982134"/>
            </a:xfrm>
          </p:grpSpPr>
          <p:sp>
            <p:nvSpPr>
              <p:cNvPr id="88" name="Oval 8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9" name="Rectangle 8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6" name="Group 75"/>
            <p:cNvGrpSpPr/>
            <p:nvPr/>
          </p:nvGrpSpPr>
          <p:grpSpPr>
            <a:xfrm>
              <a:off x="2368178" y="2240639"/>
              <a:ext cx="274320" cy="113533"/>
              <a:chOff x="1237102" y="1657048"/>
              <a:chExt cx="1598445" cy="433900"/>
            </a:xfrm>
          </p:grpSpPr>
          <p:grpSp>
            <p:nvGrpSpPr>
              <p:cNvPr id="77" name="Group 76"/>
              <p:cNvGrpSpPr/>
              <p:nvPr/>
            </p:nvGrpSpPr>
            <p:grpSpPr>
              <a:xfrm>
                <a:off x="1517980" y="1688757"/>
                <a:ext cx="1070783" cy="402191"/>
                <a:chOff x="1517980" y="1688757"/>
                <a:chExt cx="1070783" cy="402191"/>
              </a:xfrm>
            </p:grpSpPr>
            <p:sp>
              <p:nvSpPr>
                <p:cNvPr id="82" name="Oval 81"/>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3" name="Rectangle 82"/>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4" name="Rectangle 83"/>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85" name="Straight Connector 84"/>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6" name="Straight Connector 85"/>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7" name="Straight Connector 86"/>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78" name="Straight Connector 77"/>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39" name="Group 138"/>
          <p:cNvGrpSpPr/>
          <p:nvPr/>
        </p:nvGrpSpPr>
        <p:grpSpPr>
          <a:xfrm>
            <a:off x="879796" y="1521563"/>
            <a:ext cx="365760" cy="1309512"/>
            <a:chOff x="2692399" y="2184397"/>
            <a:chExt cx="274320" cy="982134"/>
          </a:xfrm>
        </p:grpSpPr>
        <p:sp>
          <p:nvSpPr>
            <p:cNvPr id="152" name="Oval 151"/>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70" name="Oval 169"/>
          <p:cNvSpPr/>
          <p:nvPr/>
        </p:nvSpPr>
        <p:spPr bwMode="auto">
          <a:xfrm>
            <a:off x="-117767" y="897416"/>
            <a:ext cx="4876800" cy="4876800"/>
          </a:xfrm>
          <a:prstGeom prst="ellipse">
            <a:avLst/>
          </a:prstGeom>
          <a:noFill/>
          <a:ln w="76200" cap="flat" cmpd="sng" algn="ctr">
            <a:solidFill>
              <a:schemeClr val="accent6"/>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71" name="Oval 170"/>
          <p:cNvSpPr/>
          <p:nvPr/>
        </p:nvSpPr>
        <p:spPr bwMode="auto">
          <a:xfrm>
            <a:off x="5245751" y="29548"/>
            <a:ext cx="6400800" cy="6400800"/>
          </a:xfrm>
          <a:prstGeom prst="ellipse">
            <a:avLst/>
          </a:prstGeom>
          <a:noFill/>
          <a:ln w="76200" cap="flat" cmpd="sng" algn="ctr">
            <a:solidFill>
              <a:schemeClr val="accent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19" name="Group 18"/>
          <p:cNvGrpSpPr/>
          <p:nvPr/>
        </p:nvGrpSpPr>
        <p:grpSpPr>
          <a:xfrm>
            <a:off x="6627891" y="3600304"/>
            <a:ext cx="365760" cy="1309512"/>
            <a:chOff x="2692399" y="2184397"/>
            <a:chExt cx="274320" cy="982134"/>
          </a:xfrm>
          <a:solidFill>
            <a:schemeClr val="accent4"/>
          </a:solidFill>
        </p:grpSpPr>
        <p:sp>
          <p:nvSpPr>
            <p:cNvPr id="20" name="Oval 1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 name="Rectangle 2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 name="Group 24"/>
          <p:cNvGrpSpPr/>
          <p:nvPr/>
        </p:nvGrpSpPr>
        <p:grpSpPr>
          <a:xfrm>
            <a:off x="6077592" y="2640039"/>
            <a:ext cx="365760" cy="1309512"/>
            <a:chOff x="2692399" y="2184397"/>
            <a:chExt cx="274320" cy="982134"/>
          </a:xfrm>
          <a:solidFill>
            <a:schemeClr val="accent4"/>
          </a:solidFill>
        </p:grpSpPr>
        <p:sp>
          <p:nvSpPr>
            <p:cNvPr id="26" name="Oval 25"/>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 name="Rectangle 26"/>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7" name="Group 36"/>
          <p:cNvGrpSpPr/>
          <p:nvPr/>
        </p:nvGrpSpPr>
        <p:grpSpPr>
          <a:xfrm>
            <a:off x="8249587" y="3052717"/>
            <a:ext cx="365760" cy="1309512"/>
            <a:chOff x="2692399" y="2184397"/>
            <a:chExt cx="274320" cy="982134"/>
          </a:xfrm>
          <a:solidFill>
            <a:schemeClr val="accent4"/>
          </a:solidFill>
        </p:grpSpPr>
        <p:sp>
          <p:nvSpPr>
            <p:cNvPr id="38" name="Oval 37"/>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 name="Rectangle 38"/>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0" name="Group 39"/>
          <p:cNvGrpSpPr/>
          <p:nvPr/>
        </p:nvGrpSpPr>
        <p:grpSpPr>
          <a:xfrm>
            <a:off x="8737281" y="4274416"/>
            <a:ext cx="365760" cy="1309512"/>
            <a:chOff x="2692399" y="2184397"/>
            <a:chExt cx="274320" cy="982134"/>
          </a:xfrm>
          <a:solidFill>
            <a:schemeClr val="accent4"/>
          </a:solidFill>
        </p:grpSpPr>
        <p:sp>
          <p:nvSpPr>
            <p:cNvPr id="41" name="Oval 40"/>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 name="Rectangle 41"/>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2" name="Group 51"/>
          <p:cNvGrpSpPr/>
          <p:nvPr/>
        </p:nvGrpSpPr>
        <p:grpSpPr>
          <a:xfrm>
            <a:off x="10636800" y="1442920"/>
            <a:ext cx="365760" cy="1309512"/>
            <a:chOff x="2692399" y="2184397"/>
            <a:chExt cx="274320" cy="982134"/>
          </a:xfrm>
          <a:solidFill>
            <a:schemeClr val="accent4"/>
          </a:solidFill>
        </p:grpSpPr>
        <p:sp>
          <p:nvSpPr>
            <p:cNvPr id="53" name="Oval 52"/>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4" name="Rectangle 53"/>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89" name="Group 188"/>
          <p:cNvGrpSpPr/>
          <p:nvPr/>
        </p:nvGrpSpPr>
        <p:grpSpPr>
          <a:xfrm>
            <a:off x="9427405" y="3551471"/>
            <a:ext cx="365760" cy="1309512"/>
            <a:chOff x="2692399" y="2184397"/>
            <a:chExt cx="274320" cy="982134"/>
          </a:xfrm>
          <a:solidFill>
            <a:schemeClr val="accent4"/>
          </a:solidFill>
        </p:grpSpPr>
        <p:sp>
          <p:nvSpPr>
            <p:cNvPr id="190" name="Oval 18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1" name="Rectangle 19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 name="Group 4"/>
          <p:cNvGrpSpPr/>
          <p:nvPr/>
        </p:nvGrpSpPr>
        <p:grpSpPr>
          <a:xfrm>
            <a:off x="2789536" y="1767085"/>
            <a:ext cx="365760" cy="1309512"/>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2" name="Group 21"/>
          <p:cNvGrpSpPr/>
          <p:nvPr/>
        </p:nvGrpSpPr>
        <p:grpSpPr>
          <a:xfrm>
            <a:off x="783561" y="3398644"/>
            <a:ext cx="365760" cy="1309512"/>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944067" y="1687272"/>
            <a:ext cx="245019" cy="140315"/>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8" name="Rectangle 147"/>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1129254" y="1687272"/>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p:cNvCxnSpPr/>
          <p:nvPr/>
        </p:nvCxnSpPr>
        <p:spPr bwMode="auto">
          <a:xfrm flipV="1">
            <a:off x="1133966" y="1708743"/>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879797" y="1676210"/>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879797" y="1708743"/>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p:cNvSpPr/>
          <p:nvPr/>
        </p:nvSpPr>
        <p:spPr bwMode="auto">
          <a:xfrm>
            <a:off x="8397238" y="3096244"/>
            <a:ext cx="76741" cy="10908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38" name="Group 237"/>
          <p:cNvGrpSpPr/>
          <p:nvPr/>
        </p:nvGrpSpPr>
        <p:grpSpPr>
          <a:xfrm>
            <a:off x="3281159" y="3043683"/>
            <a:ext cx="499200" cy="1309512"/>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45" name="Group 244"/>
          <p:cNvGrpSpPr/>
          <p:nvPr/>
        </p:nvGrpSpPr>
        <p:grpSpPr>
          <a:xfrm>
            <a:off x="9566839" y="1776024"/>
            <a:ext cx="499200" cy="1309512"/>
            <a:chOff x="587671" y="2548983"/>
            <a:chExt cx="374400" cy="982134"/>
          </a:xfrm>
        </p:grpSpPr>
        <p:grpSp>
          <p:nvGrpSpPr>
            <p:cNvPr id="246" name="Group 245"/>
            <p:cNvGrpSpPr/>
            <p:nvPr/>
          </p:nvGrpSpPr>
          <p:grpSpPr>
            <a:xfrm>
              <a:off x="587671" y="2548983"/>
              <a:ext cx="274320" cy="982134"/>
              <a:chOff x="2692399" y="2184397"/>
              <a:chExt cx="274320" cy="982134"/>
            </a:xfrm>
          </p:grpSpPr>
          <p:sp>
            <p:nvSpPr>
              <p:cNvPr id="250" name="Oval 24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1" name="Rectangle 25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7" name="Picture 246"/>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9" name="Rounded Rectangle 248"/>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2" name="Group 251"/>
          <p:cNvGrpSpPr/>
          <p:nvPr/>
        </p:nvGrpSpPr>
        <p:grpSpPr>
          <a:xfrm>
            <a:off x="7073523" y="1833464"/>
            <a:ext cx="471424" cy="1368312"/>
            <a:chOff x="1414123" y="1571676"/>
            <a:chExt cx="353568" cy="1026234"/>
          </a:xfrm>
        </p:grpSpPr>
        <p:grpSp>
          <p:nvGrpSpPr>
            <p:cNvPr id="253" name="Group 252"/>
            <p:cNvGrpSpPr/>
            <p:nvPr/>
          </p:nvGrpSpPr>
          <p:grpSpPr>
            <a:xfrm>
              <a:off x="1446433" y="1615776"/>
              <a:ext cx="274320" cy="982134"/>
              <a:chOff x="2692399" y="2184397"/>
              <a:chExt cx="274320" cy="982134"/>
            </a:xfrm>
          </p:grpSpPr>
          <p:sp>
            <p:nvSpPr>
              <p:cNvPr id="258" name="Oval 25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9" name="Rectangle 25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54" name="Teardrop 253"/>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5" name="Teardrop 254"/>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6" name="Rounded Rectangle 255"/>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7" name="Rounded Rectangle 256"/>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0" name="Group 259"/>
          <p:cNvGrpSpPr/>
          <p:nvPr/>
        </p:nvGrpSpPr>
        <p:grpSpPr>
          <a:xfrm>
            <a:off x="7922112" y="1389517"/>
            <a:ext cx="365760" cy="1309512"/>
            <a:chOff x="2092152" y="1325314"/>
            <a:chExt cx="274320" cy="982134"/>
          </a:xfrm>
        </p:grpSpPr>
        <p:grpSp>
          <p:nvGrpSpPr>
            <p:cNvPr id="261" name="Group 260"/>
            <p:cNvGrpSpPr/>
            <p:nvPr/>
          </p:nvGrpSpPr>
          <p:grpSpPr>
            <a:xfrm>
              <a:off x="2092152" y="1325314"/>
              <a:ext cx="274320" cy="982134"/>
              <a:chOff x="2692399" y="2184397"/>
              <a:chExt cx="274320" cy="982134"/>
            </a:xfrm>
          </p:grpSpPr>
          <p:sp>
            <p:nvSpPr>
              <p:cNvPr id="263" name="Oval 26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4" name="Rectangle 26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2" name="Heart 261"/>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5" name="Group 264"/>
          <p:cNvGrpSpPr/>
          <p:nvPr/>
        </p:nvGrpSpPr>
        <p:grpSpPr>
          <a:xfrm>
            <a:off x="10323617" y="2986505"/>
            <a:ext cx="365760" cy="1309512"/>
            <a:chOff x="2092152" y="1325314"/>
            <a:chExt cx="274320" cy="982134"/>
          </a:xfrm>
        </p:grpSpPr>
        <p:grpSp>
          <p:nvGrpSpPr>
            <p:cNvPr id="266" name="Group 265"/>
            <p:cNvGrpSpPr/>
            <p:nvPr/>
          </p:nvGrpSpPr>
          <p:grpSpPr>
            <a:xfrm>
              <a:off x="2092152" y="1325314"/>
              <a:ext cx="274320" cy="982134"/>
              <a:chOff x="2692399" y="2184397"/>
              <a:chExt cx="274320" cy="982134"/>
            </a:xfrm>
          </p:grpSpPr>
          <p:sp>
            <p:nvSpPr>
              <p:cNvPr id="268" name="Oval 26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9" name="Rectangle 26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7" name="Heart 266"/>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0" name="Chord 269"/>
          <p:cNvSpPr/>
          <p:nvPr/>
        </p:nvSpPr>
        <p:spPr bwMode="auto">
          <a:xfrm rot="17528077">
            <a:off x="6724019" y="3669721"/>
            <a:ext cx="225893" cy="207569"/>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1" name="Chord 270"/>
          <p:cNvSpPr/>
          <p:nvPr/>
        </p:nvSpPr>
        <p:spPr bwMode="auto">
          <a:xfrm rot="17528077">
            <a:off x="10694229" y="1513873"/>
            <a:ext cx="272252" cy="193643"/>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73" name="Group 272"/>
          <p:cNvGrpSpPr/>
          <p:nvPr/>
        </p:nvGrpSpPr>
        <p:grpSpPr>
          <a:xfrm>
            <a:off x="2434885" y="3280749"/>
            <a:ext cx="365760" cy="1309512"/>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309" name="Group 308"/>
          <p:cNvGrpSpPr/>
          <p:nvPr/>
        </p:nvGrpSpPr>
        <p:grpSpPr>
          <a:xfrm>
            <a:off x="8927127" y="2159939"/>
            <a:ext cx="365760" cy="1309512"/>
            <a:chOff x="2692399" y="2184397"/>
            <a:chExt cx="274320" cy="982134"/>
          </a:xfrm>
        </p:grpSpPr>
        <p:sp>
          <p:nvSpPr>
            <p:cNvPr id="310" name="Oval 30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1" name="Rectangle 31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12" name="Group 311"/>
          <p:cNvGrpSpPr/>
          <p:nvPr/>
        </p:nvGrpSpPr>
        <p:grpSpPr>
          <a:xfrm>
            <a:off x="8991397" y="2325648"/>
            <a:ext cx="245019" cy="140315"/>
            <a:chOff x="1517980" y="1688757"/>
            <a:chExt cx="1070783" cy="402191"/>
          </a:xfrm>
        </p:grpSpPr>
        <p:sp>
          <p:nvSpPr>
            <p:cNvPr id="313" name="Oval 312"/>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4" name="Rectangle 313"/>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5" name="Rectangle 314"/>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16" name="Straight Connector 315"/>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7" name="Straight Connector 316"/>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8" name="Straight Connector 317"/>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19" name="Straight Connector 318"/>
          <p:cNvCxnSpPr/>
          <p:nvPr/>
        </p:nvCxnSpPr>
        <p:spPr bwMode="auto">
          <a:xfrm flipV="1">
            <a:off x="9176585" y="2325648"/>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p:cNvCxnSpPr/>
          <p:nvPr/>
        </p:nvCxnSpPr>
        <p:spPr bwMode="auto">
          <a:xfrm flipV="1">
            <a:off x="9181297" y="2347119"/>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p:cNvCxnSpPr/>
          <p:nvPr/>
        </p:nvCxnSpPr>
        <p:spPr bwMode="auto">
          <a:xfrm flipH="1" flipV="1">
            <a:off x="8927127" y="2314586"/>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p:cNvCxnSpPr/>
          <p:nvPr/>
        </p:nvCxnSpPr>
        <p:spPr bwMode="auto">
          <a:xfrm flipH="1" flipV="1">
            <a:off x="8927128" y="2347119"/>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27" name="Oval 326"/>
          <p:cNvSpPr/>
          <p:nvPr/>
        </p:nvSpPr>
        <p:spPr bwMode="auto">
          <a:xfrm>
            <a:off x="8455988"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8" name="Oval 327"/>
          <p:cNvSpPr/>
          <p:nvPr/>
        </p:nvSpPr>
        <p:spPr bwMode="auto">
          <a:xfrm>
            <a:off x="8299572"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29" name="Picture 328"/>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395711" y="2749884"/>
            <a:ext cx="524021" cy="413248"/>
          </a:xfrm>
          <a:prstGeom prst="rect">
            <a:avLst/>
          </a:prstGeom>
        </p:spPr>
      </p:pic>
      <p:pic>
        <p:nvPicPr>
          <p:cNvPr id="332" name="Picture 331"/>
          <p:cNvPicPr>
            <a:picLocks noChangeAspect="1"/>
          </p:cNvPicPr>
          <p:nvPr/>
        </p:nvPicPr>
        <p:blipFill>
          <a:blip r:embed="rId7">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p:cNvSpPr/>
          <p:nvPr/>
        </p:nvSpPr>
        <p:spPr bwMode="auto">
          <a:xfrm>
            <a:off x="8931452"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5" name="Rounded Rectangle 334"/>
          <p:cNvSpPr/>
          <p:nvPr/>
        </p:nvSpPr>
        <p:spPr bwMode="auto">
          <a:xfrm>
            <a:off x="8768627"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36" name="Picture 335"/>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7844934" y="1219467"/>
            <a:ext cx="524021" cy="413248"/>
          </a:xfrm>
          <a:prstGeom prst="rect">
            <a:avLst/>
          </a:prstGeom>
        </p:spPr>
      </p:pic>
      <p:pic>
        <p:nvPicPr>
          <p:cNvPr id="192" name="Picture 191"/>
          <p:cNvPicPr>
            <a:picLocks noChangeAspect="1"/>
          </p:cNvPicPr>
          <p:nvPr/>
        </p:nvPicPr>
        <p:blipFill>
          <a:blip r:embed="rId7">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195" name="Title 4"/>
          <p:cNvSpPr txBox="1">
            <a:spLocks/>
          </p:cNvSpPr>
          <p:nvPr/>
        </p:nvSpPr>
        <p:spPr>
          <a:xfrm>
            <a:off x="126492" y="-229134"/>
            <a:ext cx="53757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2959676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885497" y="2095568"/>
            <a:ext cx="471424" cy="1368312"/>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2" name="TextBox 291"/>
          <p:cNvSpPr txBox="1"/>
          <p:nvPr/>
        </p:nvSpPr>
        <p:spPr>
          <a:xfrm>
            <a:off x="1802035" y="282291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nvGrpSpPr>
          <p:cNvPr id="10" name="Group 9"/>
          <p:cNvGrpSpPr/>
          <p:nvPr/>
        </p:nvGrpSpPr>
        <p:grpSpPr>
          <a:xfrm>
            <a:off x="3385133" y="1395021"/>
            <a:ext cx="365760" cy="1309512"/>
            <a:chOff x="2692399" y="2184397"/>
            <a:chExt cx="274320" cy="982134"/>
          </a:xfrm>
        </p:grpSpPr>
        <p:sp>
          <p:nvSpPr>
            <p:cNvPr id="11" name="Oval 1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3" name="Group 72"/>
          <p:cNvGrpSpPr/>
          <p:nvPr/>
        </p:nvGrpSpPr>
        <p:grpSpPr>
          <a:xfrm>
            <a:off x="7467236" y="3323864"/>
            <a:ext cx="365760" cy="1309512"/>
            <a:chOff x="2368178" y="2124654"/>
            <a:chExt cx="274320" cy="982134"/>
          </a:xfrm>
        </p:grpSpPr>
        <p:grpSp>
          <p:nvGrpSpPr>
            <p:cNvPr id="55" name="Group 54"/>
            <p:cNvGrpSpPr/>
            <p:nvPr/>
          </p:nvGrpSpPr>
          <p:grpSpPr>
            <a:xfrm>
              <a:off x="2368178" y="2124654"/>
              <a:ext cx="274320" cy="982134"/>
              <a:chOff x="2692399" y="2184397"/>
              <a:chExt cx="274320" cy="982134"/>
            </a:xfrm>
          </p:grpSpPr>
          <p:sp>
            <p:nvSpPr>
              <p:cNvPr id="56" name="Oval 55"/>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7" name="Rectangle 56"/>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1" name="Group 60"/>
            <p:cNvGrpSpPr/>
            <p:nvPr/>
          </p:nvGrpSpPr>
          <p:grpSpPr>
            <a:xfrm>
              <a:off x="2368178" y="2240639"/>
              <a:ext cx="274320" cy="113533"/>
              <a:chOff x="1237102" y="1657048"/>
              <a:chExt cx="1598445" cy="433900"/>
            </a:xfrm>
          </p:grpSpPr>
          <p:grpSp>
            <p:nvGrpSpPr>
              <p:cNvPr id="62" name="Group 61"/>
              <p:cNvGrpSpPr/>
              <p:nvPr/>
            </p:nvGrpSpPr>
            <p:grpSpPr>
              <a:xfrm>
                <a:off x="1517980" y="1688757"/>
                <a:ext cx="1070783" cy="402191"/>
                <a:chOff x="1517980" y="1688757"/>
                <a:chExt cx="1070783" cy="402191"/>
              </a:xfrm>
            </p:grpSpPr>
            <p:sp>
              <p:nvSpPr>
                <p:cNvPr id="67" name="Oval 66"/>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 name="Rectangle 67"/>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 name="Rectangle 68"/>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 name="Straight Connector 69"/>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1" name="Straight Connector 70"/>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2" name="Straight Connector 71"/>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3" name="Straight Connector 62"/>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 name="Group 15"/>
          <p:cNvGrpSpPr/>
          <p:nvPr/>
        </p:nvGrpSpPr>
        <p:grpSpPr>
          <a:xfrm>
            <a:off x="1536324" y="2924511"/>
            <a:ext cx="365760" cy="1309512"/>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4" name="Group 73"/>
          <p:cNvGrpSpPr/>
          <p:nvPr/>
        </p:nvGrpSpPr>
        <p:grpSpPr>
          <a:xfrm>
            <a:off x="6523323" y="1654493"/>
            <a:ext cx="365760" cy="1309512"/>
            <a:chOff x="2368178" y="2124654"/>
            <a:chExt cx="274320" cy="982134"/>
          </a:xfrm>
        </p:grpSpPr>
        <p:grpSp>
          <p:nvGrpSpPr>
            <p:cNvPr id="75" name="Group 74"/>
            <p:cNvGrpSpPr/>
            <p:nvPr/>
          </p:nvGrpSpPr>
          <p:grpSpPr>
            <a:xfrm>
              <a:off x="2368178" y="2124654"/>
              <a:ext cx="274320" cy="982134"/>
              <a:chOff x="2692399" y="2184397"/>
              <a:chExt cx="274320" cy="982134"/>
            </a:xfrm>
          </p:grpSpPr>
          <p:sp>
            <p:nvSpPr>
              <p:cNvPr id="88" name="Oval 8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9" name="Rectangle 8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6" name="Group 75"/>
            <p:cNvGrpSpPr/>
            <p:nvPr/>
          </p:nvGrpSpPr>
          <p:grpSpPr>
            <a:xfrm>
              <a:off x="2368178" y="2240639"/>
              <a:ext cx="274320" cy="113533"/>
              <a:chOff x="1237102" y="1657048"/>
              <a:chExt cx="1598445" cy="433900"/>
            </a:xfrm>
          </p:grpSpPr>
          <p:grpSp>
            <p:nvGrpSpPr>
              <p:cNvPr id="77" name="Group 76"/>
              <p:cNvGrpSpPr/>
              <p:nvPr/>
            </p:nvGrpSpPr>
            <p:grpSpPr>
              <a:xfrm>
                <a:off x="1517980" y="1688757"/>
                <a:ext cx="1070783" cy="402191"/>
                <a:chOff x="1517980" y="1688757"/>
                <a:chExt cx="1070783" cy="402191"/>
              </a:xfrm>
            </p:grpSpPr>
            <p:sp>
              <p:nvSpPr>
                <p:cNvPr id="82" name="Oval 81"/>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3" name="Rectangle 82"/>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4" name="Rectangle 83"/>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85" name="Straight Connector 84"/>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6" name="Straight Connector 85"/>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7" name="Straight Connector 86"/>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78" name="Straight Connector 77"/>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39" name="Group 138"/>
          <p:cNvGrpSpPr/>
          <p:nvPr/>
        </p:nvGrpSpPr>
        <p:grpSpPr>
          <a:xfrm>
            <a:off x="879796" y="1521563"/>
            <a:ext cx="365760" cy="1309512"/>
            <a:chOff x="2692399" y="2184397"/>
            <a:chExt cx="274320" cy="982134"/>
          </a:xfrm>
        </p:grpSpPr>
        <p:sp>
          <p:nvSpPr>
            <p:cNvPr id="152" name="Oval 151"/>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70" name="Oval 169"/>
          <p:cNvSpPr/>
          <p:nvPr/>
        </p:nvSpPr>
        <p:spPr bwMode="auto">
          <a:xfrm>
            <a:off x="-117767" y="897416"/>
            <a:ext cx="4876800" cy="4876800"/>
          </a:xfrm>
          <a:prstGeom prst="ellipse">
            <a:avLst/>
          </a:prstGeom>
          <a:noFill/>
          <a:ln w="76200" cap="flat" cmpd="sng" algn="ctr">
            <a:solidFill>
              <a:schemeClr val="accent6"/>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71" name="Oval 170"/>
          <p:cNvSpPr/>
          <p:nvPr/>
        </p:nvSpPr>
        <p:spPr bwMode="auto">
          <a:xfrm>
            <a:off x="5245751" y="29548"/>
            <a:ext cx="6400800" cy="6400800"/>
          </a:xfrm>
          <a:prstGeom prst="ellipse">
            <a:avLst/>
          </a:prstGeom>
          <a:noFill/>
          <a:ln w="76200" cap="flat" cmpd="sng" algn="ctr">
            <a:solidFill>
              <a:schemeClr val="accent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19" name="Group 18"/>
          <p:cNvGrpSpPr/>
          <p:nvPr/>
        </p:nvGrpSpPr>
        <p:grpSpPr>
          <a:xfrm>
            <a:off x="6627891" y="3600304"/>
            <a:ext cx="365760" cy="1309512"/>
            <a:chOff x="2692399" y="2184397"/>
            <a:chExt cx="274320" cy="982134"/>
          </a:xfrm>
          <a:solidFill>
            <a:schemeClr val="accent4"/>
          </a:solidFill>
        </p:grpSpPr>
        <p:sp>
          <p:nvSpPr>
            <p:cNvPr id="20" name="Oval 1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 name="Rectangle 2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 name="Group 24"/>
          <p:cNvGrpSpPr/>
          <p:nvPr/>
        </p:nvGrpSpPr>
        <p:grpSpPr>
          <a:xfrm>
            <a:off x="6077592" y="2640039"/>
            <a:ext cx="365760" cy="1309512"/>
            <a:chOff x="2692399" y="2184397"/>
            <a:chExt cx="274320" cy="982134"/>
          </a:xfrm>
          <a:solidFill>
            <a:schemeClr val="accent4"/>
          </a:solidFill>
        </p:grpSpPr>
        <p:sp>
          <p:nvSpPr>
            <p:cNvPr id="26" name="Oval 25"/>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 name="Rectangle 26"/>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7" name="Group 36"/>
          <p:cNvGrpSpPr/>
          <p:nvPr/>
        </p:nvGrpSpPr>
        <p:grpSpPr>
          <a:xfrm>
            <a:off x="8249587" y="3052717"/>
            <a:ext cx="365760" cy="1309512"/>
            <a:chOff x="2692399" y="2184397"/>
            <a:chExt cx="274320" cy="982134"/>
          </a:xfrm>
          <a:solidFill>
            <a:schemeClr val="accent4"/>
          </a:solidFill>
        </p:grpSpPr>
        <p:sp>
          <p:nvSpPr>
            <p:cNvPr id="38" name="Oval 37"/>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 name="Rectangle 38"/>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0" name="Group 39"/>
          <p:cNvGrpSpPr/>
          <p:nvPr/>
        </p:nvGrpSpPr>
        <p:grpSpPr>
          <a:xfrm>
            <a:off x="8737281" y="4274416"/>
            <a:ext cx="365760" cy="1309512"/>
            <a:chOff x="2692399" y="2184397"/>
            <a:chExt cx="274320" cy="982134"/>
          </a:xfrm>
          <a:solidFill>
            <a:schemeClr val="accent4"/>
          </a:solidFill>
        </p:grpSpPr>
        <p:sp>
          <p:nvSpPr>
            <p:cNvPr id="41" name="Oval 40"/>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 name="Rectangle 41"/>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2" name="Group 51"/>
          <p:cNvGrpSpPr/>
          <p:nvPr/>
        </p:nvGrpSpPr>
        <p:grpSpPr>
          <a:xfrm>
            <a:off x="10636800" y="1442920"/>
            <a:ext cx="365760" cy="1309512"/>
            <a:chOff x="2692399" y="2184397"/>
            <a:chExt cx="274320" cy="982134"/>
          </a:xfrm>
          <a:solidFill>
            <a:schemeClr val="accent4"/>
          </a:solidFill>
        </p:grpSpPr>
        <p:sp>
          <p:nvSpPr>
            <p:cNvPr id="53" name="Oval 52"/>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4" name="Rectangle 53"/>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89" name="Group 188"/>
          <p:cNvGrpSpPr/>
          <p:nvPr/>
        </p:nvGrpSpPr>
        <p:grpSpPr>
          <a:xfrm>
            <a:off x="9427405" y="3551471"/>
            <a:ext cx="365760" cy="1309512"/>
            <a:chOff x="2692399" y="2184397"/>
            <a:chExt cx="274320" cy="982134"/>
          </a:xfrm>
          <a:solidFill>
            <a:schemeClr val="accent4"/>
          </a:solidFill>
        </p:grpSpPr>
        <p:sp>
          <p:nvSpPr>
            <p:cNvPr id="190" name="Oval 18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1" name="Rectangle 19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 name="Group 4"/>
          <p:cNvGrpSpPr/>
          <p:nvPr/>
        </p:nvGrpSpPr>
        <p:grpSpPr>
          <a:xfrm>
            <a:off x="2789536" y="1767085"/>
            <a:ext cx="365760" cy="1309512"/>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2" name="Group 21"/>
          <p:cNvGrpSpPr/>
          <p:nvPr/>
        </p:nvGrpSpPr>
        <p:grpSpPr>
          <a:xfrm>
            <a:off x="783561" y="3398644"/>
            <a:ext cx="365760" cy="1309512"/>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944067" y="1687272"/>
            <a:ext cx="245019" cy="140315"/>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8" name="Rectangle 147"/>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1129254" y="1687272"/>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p:cNvCxnSpPr/>
          <p:nvPr/>
        </p:nvCxnSpPr>
        <p:spPr bwMode="auto">
          <a:xfrm flipV="1">
            <a:off x="1133966" y="1708743"/>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879797" y="1676210"/>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879797" y="1708743"/>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p:cNvSpPr/>
          <p:nvPr/>
        </p:nvSpPr>
        <p:spPr bwMode="auto">
          <a:xfrm>
            <a:off x="8397238" y="3096244"/>
            <a:ext cx="76741" cy="10908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38" name="Group 237"/>
          <p:cNvGrpSpPr/>
          <p:nvPr/>
        </p:nvGrpSpPr>
        <p:grpSpPr>
          <a:xfrm>
            <a:off x="3281159" y="3043683"/>
            <a:ext cx="499200" cy="1309512"/>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45" name="Group 244"/>
          <p:cNvGrpSpPr/>
          <p:nvPr/>
        </p:nvGrpSpPr>
        <p:grpSpPr>
          <a:xfrm>
            <a:off x="9566839" y="1776024"/>
            <a:ext cx="499200" cy="1309512"/>
            <a:chOff x="587671" y="2548983"/>
            <a:chExt cx="374400" cy="982134"/>
          </a:xfrm>
        </p:grpSpPr>
        <p:grpSp>
          <p:nvGrpSpPr>
            <p:cNvPr id="246" name="Group 245"/>
            <p:cNvGrpSpPr/>
            <p:nvPr/>
          </p:nvGrpSpPr>
          <p:grpSpPr>
            <a:xfrm>
              <a:off x="587671" y="2548983"/>
              <a:ext cx="274320" cy="982134"/>
              <a:chOff x="2692399" y="2184397"/>
              <a:chExt cx="274320" cy="982134"/>
            </a:xfrm>
          </p:grpSpPr>
          <p:sp>
            <p:nvSpPr>
              <p:cNvPr id="250" name="Oval 24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1" name="Rectangle 25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7" name="Picture 246"/>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9" name="Rounded Rectangle 248"/>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2" name="Group 251"/>
          <p:cNvGrpSpPr/>
          <p:nvPr/>
        </p:nvGrpSpPr>
        <p:grpSpPr>
          <a:xfrm>
            <a:off x="7073523" y="1833464"/>
            <a:ext cx="471424" cy="1368312"/>
            <a:chOff x="1414123" y="1571676"/>
            <a:chExt cx="353568" cy="1026234"/>
          </a:xfrm>
        </p:grpSpPr>
        <p:grpSp>
          <p:nvGrpSpPr>
            <p:cNvPr id="253" name="Group 252"/>
            <p:cNvGrpSpPr/>
            <p:nvPr/>
          </p:nvGrpSpPr>
          <p:grpSpPr>
            <a:xfrm>
              <a:off x="1446433" y="1615776"/>
              <a:ext cx="274320" cy="982134"/>
              <a:chOff x="2692399" y="2184397"/>
              <a:chExt cx="274320" cy="982134"/>
            </a:xfrm>
          </p:grpSpPr>
          <p:sp>
            <p:nvSpPr>
              <p:cNvPr id="258" name="Oval 25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9" name="Rectangle 25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54" name="Teardrop 253"/>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5" name="Teardrop 254"/>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6" name="Rounded Rectangle 255"/>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7" name="Rounded Rectangle 256"/>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0" name="Group 259"/>
          <p:cNvGrpSpPr/>
          <p:nvPr/>
        </p:nvGrpSpPr>
        <p:grpSpPr>
          <a:xfrm>
            <a:off x="7922112" y="1389517"/>
            <a:ext cx="365760" cy="1309512"/>
            <a:chOff x="2092152" y="1325314"/>
            <a:chExt cx="274320" cy="982134"/>
          </a:xfrm>
        </p:grpSpPr>
        <p:grpSp>
          <p:nvGrpSpPr>
            <p:cNvPr id="261" name="Group 260"/>
            <p:cNvGrpSpPr/>
            <p:nvPr/>
          </p:nvGrpSpPr>
          <p:grpSpPr>
            <a:xfrm>
              <a:off x="2092152" y="1325314"/>
              <a:ext cx="274320" cy="982134"/>
              <a:chOff x="2692399" y="2184397"/>
              <a:chExt cx="274320" cy="982134"/>
            </a:xfrm>
          </p:grpSpPr>
          <p:sp>
            <p:nvSpPr>
              <p:cNvPr id="263" name="Oval 26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4" name="Rectangle 26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2" name="Heart 261"/>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5" name="Group 264"/>
          <p:cNvGrpSpPr/>
          <p:nvPr/>
        </p:nvGrpSpPr>
        <p:grpSpPr>
          <a:xfrm>
            <a:off x="10323617" y="2986505"/>
            <a:ext cx="365760" cy="1309512"/>
            <a:chOff x="2092152" y="1325314"/>
            <a:chExt cx="274320" cy="982134"/>
          </a:xfrm>
        </p:grpSpPr>
        <p:grpSp>
          <p:nvGrpSpPr>
            <p:cNvPr id="266" name="Group 265"/>
            <p:cNvGrpSpPr/>
            <p:nvPr/>
          </p:nvGrpSpPr>
          <p:grpSpPr>
            <a:xfrm>
              <a:off x="2092152" y="1325314"/>
              <a:ext cx="274320" cy="982134"/>
              <a:chOff x="2692399" y="2184397"/>
              <a:chExt cx="274320" cy="982134"/>
            </a:xfrm>
          </p:grpSpPr>
          <p:sp>
            <p:nvSpPr>
              <p:cNvPr id="268" name="Oval 26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9" name="Rectangle 26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7" name="Heart 266"/>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0" name="Chord 269"/>
          <p:cNvSpPr/>
          <p:nvPr/>
        </p:nvSpPr>
        <p:spPr bwMode="auto">
          <a:xfrm rot="17528077">
            <a:off x="6724019" y="3669721"/>
            <a:ext cx="225893" cy="207569"/>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1" name="Chord 270"/>
          <p:cNvSpPr/>
          <p:nvPr/>
        </p:nvSpPr>
        <p:spPr bwMode="auto">
          <a:xfrm rot="17528077">
            <a:off x="10694229" y="1513873"/>
            <a:ext cx="272252" cy="193643"/>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73" name="Group 272"/>
          <p:cNvGrpSpPr/>
          <p:nvPr/>
        </p:nvGrpSpPr>
        <p:grpSpPr>
          <a:xfrm>
            <a:off x="2434885" y="3280749"/>
            <a:ext cx="365760" cy="1309512"/>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2" name="TextBox 31"/>
          <p:cNvSpPr txBox="1"/>
          <p:nvPr/>
        </p:nvSpPr>
        <p:spPr>
          <a:xfrm>
            <a:off x="765973" y="214150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289" name="TextBox 288"/>
          <p:cNvSpPr txBox="1"/>
          <p:nvPr/>
        </p:nvSpPr>
        <p:spPr>
          <a:xfrm>
            <a:off x="673058" y="403348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0" name="TextBox 289"/>
          <p:cNvSpPr txBox="1"/>
          <p:nvPr/>
        </p:nvSpPr>
        <p:spPr>
          <a:xfrm>
            <a:off x="1422842" y="3564098"/>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1" name="TextBox 290"/>
          <p:cNvSpPr txBox="1"/>
          <p:nvPr/>
        </p:nvSpPr>
        <p:spPr>
          <a:xfrm>
            <a:off x="2314543" y="392665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293" name="TextBox 292"/>
          <p:cNvSpPr txBox="1"/>
          <p:nvPr/>
        </p:nvSpPr>
        <p:spPr>
          <a:xfrm>
            <a:off x="2648329" y="25287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294" name="TextBox 293"/>
          <p:cNvSpPr txBox="1"/>
          <p:nvPr/>
        </p:nvSpPr>
        <p:spPr>
          <a:xfrm>
            <a:off x="3258121" y="203607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5" name="TextBox 294"/>
          <p:cNvSpPr txBox="1"/>
          <p:nvPr/>
        </p:nvSpPr>
        <p:spPr>
          <a:xfrm>
            <a:off x="3159066" y="366759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296" name="TextBox 295"/>
          <p:cNvSpPr txBox="1"/>
          <p:nvPr/>
        </p:nvSpPr>
        <p:spPr>
          <a:xfrm>
            <a:off x="5962802" y="330585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7" name="TextBox 296"/>
          <p:cNvSpPr txBox="1"/>
          <p:nvPr/>
        </p:nvSpPr>
        <p:spPr>
          <a:xfrm>
            <a:off x="6417374" y="230284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298" name="TextBox 297"/>
          <p:cNvSpPr txBox="1"/>
          <p:nvPr/>
        </p:nvSpPr>
        <p:spPr>
          <a:xfrm>
            <a:off x="6515806" y="42521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9" name="TextBox 298"/>
          <p:cNvSpPr txBox="1"/>
          <p:nvPr/>
        </p:nvSpPr>
        <p:spPr>
          <a:xfrm>
            <a:off x="8657961" y="489363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300" name="TextBox 299"/>
          <p:cNvSpPr txBox="1"/>
          <p:nvPr/>
        </p:nvSpPr>
        <p:spPr>
          <a:xfrm>
            <a:off x="9473765" y="242080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301" name="TextBox 300"/>
          <p:cNvSpPr txBox="1"/>
          <p:nvPr/>
        </p:nvSpPr>
        <p:spPr>
          <a:xfrm>
            <a:off x="7369647" y="39559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302" name="TextBox 301"/>
          <p:cNvSpPr txBox="1"/>
          <p:nvPr/>
        </p:nvSpPr>
        <p:spPr>
          <a:xfrm>
            <a:off x="9315106" y="4214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p:cNvSpPr txBox="1"/>
          <p:nvPr/>
        </p:nvSpPr>
        <p:spPr>
          <a:xfrm>
            <a:off x="8157682" y="372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4" name="TextBox 303"/>
          <p:cNvSpPr txBox="1"/>
          <p:nvPr/>
        </p:nvSpPr>
        <p:spPr>
          <a:xfrm>
            <a:off x="7841003" y="2168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5" name="TextBox 304"/>
          <p:cNvSpPr txBox="1"/>
          <p:nvPr/>
        </p:nvSpPr>
        <p:spPr>
          <a:xfrm>
            <a:off x="7034221" y="256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sp>
        <p:nvSpPr>
          <p:cNvPr id="306" name="TextBox 305"/>
          <p:cNvSpPr txBox="1"/>
          <p:nvPr/>
        </p:nvSpPr>
        <p:spPr>
          <a:xfrm>
            <a:off x="10213114" y="37393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7" name="TextBox 306"/>
          <p:cNvSpPr txBox="1"/>
          <p:nvPr/>
        </p:nvSpPr>
        <p:spPr>
          <a:xfrm>
            <a:off x="10556423" y="212862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nvGrpSpPr>
          <p:cNvPr id="309" name="Group 308"/>
          <p:cNvGrpSpPr/>
          <p:nvPr/>
        </p:nvGrpSpPr>
        <p:grpSpPr>
          <a:xfrm>
            <a:off x="8927127" y="2159939"/>
            <a:ext cx="365760" cy="1309512"/>
            <a:chOff x="2692399" y="2184397"/>
            <a:chExt cx="274320" cy="982134"/>
          </a:xfrm>
        </p:grpSpPr>
        <p:sp>
          <p:nvSpPr>
            <p:cNvPr id="310" name="Oval 30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1" name="Rectangle 31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12" name="Group 311"/>
          <p:cNvGrpSpPr/>
          <p:nvPr/>
        </p:nvGrpSpPr>
        <p:grpSpPr>
          <a:xfrm>
            <a:off x="8991397" y="2325648"/>
            <a:ext cx="245019" cy="140315"/>
            <a:chOff x="1517980" y="1688757"/>
            <a:chExt cx="1070783" cy="402191"/>
          </a:xfrm>
        </p:grpSpPr>
        <p:sp>
          <p:nvSpPr>
            <p:cNvPr id="313" name="Oval 312"/>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4" name="Rectangle 313"/>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5" name="Rectangle 314"/>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16" name="Straight Connector 315"/>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7" name="Straight Connector 316"/>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8" name="Straight Connector 317"/>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19" name="Straight Connector 318"/>
          <p:cNvCxnSpPr/>
          <p:nvPr/>
        </p:nvCxnSpPr>
        <p:spPr bwMode="auto">
          <a:xfrm flipV="1">
            <a:off x="9176585" y="2325648"/>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p:cNvCxnSpPr/>
          <p:nvPr/>
        </p:nvCxnSpPr>
        <p:spPr bwMode="auto">
          <a:xfrm flipV="1">
            <a:off x="9181297" y="2347119"/>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p:cNvCxnSpPr/>
          <p:nvPr/>
        </p:nvCxnSpPr>
        <p:spPr bwMode="auto">
          <a:xfrm flipH="1" flipV="1">
            <a:off x="8927127" y="2314586"/>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p:cNvCxnSpPr/>
          <p:nvPr/>
        </p:nvCxnSpPr>
        <p:spPr bwMode="auto">
          <a:xfrm flipH="1" flipV="1">
            <a:off x="8927128" y="2347119"/>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p:cNvSpPr txBox="1"/>
          <p:nvPr/>
        </p:nvSpPr>
        <p:spPr>
          <a:xfrm>
            <a:off x="8820639" y="283562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327" name="Oval 326"/>
          <p:cNvSpPr/>
          <p:nvPr/>
        </p:nvSpPr>
        <p:spPr bwMode="auto">
          <a:xfrm>
            <a:off x="8455988"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8" name="Oval 327"/>
          <p:cNvSpPr/>
          <p:nvPr/>
        </p:nvSpPr>
        <p:spPr bwMode="auto">
          <a:xfrm>
            <a:off x="8299572"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29" name="Picture 328"/>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395711" y="2749884"/>
            <a:ext cx="524021" cy="413248"/>
          </a:xfrm>
          <a:prstGeom prst="rect">
            <a:avLst/>
          </a:prstGeom>
        </p:spPr>
      </p:pic>
      <p:pic>
        <p:nvPicPr>
          <p:cNvPr id="332" name="Picture 331"/>
          <p:cNvPicPr>
            <a:picLocks noChangeAspect="1"/>
          </p:cNvPicPr>
          <p:nvPr/>
        </p:nvPicPr>
        <p:blipFill>
          <a:blip r:embed="rId7">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p:cNvSpPr/>
          <p:nvPr/>
        </p:nvSpPr>
        <p:spPr bwMode="auto">
          <a:xfrm>
            <a:off x="8931452"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5" name="Rounded Rectangle 334"/>
          <p:cNvSpPr/>
          <p:nvPr/>
        </p:nvSpPr>
        <p:spPr bwMode="auto">
          <a:xfrm>
            <a:off x="8768627"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36" name="Picture 335"/>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7844934" y="1219467"/>
            <a:ext cx="524021" cy="413248"/>
          </a:xfrm>
          <a:prstGeom prst="rect">
            <a:avLst/>
          </a:prstGeom>
        </p:spPr>
      </p:pic>
      <p:pic>
        <p:nvPicPr>
          <p:cNvPr id="192" name="Picture 191"/>
          <p:cNvPicPr>
            <a:picLocks noChangeAspect="1"/>
          </p:cNvPicPr>
          <p:nvPr/>
        </p:nvPicPr>
        <p:blipFill>
          <a:blip r:embed="rId7">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194" name="Title 4">
            <a:extLst>
              <a:ext uri="{FF2B5EF4-FFF2-40B4-BE49-F238E27FC236}">
                <a16:creationId xmlns:a16="http://schemas.microsoft.com/office/drawing/2014/main" id="{93383488-D284-B449-801C-70393C029265}"/>
              </a:ext>
            </a:extLst>
          </p:cNvPr>
          <p:cNvSpPr txBox="1">
            <a:spLocks/>
          </p:cNvSpPr>
          <p:nvPr/>
        </p:nvSpPr>
        <p:spPr>
          <a:xfrm>
            <a:off x="126492" y="-229134"/>
            <a:ext cx="53757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326569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292"/>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290"/>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289"/>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291"/>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grpId="0" nodeType="afterEffect">
                                  <p:stCondLst>
                                    <p:cond delay="100"/>
                                  </p:stCondLst>
                                  <p:childTnLst>
                                    <p:set>
                                      <p:cBhvr>
                                        <p:cTn id="21" dur="1" fill="hold">
                                          <p:stCondLst>
                                            <p:cond delay="0"/>
                                          </p:stCondLst>
                                        </p:cTn>
                                        <p:tgtEl>
                                          <p:spTgt spid="295"/>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100"/>
                                  </p:stCondLst>
                                  <p:childTnLst>
                                    <p:set>
                                      <p:cBhvr>
                                        <p:cTn id="24" dur="1" fill="hold">
                                          <p:stCondLst>
                                            <p:cond delay="0"/>
                                          </p:stCondLst>
                                        </p:cTn>
                                        <p:tgtEl>
                                          <p:spTgt spid="293"/>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grpId="0" nodeType="afterEffect">
                                  <p:stCondLst>
                                    <p:cond delay="100"/>
                                  </p:stCondLst>
                                  <p:childTnLst>
                                    <p:set>
                                      <p:cBhvr>
                                        <p:cTn id="27" dur="1" fill="hold">
                                          <p:stCondLst>
                                            <p:cond delay="0"/>
                                          </p:stCondLst>
                                        </p:cTn>
                                        <p:tgtEl>
                                          <p:spTgt spid="294"/>
                                        </p:tgtEl>
                                        <p:attrNameLst>
                                          <p:attrName>style.visibility</p:attrName>
                                        </p:attrNameLst>
                                      </p:cBhvr>
                                      <p:to>
                                        <p:strVal val="visible"/>
                                      </p:to>
                                    </p:set>
                                  </p:childTnLst>
                                </p:cTn>
                              </p:par>
                            </p:childTnLst>
                          </p:cTn>
                        </p:par>
                        <p:par>
                          <p:cTn id="28" fill="hold">
                            <p:stCondLst>
                              <p:cond delay="700"/>
                            </p:stCondLst>
                            <p:childTnLst>
                              <p:par>
                                <p:cTn id="29" presetID="1" presetClass="entr" presetSubtype="0" fill="hold" grpId="0" nodeType="afterEffect">
                                  <p:stCondLst>
                                    <p:cond delay="100"/>
                                  </p:stCondLst>
                                  <p:childTnLst>
                                    <p:set>
                                      <p:cBhvr>
                                        <p:cTn id="30" dur="1" fill="hold">
                                          <p:stCondLst>
                                            <p:cond delay="0"/>
                                          </p:stCondLst>
                                        </p:cTn>
                                        <p:tgtEl>
                                          <p:spTgt spid="297"/>
                                        </p:tgtEl>
                                        <p:attrNameLst>
                                          <p:attrName>style.visibility</p:attrName>
                                        </p:attrNameLst>
                                      </p:cBhvr>
                                      <p:to>
                                        <p:strVal val="visible"/>
                                      </p:to>
                                    </p:set>
                                  </p:childTnLst>
                                </p:cTn>
                              </p:par>
                            </p:childTnLst>
                          </p:cTn>
                        </p:par>
                        <p:par>
                          <p:cTn id="31" fill="hold">
                            <p:stCondLst>
                              <p:cond delay="800"/>
                            </p:stCondLst>
                            <p:childTnLst>
                              <p:par>
                                <p:cTn id="32" presetID="1" presetClass="entr" presetSubtype="0" fill="hold" grpId="0" nodeType="afterEffect">
                                  <p:stCondLst>
                                    <p:cond delay="100"/>
                                  </p:stCondLst>
                                  <p:childTnLst>
                                    <p:set>
                                      <p:cBhvr>
                                        <p:cTn id="33" dur="1" fill="hold">
                                          <p:stCondLst>
                                            <p:cond delay="0"/>
                                          </p:stCondLst>
                                        </p:cTn>
                                        <p:tgtEl>
                                          <p:spTgt spid="305"/>
                                        </p:tgtEl>
                                        <p:attrNameLst>
                                          <p:attrName>style.visibility</p:attrName>
                                        </p:attrNameLst>
                                      </p:cBhvr>
                                      <p:to>
                                        <p:strVal val="visible"/>
                                      </p:to>
                                    </p:set>
                                  </p:childTnLst>
                                </p:cTn>
                              </p:par>
                            </p:childTnLst>
                          </p:cTn>
                        </p:par>
                        <p:par>
                          <p:cTn id="34" fill="hold">
                            <p:stCondLst>
                              <p:cond delay="900"/>
                            </p:stCondLst>
                            <p:childTnLst>
                              <p:par>
                                <p:cTn id="35" presetID="1" presetClass="entr" presetSubtype="0" fill="hold" grpId="0" nodeType="afterEffect">
                                  <p:stCondLst>
                                    <p:cond delay="100"/>
                                  </p:stCondLst>
                                  <p:childTnLst>
                                    <p:set>
                                      <p:cBhvr>
                                        <p:cTn id="36" dur="1" fill="hold">
                                          <p:stCondLst>
                                            <p:cond delay="0"/>
                                          </p:stCondLst>
                                        </p:cTn>
                                        <p:tgtEl>
                                          <p:spTgt spid="296"/>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grpId="0" nodeType="afterEffect">
                                  <p:stCondLst>
                                    <p:cond delay="100"/>
                                  </p:stCondLst>
                                  <p:childTnLst>
                                    <p:set>
                                      <p:cBhvr>
                                        <p:cTn id="39" dur="1" fill="hold">
                                          <p:stCondLst>
                                            <p:cond delay="0"/>
                                          </p:stCondLst>
                                        </p:cTn>
                                        <p:tgtEl>
                                          <p:spTgt spid="301"/>
                                        </p:tgtEl>
                                        <p:attrNameLst>
                                          <p:attrName>style.visibility</p:attrName>
                                        </p:attrNameLst>
                                      </p:cBhvr>
                                      <p:to>
                                        <p:strVal val="visible"/>
                                      </p:to>
                                    </p:set>
                                  </p:childTnLst>
                                </p:cTn>
                              </p:par>
                            </p:childTnLst>
                          </p:cTn>
                        </p:par>
                        <p:par>
                          <p:cTn id="40" fill="hold">
                            <p:stCondLst>
                              <p:cond delay="1100"/>
                            </p:stCondLst>
                            <p:childTnLst>
                              <p:par>
                                <p:cTn id="41" presetID="1" presetClass="entr" presetSubtype="0" fill="hold" grpId="0" nodeType="afterEffect">
                                  <p:stCondLst>
                                    <p:cond delay="100"/>
                                  </p:stCondLst>
                                  <p:childTnLst>
                                    <p:set>
                                      <p:cBhvr>
                                        <p:cTn id="42" dur="1" fill="hold">
                                          <p:stCondLst>
                                            <p:cond delay="0"/>
                                          </p:stCondLst>
                                        </p:cTn>
                                        <p:tgtEl>
                                          <p:spTgt spid="298"/>
                                        </p:tgtEl>
                                        <p:attrNameLst>
                                          <p:attrName>style.visibility</p:attrName>
                                        </p:attrNameLst>
                                      </p:cBhvr>
                                      <p:to>
                                        <p:strVal val="visible"/>
                                      </p:to>
                                    </p:set>
                                  </p:childTnLst>
                                </p:cTn>
                              </p:par>
                            </p:childTnLst>
                          </p:cTn>
                        </p:par>
                        <p:par>
                          <p:cTn id="43" fill="hold">
                            <p:stCondLst>
                              <p:cond delay="1200"/>
                            </p:stCondLst>
                            <p:childTnLst>
                              <p:par>
                                <p:cTn id="44" presetID="1" presetClass="entr" presetSubtype="0" fill="hold" grpId="0" nodeType="afterEffect">
                                  <p:stCondLst>
                                    <p:cond delay="100"/>
                                  </p:stCondLst>
                                  <p:childTnLst>
                                    <p:set>
                                      <p:cBhvr>
                                        <p:cTn id="45" dur="1" fill="hold">
                                          <p:stCondLst>
                                            <p:cond delay="0"/>
                                          </p:stCondLst>
                                        </p:cTn>
                                        <p:tgtEl>
                                          <p:spTgt spid="303"/>
                                        </p:tgtEl>
                                        <p:attrNameLst>
                                          <p:attrName>style.visibility</p:attrName>
                                        </p:attrNameLst>
                                      </p:cBhvr>
                                      <p:to>
                                        <p:strVal val="visible"/>
                                      </p:to>
                                    </p:set>
                                  </p:childTnLst>
                                </p:cTn>
                              </p:par>
                            </p:childTnLst>
                          </p:cTn>
                        </p:par>
                        <p:par>
                          <p:cTn id="46" fill="hold">
                            <p:stCondLst>
                              <p:cond delay="1300"/>
                            </p:stCondLst>
                            <p:childTnLst>
                              <p:par>
                                <p:cTn id="47" presetID="1" presetClass="entr" presetSubtype="0" fill="hold" grpId="0" nodeType="afterEffect">
                                  <p:stCondLst>
                                    <p:cond delay="100"/>
                                  </p:stCondLst>
                                  <p:childTnLst>
                                    <p:set>
                                      <p:cBhvr>
                                        <p:cTn id="48" dur="1" fill="hold">
                                          <p:stCondLst>
                                            <p:cond delay="0"/>
                                          </p:stCondLst>
                                        </p:cTn>
                                        <p:tgtEl>
                                          <p:spTgt spid="299"/>
                                        </p:tgtEl>
                                        <p:attrNameLst>
                                          <p:attrName>style.visibility</p:attrName>
                                        </p:attrNameLst>
                                      </p:cBhvr>
                                      <p:to>
                                        <p:strVal val="visible"/>
                                      </p:to>
                                    </p:set>
                                  </p:childTnLst>
                                </p:cTn>
                              </p:par>
                            </p:childTnLst>
                          </p:cTn>
                        </p:par>
                        <p:par>
                          <p:cTn id="49" fill="hold">
                            <p:stCondLst>
                              <p:cond delay="1400"/>
                            </p:stCondLst>
                            <p:childTnLst>
                              <p:par>
                                <p:cTn id="50" presetID="1" presetClass="entr" presetSubtype="0" fill="hold" grpId="0" nodeType="afterEffect">
                                  <p:stCondLst>
                                    <p:cond delay="100"/>
                                  </p:stCondLst>
                                  <p:childTnLst>
                                    <p:set>
                                      <p:cBhvr>
                                        <p:cTn id="51" dur="1" fill="hold">
                                          <p:stCondLst>
                                            <p:cond delay="0"/>
                                          </p:stCondLst>
                                        </p:cTn>
                                        <p:tgtEl>
                                          <p:spTgt spid="308"/>
                                        </p:tgtEl>
                                        <p:attrNameLst>
                                          <p:attrName>style.visibility</p:attrName>
                                        </p:attrNameLst>
                                      </p:cBhvr>
                                      <p:to>
                                        <p:strVal val="visible"/>
                                      </p:to>
                                    </p:set>
                                  </p:childTnLst>
                                </p:cTn>
                              </p:par>
                            </p:childTnLst>
                          </p:cTn>
                        </p:par>
                        <p:par>
                          <p:cTn id="52" fill="hold">
                            <p:stCondLst>
                              <p:cond delay="1500"/>
                            </p:stCondLst>
                            <p:childTnLst>
                              <p:par>
                                <p:cTn id="53" presetID="1" presetClass="entr" presetSubtype="0" fill="hold" grpId="0" nodeType="afterEffect">
                                  <p:stCondLst>
                                    <p:cond delay="100"/>
                                  </p:stCondLst>
                                  <p:childTnLst>
                                    <p:set>
                                      <p:cBhvr>
                                        <p:cTn id="54" dur="1" fill="hold">
                                          <p:stCondLst>
                                            <p:cond delay="0"/>
                                          </p:stCondLst>
                                        </p:cTn>
                                        <p:tgtEl>
                                          <p:spTgt spid="304"/>
                                        </p:tgtEl>
                                        <p:attrNameLst>
                                          <p:attrName>style.visibility</p:attrName>
                                        </p:attrNameLst>
                                      </p:cBhvr>
                                      <p:to>
                                        <p:strVal val="visible"/>
                                      </p:to>
                                    </p:set>
                                  </p:childTnLst>
                                </p:cTn>
                              </p:par>
                            </p:childTnLst>
                          </p:cTn>
                        </p:par>
                        <p:par>
                          <p:cTn id="55" fill="hold">
                            <p:stCondLst>
                              <p:cond delay="1600"/>
                            </p:stCondLst>
                            <p:childTnLst>
                              <p:par>
                                <p:cTn id="56" presetID="1" presetClass="entr" presetSubtype="0" fill="hold" grpId="0" nodeType="afterEffect">
                                  <p:stCondLst>
                                    <p:cond delay="100"/>
                                  </p:stCondLst>
                                  <p:childTnLst>
                                    <p:set>
                                      <p:cBhvr>
                                        <p:cTn id="57" dur="1" fill="hold">
                                          <p:stCondLst>
                                            <p:cond delay="0"/>
                                          </p:stCondLst>
                                        </p:cTn>
                                        <p:tgtEl>
                                          <p:spTgt spid="302"/>
                                        </p:tgtEl>
                                        <p:attrNameLst>
                                          <p:attrName>style.visibility</p:attrName>
                                        </p:attrNameLst>
                                      </p:cBhvr>
                                      <p:to>
                                        <p:strVal val="visible"/>
                                      </p:to>
                                    </p:set>
                                  </p:childTnLst>
                                </p:cTn>
                              </p:par>
                            </p:childTnLst>
                          </p:cTn>
                        </p:par>
                        <p:par>
                          <p:cTn id="58" fill="hold">
                            <p:stCondLst>
                              <p:cond delay="1700"/>
                            </p:stCondLst>
                            <p:childTnLst>
                              <p:par>
                                <p:cTn id="59" presetID="1" presetClass="entr" presetSubtype="0" fill="hold" grpId="0" nodeType="afterEffect">
                                  <p:stCondLst>
                                    <p:cond delay="100"/>
                                  </p:stCondLst>
                                  <p:childTnLst>
                                    <p:set>
                                      <p:cBhvr>
                                        <p:cTn id="60" dur="1" fill="hold">
                                          <p:stCondLst>
                                            <p:cond delay="0"/>
                                          </p:stCondLst>
                                        </p:cTn>
                                        <p:tgtEl>
                                          <p:spTgt spid="306"/>
                                        </p:tgtEl>
                                        <p:attrNameLst>
                                          <p:attrName>style.visibility</p:attrName>
                                        </p:attrNameLst>
                                      </p:cBhvr>
                                      <p:to>
                                        <p:strVal val="visible"/>
                                      </p:to>
                                    </p:set>
                                  </p:childTnLst>
                                </p:cTn>
                              </p:par>
                            </p:childTnLst>
                          </p:cTn>
                        </p:par>
                        <p:par>
                          <p:cTn id="61" fill="hold">
                            <p:stCondLst>
                              <p:cond delay="1800"/>
                            </p:stCondLst>
                            <p:childTnLst>
                              <p:par>
                                <p:cTn id="62" presetID="1" presetClass="entr" presetSubtype="0" fill="hold" grpId="0" nodeType="afterEffect">
                                  <p:stCondLst>
                                    <p:cond delay="100"/>
                                  </p:stCondLst>
                                  <p:childTnLst>
                                    <p:set>
                                      <p:cBhvr>
                                        <p:cTn id="63" dur="1" fill="hold">
                                          <p:stCondLst>
                                            <p:cond delay="0"/>
                                          </p:stCondLst>
                                        </p:cTn>
                                        <p:tgtEl>
                                          <p:spTgt spid="307"/>
                                        </p:tgtEl>
                                        <p:attrNameLst>
                                          <p:attrName>style.visibility</p:attrName>
                                        </p:attrNameLst>
                                      </p:cBhvr>
                                      <p:to>
                                        <p:strVal val="visible"/>
                                      </p:to>
                                    </p:set>
                                  </p:childTnLst>
                                </p:cTn>
                              </p:par>
                            </p:childTnLst>
                          </p:cTn>
                        </p:par>
                        <p:par>
                          <p:cTn id="64" fill="hold">
                            <p:stCondLst>
                              <p:cond delay="1900"/>
                            </p:stCondLst>
                            <p:childTnLst>
                              <p:par>
                                <p:cTn id="65" presetID="1" presetClass="entr" presetSubtype="0" fill="hold" grpId="0" nodeType="afterEffect">
                                  <p:stCondLst>
                                    <p:cond delay="100"/>
                                  </p:stCondLst>
                                  <p:childTnLst>
                                    <p:set>
                                      <p:cBhvr>
                                        <p:cTn id="66"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animBg="1"/>
      <p:bldP spid="32" grpId="0" animBg="1"/>
      <p:bldP spid="289" grpId="0" animBg="1"/>
      <p:bldP spid="290" grpId="0" animBg="1"/>
      <p:bldP spid="291"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BD6BD14-D4D6-9D41-BBD5-92F20F0CA111}"/>
              </a:ext>
            </a:extLst>
          </p:cNvPr>
          <p:cNvGraphicFramePr/>
          <p:nvPr>
            <p:extLst>
              <p:ext uri="{D42A27DB-BD31-4B8C-83A1-F6EECF244321}">
                <p14:modId xmlns:p14="http://schemas.microsoft.com/office/powerpoint/2010/main" val="2577352822"/>
              </p:ext>
            </p:extLst>
          </p:nvPr>
        </p:nvGraphicFramePr>
        <p:xfrm>
          <a:off x="0" y="0"/>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7243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4"/>
            <a:ext cx="11259670" cy="61497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How do we compensate for non-random treatment assignment?</a:t>
            </a:r>
          </a:p>
          <a:p>
            <a:r>
              <a:rPr lang="en-US" i="1" dirty="0">
                <a:solidFill>
                  <a:schemeClr val="accent1"/>
                </a:solidFill>
                <a:latin typeface="Franklin Gothic Heavy" charset="0"/>
                <a:ea typeface="Franklin Gothic Heavy" charset="0"/>
                <a:cs typeface="Franklin Gothic Heavy" charset="0"/>
              </a:rPr>
              <a:t>propensity scores</a:t>
            </a:r>
          </a:p>
        </p:txBody>
      </p:sp>
      <p:sp>
        <p:nvSpPr>
          <p:cNvPr id="3" name="Rectangle 2">
            <a:extLst>
              <a:ext uri="{FF2B5EF4-FFF2-40B4-BE49-F238E27FC236}">
                <a16:creationId xmlns:a16="http://schemas.microsoft.com/office/drawing/2014/main" id="{418CFD84-84CC-A34C-8FD9-2E1A2223EA21}"/>
              </a:ext>
            </a:extLst>
          </p:cNvPr>
          <p:cNvSpPr/>
          <p:nvPr/>
        </p:nvSpPr>
        <p:spPr>
          <a:xfrm>
            <a:off x="179294" y="5916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143436" y="310645"/>
            <a:ext cx="519953" cy="830997"/>
          </a:xfrm>
          <a:prstGeom prst="rect">
            <a:avLst/>
          </a:prstGeom>
          <a:noFill/>
        </p:spPr>
        <p:txBody>
          <a:bodyPr wrap="square" rtlCol="0">
            <a:spAutoFit/>
          </a:bodyPr>
          <a:lstStyle/>
          <a:p>
            <a:r>
              <a:rPr lang="en-US" sz="4800" dirty="0">
                <a:solidFill>
                  <a:schemeClr val="bg1"/>
                </a:solidFill>
              </a:rPr>
              <a:t>✓</a:t>
            </a:r>
          </a:p>
        </p:txBody>
      </p:sp>
    </p:spTree>
    <p:extLst>
      <p:ext uri="{BB962C8B-B14F-4D97-AF65-F5344CB8AC3E}">
        <p14:creationId xmlns:p14="http://schemas.microsoft.com/office/powerpoint/2010/main" val="1520089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4"/>
            <a:ext cx="11259670" cy="61497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i="1" dirty="0">
                <a:solidFill>
                  <a:schemeClr val="accent1"/>
                </a:solidFill>
                <a:latin typeface="Franklin Gothic Heavy" charset="0"/>
                <a:ea typeface="Franklin Gothic Heavy" charset="0"/>
                <a:cs typeface="Franklin Gothic Heavy" charset="0"/>
              </a:rPr>
              <a:t>propensity scores</a:t>
            </a:r>
          </a:p>
          <a:p>
            <a:r>
              <a:rPr lang="en-US" dirty="0">
                <a:solidFill>
                  <a:schemeClr val="bg1"/>
                </a:solidFill>
                <a:latin typeface="Franklin Gothic Heavy" charset="0"/>
                <a:ea typeface="Franklin Gothic Heavy" charset="0"/>
                <a:cs typeface="Franklin Gothic Heavy" charset="0"/>
              </a:rPr>
              <a:t>How do we incorporate the propensity scores?</a:t>
            </a:r>
          </a:p>
          <a:p>
            <a:endParaRPr lang="en-US" dirty="0">
              <a:solidFill>
                <a:schemeClr val="accent1"/>
              </a:solidFill>
              <a:latin typeface="Franklin Gothic Heavy" charset="0"/>
              <a:ea typeface="Franklin Gothic Heavy" charset="0"/>
              <a:cs typeface="Franklin Gothic Heavy" charset="0"/>
            </a:endParaRPr>
          </a:p>
        </p:txBody>
      </p:sp>
      <p:sp>
        <p:nvSpPr>
          <p:cNvPr id="3" name="Rectangle 2">
            <a:extLst>
              <a:ext uri="{FF2B5EF4-FFF2-40B4-BE49-F238E27FC236}">
                <a16:creationId xmlns:a16="http://schemas.microsoft.com/office/drawing/2014/main" id="{418CFD84-84CC-A34C-8FD9-2E1A2223EA21}"/>
              </a:ext>
            </a:extLst>
          </p:cNvPr>
          <p:cNvSpPr/>
          <p:nvPr/>
        </p:nvSpPr>
        <p:spPr>
          <a:xfrm>
            <a:off x="179294" y="5916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143436" y="310645"/>
            <a:ext cx="519953" cy="830997"/>
          </a:xfrm>
          <a:prstGeom prst="rect">
            <a:avLst/>
          </a:prstGeom>
          <a:noFill/>
        </p:spPr>
        <p:txBody>
          <a:bodyPr wrap="square" rtlCol="0">
            <a:spAutoFit/>
          </a:bodyPr>
          <a:lstStyle/>
          <a:p>
            <a:r>
              <a:rPr lang="en-US" sz="4800" dirty="0">
                <a:solidFill>
                  <a:schemeClr val="bg1"/>
                </a:solidFill>
              </a:rPr>
              <a:t>✓</a:t>
            </a:r>
          </a:p>
        </p:txBody>
      </p:sp>
      <p:sp>
        <p:nvSpPr>
          <p:cNvPr id="6" name="Rectangle 5">
            <a:extLst>
              <a:ext uri="{FF2B5EF4-FFF2-40B4-BE49-F238E27FC236}">
                <a16:creationId xmlns:a16="http://schemas.microsoft.com/office/drawing/2014/main" id="{72CDC18A-EDE7-0847-BD45-579B73266373}"/>
              </a:ext>
            </a:extLst>
          </p:cNvPr>
          <p:cNvSpPr/>
          <p:nvPr/>
        </p:nvSpPr>
        <p:spPr>
          <a:xfrm>
            <a:off x="197223" y="2447366"/>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972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885497" y="2095568"/>
            <a:ext cx="471424" cy="1368312"/>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2" name="TextBox 291"/>
          <p:cNvSpPr txBox="1"/>
          <p:nvPr/>
        </p:nvSpPr>
        <p:spPr>
          <a:xfrm>
            <a:off x="1802035" y="282291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nvGrpSpPr>
          <p:cNvPr id="10" name="Group 9"/>
          <p:cNvGrpSpPr/>
          <p:nvPr/>
        </p:nvGrpSpPr>
        <p:grpSpPr>
          <a:xfrm>
            <a:off x="3385133" y="1395021"/>
            <a:ext cx="365760" cy="1309512"/>
            <a:chOff x="2692399" y="2184397"/>
            <a:chExt cx="274320" cy="982134"/>
          </a:xfrm>
        </p:grpSpPr>
        <p:sp>
          <p:nvSpPr>
            <p:cNvPr id="11" name="Oval 1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3" name="Group 72"/>
          <p:cNvGrpSpPr/>
          <p:nvPr/>
        </p:nvGrpSpPr>
        <p:grpSpPr>
          <a:xfrm>
            <a:off x="7467236" y="3323864"/>
            <a:ext cx="365760" cy="1309512"/>
            <a:chOff x="2368178" y="2124654"/>
            <a:chExt cx="274320" cy="982134"/>
          </a:xfrm>
        </p:grpSpPr>
        <p:grpSp>
          <p:nvGrpSpPr>
            <p:cNvPr id="55" name="Group 54"/>
            <p:cNvGrpSpPr/>
            <p:nvPr/>
          </p:nvGrpSpPr>
          <p:grpSpPr>
            <a:xfrm>
              <a:off x="2368178" y="2124654"/>
              <a:ext cx="274320" cy="982134"/>
              <a:chOff x="2692399" y="2184397"/>
              <a:chExt cx="274320" cy="982134"/>
            </a:xfrm>
          </p:grpSpPr>
          <p:sp>
            <p:nvSpPr>
              <p:cNvPr id="56" name="Oval 55"/>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7" name="Rectangle 56"/>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1" name="Group 60"/>
            <p:cNvGrpSpPr/>
            <p:nvPr/>
          </p:nvGrpSpPr>
          <p:grpSpPr>
            <a:xfrm>
              <a:off x="2368178" y="2240639"/>
              <a:ext cx="274320" cy="113533"/>
              <a:chOff x="1237102" y="1657048"/>
              <a:chExt cx="1598445" cy="433900"/>
            </a:xfrm>
          </p:grpSpPr>
          <p:grpSp>
            <p:nvGrpSpPr>
              <p:cNvPr id="62" name="Group 61"/>
              <p:cNvGrpSpPr/>
              <p:nvPr/>
            </p:nvGrpSpPr>
            <p:grpSpPr>
              <a:xfrm>
                <a:off x="1517980" y="1688757"/>
                <a:ext cx="1070783" cy="402191"/>
                <a:chOff x="1517980" y="1688757"/>
                <a:chExt cx="1070783" cy="402191"/>
              </a:xfrm>
            </p:grpSpPr>
            <p:sp>
              <p:nvSpPr>
                <p:cNvPr id="67" name="Oval 66"/>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 name="Rectangle 67"/>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 name="Rectangle 68"/>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 name="Straight Connector 69"/>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1" name="Straight Connector 70"/>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2" name="Straight Connector 71"/>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3" name="Straight Connector 62"/>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 name="Group 15"/>
          <p:cNvGrpSpPr/>
          <p:nvPr/>
        </p:nvGrpSpPr>
        <p:grpSpPr>
          <a:xfrm>
            <a:off x="1536324" y="2924511"/>
            <a:ext cx="365760" cy="1309512"/>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4" name="Group 73"/>
          <p:cNvGrpSpPr/>
          <p:nvPr/>
        </p:nvGrpSpPr>
        <p:grpSpPr>
          <a:xfrm>
            <a:off x="6523323" y="1654493"/>
            <a:ext cx="365760" cy="1309512"/>
            <a:chOff x="2368178" y="2124654"/>
            <a:chExt cx="274320" cy="982134"/>
          </a:xfrm>
        </p:grpSpPr>
        <p:grpSp>
          <p:nvGrpSpPr>
            <p:cNvPr id="75" name="Group 74"/>
            <p:cNvGrpSpPr/>
            <p:nvPr/>
          </p:nvGrpSpPr>
          <p:grpSpPr>
            <a:xfrm>
              <a:off x="2368178" y="2124654"/>
              <a:ext cx="274320" cy="982134"/>
              <a:chOff x="2692399" y="2184397"/>
              <a:chExt cx="274320" cy="982134"/>
            </a:xfrm>
          </p:grpSpPr>
          <p:sp>
            <p:nvSpPr>
              <p:cNvPr id="88" name="Oval 8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9" name="Rectangle 8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6" name="Group 75"/>
            <p:cNvGrpSpPr/>
            <p:nvPr/>
          </p:nvGrpSpPr>
          <p:grpSpPr>
            <a:xfrm>
              <a:off x="2368178" y="2240639"/>
              <a:ext cx="274320" cy="113533"/>
              <a:chOff x="1237102" y="1657048"/>
              <a:chExt cx="1598445" cy="433900"/>
            </a:xfrm>
          </p:grpSpPr>
          <p:grpSp>
            <p:nvGrpSpPr>
              <p:cNvPr id="77" name="Group 76"/>
              <p:cNvGrpSpPr/>
              <p:nvPr/>
            </p:nvGrpSpPr>
            <p:grpSpPr>
              <a:xfrm>
                <a:off x="1517980" y="1688757"/>
                <a:ext cx="1070783" cy="402191"/>
                <a:chOff x="1517980" y="1688757"/>
                <a:chExt cx="1070783" cy="402191"/>
              </a:xfrm>
            </p:grpSpPr>
            <p:sp>
              <p:nvSpPr>
                <p:cNvPr id="82" name="Oval 81"/>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3" name="Rectangle 82"/>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4" name="Rectangle 83"/>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85" name="Straight Connector 84"/>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6" name="Straight Connector 85"/>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7" name="Straight Connector 86"/>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78" name="Straight Connector 77"/>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39" name="Group 138"/>
          <p:cNvGrpSpPr/>
          <p:nvPr/>
        </p:nvGrpSpPr>
        <p:grpSpPr>
          <a:xfrm>
            <a:off x="879796" y="1521563"/>
            <a:ext cx="365760" cy="1309512"/>
            <a:chOff x="2692399" y="2184397"/>
            <a:chExt cx="274320" cy="982134"/>
          </a:xfrm>
        </p:grpSpPr>
        <p:sp>
          <p:nvSpPr>
            <p:cNvPr id="152" name="Oval 151"/>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70" name="Oval 169"/>
          <p:cNvSpPr/>
          <p:nvPr/>
        </p:nvSpPr>
        <p:spPr bwMode="auto">
          <a:xfrm>
            <a:off x="-117767" y="897416"/>
            <a:ext cx="4876800" cy="4876800"/>
          </a:xfrm>
          <a:prstGeom prst="ellipse">
            <a:avLst/>
          </a:prstGeom>
          <a:noFill/>
          <a:ln w="76200" cap="flat" cmpd="sng" algn="ctr">
            <a:solidFill>
              <a:schemeClr val="accent6"/>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71" name="Oval 170"/>
          <p:cNvSpPr/>
          <p:nvPr/>
        </p:nvSpPr>
        <p:spPr bwMode="auto">
          <a:xfrm>
            <a:off x="5245751" y="29548"/>
            <a:ext cx="6400800" cy="6400800"/>
          </a:xfrm>
          <a:prstGeom prst="ellipse">
            <a:avLst/>
          </a:prstGeom>
          <a:noFill/>
          <a:ln w="76200" cap="flat" cmpd="sng" algn="ctr">
            <a:solidFill>
              <a:schemeClr val="accent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19" name="Group 18"/>
          <p:cNvGrpSpPr/>
          <p:nvPr/>
        </p:nvGrpSpPr>
        <p:grpSpPr>
          <a:xfrm>
            <a:off x="6627891" y="3600304"/>
            <a:ext cx="365760" cy="1309512"/>
            <a:chOff x="2692399" y="2184397"/>
            <a:chExt cx="274320" cy="982134"/>
          </a:xfrm>
          <a:solidFill>
            <a:schemeClr val="accent4"/>
          </a:solidFill>
        </p:grpSpPr>
        <p:sp>
          <p:nvSpPr>
            <p:cNvPr id="20" name="Oval 1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 name="Rectangle 2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 name="Group 24"/>
          <p:cNvGrpSpPr/>
          <p:nvPr/>
        </p:nvGrpSpPr>
        <p:grpSpPr>
          <a:xfrm>
            <a:off x="6077592" y="2640039"/>
            <a:ext cx="365760" cy="1309512"/>
            <a:chOff x="2692399" y="2184397"/>
            <a:chExt cx="274320" cy="982134"/>
          </a:xfrm>
          <a:solidFill>
            <a:schemeClr val="accent4"/>
          </a:solidFill>
        </p:grpSpPr>
        <p:sp>
          <p:nvSpPr>
            <p:cNvPr id="26" name="Oval 25"/>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 name="Rectangle 26"/>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7" name="Group 36"/>
          <p:cNvGrpSpPr/>
          <p:nvPr/>
        </p:nvGrpSpPr>
        <p:grpSpPr>
          <a:xfrm>
            <a:off x="8249587" y="3052717"/>
            <a:ext cx="365760" cy="1309512"/>
            <a:chOff x="2692399" y="2184397"/>
            <a:chExt cx="274320" cy="982134"/>
          </a:xfrm>
          <a:solidFill>
            <a:schemeClr val="accent4"/>
          </a:solidFill>
        </p:grpSpPr>
        <p:sp>
          <p:nvSpPr>
            <p:cNvPr id="38" name="Oval 37"/>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 name="Rectangle 38"/>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0" name="Group 39"/>
          <p:cNvGrpSpPr/>
          <p:nvPr/>
        </p:nvGrpSpPr>
        <p:grpSpPr>
          <a:xfrm>
            <a:off x="8737281" y="4274416"/>
            <a:ext cx="365760" cy="1309512"/>
            <a:chOff x="2692399" y="2184397"/>
            <a:chExt cx="274320" cy="982134"/>
          </a:xfrm>
          <a:solidFill>
            <a:schemeClr val="accent4"/>
          </a:solidFill>
        </p:grpSpPr>
        <p:sp>
          <p:nvSpPr>
            <p:cNvPr id="41" name="Oval 40"/>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 name="Rectangle 41"/>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2" name="Group 51"/>
          <p:cNvGrpSpPr/>
          <p:nvPr/>
        </p:nvGrpSpPr>
        <p:grpSpPr>
          <a:xfrm>
            <a:off x="10636800" y="1442920"/>
            <a:ext cx="365760" cy="1309512"/>
            <a:chOff x="2692399" y="2184397"/>
            <a:chExt cx="274320" cy="982134"/>
          </a:xfrm>
          <a:solidFill>
            <a:schemeClr val="accent4"/>
          </a:solidFill>
        </p:grpSpPr>
        <p:sp>
          <p:nvSpPr>
            <p:cNvPr id="53" name="Oval 52"/>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4" name="Rectangle 53"/>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89" name="Group 188"/>
          <p:cNvGrpSpPr/>
          <p:nvPr/>
        </p:nvGrpSpPr>
        <p:grpSpPr>
          <a:xfrm>
            <a:off x="9427405" y="3551471"/>
            <a:ext cx="365760" cy="1309512"/>
            <a:chOff x="2692399" y="2184397"/>
            <a:chExt cx="274320" cy="982134"/>
          </a:xfrm>
          <a:solidFill>
            <a:schemeClr val="accent4"/>
          </a:solidFill>
        </p:grpSpPr>
        <p:sp>
          <p:nvSpPr>
            <p:cNvPr id="190" name="Oval 18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1" name="Rectangle 19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 name="Group 4"/>
          <p:cNvGrpSpPr/>
          <p:nvPr/>
        </p:nvGrpSpPr>
        <p:grpSpPr>
          <a:xfrm>
            <a:off x="2789536" y="1767085"/>
            <a:ext cx="365760" cy="1309512"/>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2" name="Group 21"/>
          <p:cNvGrpSpPr/>
          <p:nvPr/>
        </p:nvGrpSpPr>
        <p:grpSpPr>
          <a:xfrm>
            <a:off x="783561" y="3398644"/>
            <a:ext cx="365760" cy="1309512"/>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944067" y="1687272"/>
            <a:ext cx="245019" cy="140315"/>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8" name="Rectangle 147"/>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1129254" y="1687272"/>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p:cNvCxnSpPr/>
          <p:nvPr/>
        </p:nvCxnSpPr>
        <p:spPr bwMode="auto">
          <a:xfrm flipV="1">
            <a:off x="1133966" y="1708743"/>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879797" y="1676210"/>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879797" y="1708743"/>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p:cNvSpPr/>
          <p:nvPr/>
        </p:nvSpPr>
        <p:spPr bwMode="auto">
          <a:xfrm>
            <a:off x="8397238" y="3096244"/>
            <a:ext cx="76741" cy="10908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38" name="Group 237"/>
          <p:cNvGrpSpPr/>
          <p:nvPr/>
        </p:nvGrpSpPr>
        <p:grpSpPr>
          <a:xfrm>
            <a:off x="3281159" y="3043683"/>
            <a:ext cx="499200" cy="1309512"/>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45" name="Group 244"/>
          <p:cNvGrpSpPr/>
          <p:nvPr/>
        </p:nvGrpSpPr>
        <p:grpSpPr>
          <a:xfrm>
            <a:off x="9566839" y="1776024"/>
            <a:ext cx="499200" cy="1309512"/>
            <a:chOff x="587671" y="2548983"/>
            <a:chExt cx="374400" cy="982134"/>
          </a:xfrm>
        </p:grpSpPr>
        <p:grpSp>
          <p:nvGrpSpPr>
            <p:cNvPr id="246" name="Group 245"/>
            <p:cNvGrpSpPr/>
            <p:nvPr/>
          </p:nvGrpSpPr>
          <p:grpSpPr>
            <a:xfrm>
              <a:off x="587671" y="2548983"/>
              <a:ext cx="274320" cy="982134"/>
              <a:chOff x="2692399" y="2184397"/>
              <a:chExt cx="274320" cy="982134"/>
            </a:xfrm>
          </p:grpSpPr>
          <p:sp>
            <p:nvSpPr>
              <p:cNvPr id="250" name="Oval 24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1" name="Rectangle 25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7" name="Picture 246"/>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9" name="Rounded Rectangle 248"/>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2" name="Group 251"/>
          <p:cNvGrpSpPr/>
          <p:nvPr/>
        </p:nvGrpSpPr>
        <p:grpSpPr>
          <a:xfrm>
            <a:off x="7073523" y="1833464"/>
            <a:ext cx="471424" cy="1368312"/>
            <a:chOff x="1414123" y="1571676"/>
            <a:chExt cx="353568" cy="1026234"/>
          </a:xfrm>
        </p:grpSpPr>
        <p:grpSp>
          <p:nvGrpSpPr>
            <p:cNvPr id="253" name="Group 252"/>
            <p:cNvGrpSpPr/>
            <p:nvPr/>
          </p:nvGrpSpPr>
          <p:grpSpPr>
            <a:xfrm>
              <a:off x="1446433" y="1615776"/>
              <a:ext cx="274320" cy="982134"/>
              <a:chOff x="2692399" y="2184397"/>
              <a:chExt cx="274320" cy="982134"/>
            </a:xfrm>
          </p:grpSpPr>
          <p:sp>
            <p:nvSpPr>
              <p:cNvPr id="258" name="Oval 25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9" name="Rectangle 25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54" name="Teardrop 253"/>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5" name="Teardrop 254"/>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6" name="Rounded Rectangle 255"/>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7" name="Rounded Rectangle 256"/>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0" name="Group 259"/>
          <p:cNvGrpSpPr/>
          <p:nvPr/>
        </p:nvGrpSpPr>
        <p:grpSpPr>
          <a:xfrm>
            <a:off x="7922112" y="1389517"/>
            <a:ext cx="365760" cy="1309512"/>
            <a:chOff x="2092152" y="1325314"/>
            <a:chExt cx="274320" cy="982134"/>
          </a:xfrm>
        </p:grpSpPr>
        <p:grpSp>
          <p:nvGrpSpPr>
            <p:cNvPr id="261" name="Group 260"/>
            <p:cNvGrpSpPr/>
            <p:nvPr/>
          </p:nvGrpSpPr>
          <p:grpSpPr>
            <a:xfrm>
              <a:off x="2092152" y="1325314"/>
              <a:ext cx="274320" cy="982134"/>
              <a:chOff x="2692399" y="2184397"/>
              <a:chExt cx="274320" cy="982134"/>
            </a:xfrm>
          </p:grpSpPr>
          <p:sp>
            <p:nvSpPr>
              <p:cNvPr id="263" name="Oval 26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4" name="Rectangle 26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2" name="Heart 261"/>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5" name="Group 264"/>
          <p:cNvGrpSpPr/>
          <p:nvPr/>
        </p:nvGrpSpPr>
        <p:grpSpPr>
          <a:xfrm>
            <a:off x="10323617" y="2986505"/>
            <a:ext cx="365760" cy="1309512"/>
            <a:chOff x="2092152" y="1325314"/>
            <a:chExt cx="274320" cy="982134"/>
          </a:xfrm>
        </p:grpSpPr>
        <p:grpSp>
          <p:nvGrpSpPr>
            <p:cNvPr id="266" name="Group 265"/>
            <p:cNvGrpSpPr/>
            <p:nvPr/>
          </p:nvGrpSpPr>
          <p:grpSpPr>
            <a:xfrm>
              <a:off x="2092152" y="1325314"/>
              <a:ext cx="274320" cy="982134"/>
              <a:chOff x="2692399" y="2184397"/>
              <a:chExt cx="274320" cy="982134"/>
            </a:xfrm>
          </p:grpSpPr>
          <p:sp>
            <p:nvSpPr>
              <p:cNvPr id="268" name="Oval 26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9" name="Rectangle 26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7" name="Heart 266"/>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0" name="Chord 269"/>
          <p:cNvSpPr/>
          <p:nvPr/>
        </p:nvSpPr>
        <p:spPr bwMode="auto">
          <a:xfrm rot="17528077">
            <a:off x="6724019" y="3669721"/>
            <a:ext cx="225893" cy="207569"/>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1" name="Chord 270"/>
          <p:cNvSpPr/>
          <p:nvPr/>
        </p:nvSpPr>
        <p:spPr bwMode="auto">
          <a:xfrm rot="17528077">
            <a:off x="10694229" y="1513873"/>
            <a:ext cx="272252" cy="193643"/>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73" name="Group 272"/>
          <p:cNvGrpSpPr/>
          <p:nvPr/>
        </p:nvGrpSpPr>
        <p:grpSpPr>
          <a:xfrm>
            <a:off x="2434885" y="3280749"/>
            <a:ext cx="365760" cy="1309512"/>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2" name="TextBox 31"/>
          <p:cNvSpPr txBox="1"/>
          <p:nvPr/>
        </p:nvSpPr>
        <p:spPr>
          <a:xfrm>
            <a:off x="765973" y="214150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289" name="TextBox 288"/>
          <p:cNvSpPr txBox="1"/>
          <p:nvPr/>
        </p:nvSpPr>
        <p:spPr>
          <a:xfrm>
            <a:off x="673058" y="403348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0" name="TextBox 289"/>
          <p:cNvSpPr txBox="1"/>
          <p:nvPr/>
        </p:nvSpPr>
        <p:spPr>
          <a:xfrm>
            <a:off x="1422842" y="3564098"/>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1" name="TextBox 290"/>
          <p:cNvSpPr txBox="1"/>
          <p:nvPr/>
        </p:nvSpPr>
        <p:spPr>
          <a:xfrm>
            <a:off x="2314543" y="392665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293" name="TextBox 292"/>
          <p:cNvSpPr txBox="1"/>
          <p:nvPr/>
        </p:nvSpPr>
        <p:spPr>
          <a:xfrm>
            <a:off x="2648329" y="25287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294" name="TextBox 293"/>
          <p:cNvSpPr txBox="1"/>
          <p:nvPr/>
        </p:nvSpPr>
        <p:spPr>
          <a:xfrm>
            <a:off x="3258121" y="203607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5" name="TextBox 294"/>
          <p:cNvSpPr txBox="1"/>
          <p:nvPr/>
        </p:nvSpPr>
        <p:spPr>
          <a:xfrm>
            <a:off x="3159066" y="366759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296" name="TextBox 295"/>
          <p:cNvSpPr txBox="1"/>
          <p:nvPr/>
        </p:nvSpPr>
        <p:spPr>
          <a:xfrm>
            <a:off x="5962802" y="330585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7" name="TextBox 296"/>
          <p:cNvSpPr txBox="1"/>
          <p:nvPr/>
        </p:nvSpPr>
        <p:spPr>
          <a:xfrm>
            <a:off x="6417374" y="230284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298" name="TextBox 297"/>
          <p:cNvSpPr txBox="1"/>
          <p:nvPr/>
        </p:nvSpPr>
        <p:spPr>
          <a:xfrm>
            <a:off x="6515806" y="42521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9" name="TextBox 298"/>
          <p:cNvSpPr txBox="1"/>
          <p:nvPr/>
        </p:nvSpPr>
        <p:spPr>
          <a:xfrm>
            <a:off x="8657961" y="489363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300" name="TextBox 299"/>
          <p:cNvSpPr txBox="1"/>
          <p:nvPr/>
        </p:nvSpPr>
        <p:spPr>
          <a:xfrm>
            <a:off x="9473765" y="242080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301" name="TextBox 300"/>
          <p:cNvSpPr txBox="1"/>
          <p:nvPr/>
        </p:nvSpPr>
        <p:spPr>
          <a:xfrm>
            <a:off x="7369647" y="39559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302" name="TextBox 301"/>
          <p:cNvSpPr txBox="1"/>
          <p:nvPr/>
        </p:nvSpPr>
        <p:spPr>
          <a:xfrm>
            <a:off x="9315106" y="4214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p:cNvSpPr txBox="1"/>
          <p:nvPr/>
        </p:nvSpPr>
        <p:spPr>
          <a:xfrm>
            <a:off x="8157682" y="372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4" name="TextBox 303"/>
          <p:cNvSpPr txBox="1"/>
          <p:nvPr/>
        </p:nvSpPr>
        <p:spPr>
          <a:xfrm>
            <a:off x="7841003" y="2168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5" name="TextBox 304"/>
          <p:cNvSpPr txBox="1"/>
          <p:nvPr/>
        </p:nvSpPr>
        <p:spPr>
          <a:xfrm>
            <a:off x="7034221" y="256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sp>
        <p:nvSpPr>
          <p:cNvPr id="306" name="TextBox 305"/>
          <p:cNvSpPr txBox="1"/>
          <p:nvPr/>
        </p:nvSpPr>
        <p:spPr>
          <a:xfrm>
            <a:off x="10213114" y="37393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7" name="TextBox 306"/>
          <p:cNvSpPr txBox="1"/>
          <p:nvPr/>
        </p:nvSpPr>
        <p:spPr>
          <a:xfrm>
            <a:off x="10556423" y="212862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nvGrpSpPr>
          <p:cNvPr id="309" name="Group 308"/>
          <p:cNvGrpSpPr/>
          <p:nvPr/>
        </p:nvGrpSpPr>
        <p:grpSpPr>
          <a:xfrm>
            <a:off x="8927127" y="2159939"/>
            <a:ext cx="365760" cy="1309512"/>
            <a:chOff x="2692399" y="2184397"/>
            <a:chExt cx="274320" cy="982134"/>
          </a:xfrm>
        </p:grpSpPr>
        <p:sp>
          <p:nvSpPr>
            <p:cNvPr id="310" name="Oval 30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1" name="Rectangle 31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12" name="Group 311"/>
          <p:cNvGrpSpPr/>
          <p:nvPr/>
        </p:nvGrpSpPr>
        <p:grpSpPr>
          <a:xfrm>
            <a:off x="8991397" y="2325648"/>
            <a:ext cx="245019" cy="140315"/>
            <a:chOff x="1517980" y="1688757"/>
            <a:chExt cx="1070783" cy="402191"/>
          </a:xfrm>
        </p:grpSpPr>
        <p:sp>
          <p:nvSpPr>
            <p:cNvPr id="313" name="Oval 312"/>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4" name="Rectangle 313"/>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5" name="Rectangle 314"/>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16" name="Straight Connector 315"/>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7" name="Straight Connector 316"/>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8" name="Straight Connector 317"/>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19" name="Straight Connector 318"/>
          <p:cNvCxnSpPr/>
          <p:nvPr/>
        </p:nvCxnSpPr>
        <p:spPr bwMode="auto">
          <a:xfrm flipV="1">
            <a:off x="9176585" y="2325648"/>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p:cNvCxnSpPr/>
          <p:nvPr/>
        </p:nvCxnSpPr>
        <p:spPr bwMode="auto">
          <a:xfrm flipV="1">
            <a:off x="9181297" y="2347119"/>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p:cNvCxnSpPr/>
          <p:nvPr/>
        </p:nvCxnSpPr>
        <p:spPr bwMode="auto">
          <a:xfrm flipH="1" flipV="1">
            <a:off x="8927127" y="2314586"/>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p:cNvCxnSpPr/>
          <p:nvPr/>
        </p:nvCxnSpPr>
        <p:spPr bwMode="auto">
          <a:xfrm flipH="1" flipV="1">
            <a:off x="8927128" y="2347119"/>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p:cNvSpPr txBox="1"/>
          <p:nvPr/>
        </p:nvSpPr>
        <p:spPr>
          <a:xfrm>
            <a:off x="8820639" y="283562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327" name="Oval 326"/>
          <p:cNvSpPr/>
          <p:nvPr/>
        </p:nvSpPr>
        <p:spPr bwMode="auto">
          <a:xfrm>
            <a:off x="8455988"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8" name="Oval 327"/>
          <p:cNvSpPr/>
          <p:nvPr/>
        </p:nvSpPr>
        <p:spPr bwMode="auto">
          <a:xfrm>
            <a:off x="8299572"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29" name="Picture 328"/>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395711" y="2749884"/>
            <a:ext cx="524021" cy="413248"/>
          </a:xfrm>
          <a:prstGeom prst="rect">
            <a:avLst/>
          </a:prstGeom>
        </p:spPr>
      </p:pic>
      <p:pic>
        <p:nvPicPr>
          <p:cNvPr id="332" name="Picture 331"/>
          <p:cNvPicPr>
            <a:picLocks noChangeAspect="1"/>
          </p:cNvPicPr>
          <p:nvPr/>
        </p:nvPicPr>
        <p:blipFill>
          <a:blip r:embed="rId7">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p:cNvSpPr/>
          <p:nvPr/>
        </p:nvSpPr>
        <p:spPr bwMode="auto">
          <a:xfrm>
            <a:off x="8931452"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5" name="Rounded Rectangle 334"/>
          <p:cNvSpPr/>
          <p:nvPr/>
        </p:nvSpPr>
        <p:spPr bwMode="auto">
          <a:xfrm>
            <a:off x="8768627"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36" name="Picture 335"/>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7844934" y="1219467"/>
            <a:ext cx="524021" cy="413248"/>
          </a:xfrm>
          <a:prstGeom prst="rect">
            <a:avLst/>
          </a:prstGeom>
        </p:spPr>
      </p:pic>
      <p:pic>
        <p:nvPicPr>
          <p:cNvPr id="192" name="Picture 191"/>
          <p:cNvPicPr>
            <a:picLocks noChangeAspect="1"/>
          </p:cNvPicPr>
          <p:nvPr/>
        </p:nvPicPr>
        <p:blipFill>
          <a:blip r:embed="rId7">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194" name="Title 4">
            <a:extLst>
              <a:ext uri="{FF2B5EF4-FFF2-40B4-BE49-F238E27FC236}">
                <a16:creationId xmlns:a16="http://schemas.microsoft.com/office/drawing/2014/main" id="{93383488-D284-B449-801C-70393C029265}"/>
              </a:ext>
            </a:extLst>
          </p:cNvPr>
          <p:cNvSpPr txBox="1">
            <a:spLocks/>
          </p:cNvSpPr>
          <p:nvPr/>
        </p:nvSpPr>
        <p:spPr>
          <a:xfrm>
            <a:off x="126492" y="-229134"/>
            <a:ext cx="53757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491702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p:cNvGrpSpPr/>
          <p:nvPr/>
        </p:nvGrpSpPr>
        <p:grpSpPr>
          <a:xfrm>
            <a:off x="1802035" y="2095568"/>
            <a:ext cx="586767" cy="1368312"/>
            <a:chOff x="1351526" y="1571676"/>
            <a:chExt cx="440075" cy="1026234"/>
          </a:xfrm>
        </p:grpSpPr>
        <p:grpSp>
          <p:nvGrpSpPr>
            <p:cNvPr id="4" name="Group 3"/>
            <p:cNvGrpSpPr/>
            <p:nvPr/>
          </p:nvGrpSpPr>
          <p:grpSpPr>
            <a:xfrm>
              <a:off x="1414123" y="1571676"/>
              <a:ext cx="353568" cy="1026234"/>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2" name="TextBox 291"/>
            <p:cNvSpPr txBox="1"/>
            <p:nvPr/>
          </p:nvSpPr>
          <p:spPr>
            <a:xfrm>
              <a:off x="1351526" y="2117189"/>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34" name="Group 33"/>
          <p:cNvGrpSpPr/>
          <p:nvPr/>
        </p:nvGrpSpPr>
        <p:grpSpPr>
          <a:xfrm>
            <a:off x="765972" y="1521563"/>
            <a:ext cx="619491" cy="1309512"/>
            <a:chOff x="574479" y="1141172"/>
            <a:chExt cx="464618" cy="982134"/>
          </a:xfrm>
        </p:grpSpPr>
        <p:grpSp>
          <p:nvGrpSpPr>
            <p:cNvPr id="139" name="Group 138"/>
            <p:cNvGrpSpPr/>
            <p:nvPr/>
          </p:nvGrpSpPr>
          <p:grpSpPr>
            <a:xfrm>
              <a:off x="659847" y="1141172"/>
              <a:ext cx="274320" cy="982134"/>
              <a:chOff x="2692399" y="2184397"/>
              <a:chExt cx="274320" cy="982134"/>
            </a:xfrm>
          </p:grpSpPr>
          <p:sp>
            <p:nvSpPr>
              <p:cNvPr id="152" name="Oval 151"/>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708050" y="1265454"/>
              <a:ext cx="183764" cy="105236"/>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8" name="Rectangle 147"/>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846940" y="1265454"/>
              <a:ext cx="87227" cy="17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43" name="Straight Connector 142"/>
            <p:cNvCxnSpPr/>
            <p:nvPr/>
          </p:nvCxnSpPr>
          <p:spPr bwMode="auto">
            <a:xfrm flipV="1">
              <a:off x="850474" y="1281557"/>
              <a:ext cx="83693" cy="7157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659847" y="1257157"/>
              <a:ext cx="90069" cy="244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659847" y="1281557"/>
              <a:ext cx="91483" cy="70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2" name="TextBox 31"/>
            <p:cNvSpPr txBox="1"/>
            <p:nvPr/>
          </p:nvSpPr>
          <p:spPr>
            <a:xfrm>
              <a:off x="574479" y="1606129"/>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grpSp>
      <p:grpSp>
        <p:nvGrpSpPr>
          <p:cNvPr id="231" name="Group 230"/>
          <p:cNvGrpSpPr/>
          <p:nvPr/>
        </p:nvGrpSpPr>
        <p:grpSpPr>
          <a:xfrm>
            <a:off x="2648329" y="1767086"/>
            <a:ext cx="586767" cy="1309512"/>
            <a:chOff x="1986246" y="1325314"/>
            <a:chExt cx="440075" cy="982134"/>
          </a:xfrm>
        </p:grpSpPr>
        <p:grpSp>
          <p:nvGrpSpPr>
            <p:cNvPr id="5" name="Group 4"/>
            <p:cNvGrpSpPr/>
            <p:nvPr/>
          </p:nvGrpSpPr>
          <p:grpSpPr>
            <a:xfrm>
              <a:off x="2092152" y="1325314"/>
              <a:ext cx="274320" cy="982134"/>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3" name="TextBox 292"/>
            <p:cNvSpPr txBox="1"/>
            <p:nvPr/>
          </p:nvSpPr>
          <p:spPr>
            <a:xfrm>
              <a:off x="1986246" y="189656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grpSp>
      <p:grpSp>
        <p:nvGrpSpPr>
          <p:cNvPr id="234" name="Group 233"/>
          <p:cNvGrpSpPr/>
          <p:nvPr/>
        </p:nvGrpSpPr>
        <p:grpSpPr>
          <a:xfrm>
            <a:off x="3159066" y="3043685"/>
            <a:ext cx="621293" cy="1309512"/>
            <a:chOff x="2369299" y="2282762"/>
            <a:chExt cx="465970" cy="982134"/>
          </a:xfrm>
        </p:grpSpPr>
        <p:grpSp>
          <p:nvGrpSpPr>
            <p:cNvPr id="238" name="Group 237"/>
            <p:cNvGrpSpPr/>
            <p:nvPr/>
          </p:nvGrpSpPr>
          <p:grpSpPr>
            <a:xfrm>
              <a:off x="2460869" y="2282762"/>
              <a:ext cx="374400" cy="982134"/>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5" name="TextBox 294"/>
            <p:cNvSpPr txBox="1"/>
            <p:nvPr/>
          </p:nvSpPr>
          <p:spPr>
            <a:xfrm>
              <a:off x="2369299" y="2750694"/>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49" name="Group 48"/>
          <p:cNvGrpSpPr/>
          <p:nvPr/>
        </p:nvGrpSpPr>
        <p:grpSpPr>
          <a:xfrm>
            <a:off x="673058" y="3398644"/>
            <a:ext cx="586767" cy="1309512"/>
            <a:chOff x="504793" y="2548983"/>
            <a:chExt cx="440075" cy="982134"/>
          </a:xfrm>
        </p:grpSpPr>
        <p:grpSp>
          <p:nvGrpSpPr>
            <p:cNvPr id="237" name="Group 236"/>
            <p:cNvGrpSpPr/>
            <p:nvPr/>
          </p:nvGrpSpPr>
          <p:grpSpPr>
            <a:xfrm>
              <a:off x="504793" y="2548983"/>
              <a:ext cx="440075" cy="982134"/>
              <a:chOff x="504793" y="2548983"/>
              <a:chExt cx="440075" cy="982134"/>
            </a:xfrm>
          </p:grpSpPr>
          <p:grpSp>
            <p:nvGrpSpPr>
              <p:cNvPr id="22" name="Group 21"/>
              <p:cNvGrpSpPr/>
              <p:nvPr/>
            </p:nvGrpSpPr>
            <p:grpSpPr>
              <a:xfrm>
                <a:off x="587671" y="2548983"/>
                <a:ext cx="274320" cy="982134"/>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89" name="TextBox 288"/>
              <p:cNvSpPr txBox="1"/>
              <p:nvPr/>
            </p:nvSpPr>
            <p:spPr>
              <a:xfrm>
                <a:off x="504793" y="3025115"/>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pic>
          <p:nvPicPr>
            <p:cNvPr id="205" name="Picture 204"/>
            <p:cNvPicPr>
              <a:picLocks noChangeAspect="1"/>
            </p:cNvPicPr>
            <p:nvPr/>
          </p:nvPicPr>
          <p:blipFill>
            <a:blip r:embed="rId4">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51" name="Group 50"/>
          <p:cNvGrpSpPr/>
          <p:nvPr/>
        </p:nvGrpSpPr>
        <p:grpSpPr>
          <a:xfrm>
            <a:off x="1395711" y="2749884"/>
            <a:ext cx="606810" cy="1484139"/>
            <a:chOff x="1046783" y="2062413"/>
            <a:chExt cx="455108" cy="1113104"/>
          </a:xfrm>
        </p:grpSpPr>
        <p:grpSp>
          <p:nvGrpSpPr>
            <p:cNvPr id="33" name="Group 32"/>
            <p:cNvGrpSpPr/>
            <p:nvPr/>
          </p:nvGrpSpPr>
          <p:grpSpPr>
            <a:xfrm>
              <a:off x="1072446" y="2193383"/>
              <a:ext cx="429445" cy="982134"/>
              <a:chOff x="1072446" y="2193383"/>
              <a:chExt cx="429445" cy="982134"/>
            </a:xfrm>
          </p:grpSpPr>
          <p:grpSp>
            <p:nvGrpSpPr>
              <p:cNvPr id="16" name="Group 15"/>
              <p:cNvGrpSpPr/>
              <p:nvPr/>
            </p:nvGrpSpPr>
            <p:grpSpPr>
              <a:xfrm>
                <a:off x="1152243" y="2193383"/>
                <a:ext cx="274320" cy="982134"/>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0" name="TextBox 289"/>
              <p:cNvSpPr txBox="1"/>
              <p:nvPr/>
            </p:nvSpPr>
            <p:spPr>
              <a:xfrm>
                <a:off x="1072446" y="2673073"/>
                <a:ext cx="42944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50000"/>
                      </a:schemeClr>
                    </a:solidFill>
                  </a:rPr>
                  <a:t>0.2</a:t>
                </a:r>
              </a:p>
            </p:txBody>
          </p:sp>
        </p:grpSp>
        <p:pic>
          <p:nvPicPr>
            <p:cNvPr id="50" name="Picture 49"/>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046783" y="2062413"/>
              <a:ext cx="393016" cy="309936"/>
            </a:xfrm>
            <a:prstGeom prst="rect">
              <a:avLst/>
            </a:prstGeom>
          </p:spPr>
        </p:pic>
      </p:grpSp>
      <p:grpSp>
        <p:nvGrpSpPr>
          <p:cNvPr id="346" name="Group 345"/>
          <p:cNvGrpSpPr/>
          <p:nvPr/>
        </p:nvGrpSpPr>
        <p:grpSpPr>
          <a:xfrm>
            <a:off x="3258121" y="1395022"/>
            <a:ext cx="642079" cy="1309512"/>
            <a:chOff x="2443590" y="1046266"/>
            <a:chExt cx="481559" cy="982134"/>
          </a:xfrm>
        </p:grpSpPr>
        <p:grpSp>
          <p:nvGrpSpPr>
            <p:cNvPr id="230" name="Group 229"/>
            <p:cNvGrpSpPr/>
            <p:nvPr/>
          </p:nvGrpSpPr>
          <p:grpSpPr>
            <a:xfrm>
              <a:off x="2443590" y="1046266"/>
              <a:ext cx="440075" cy="982134"/>
              <a:chOff x="2443590" y="1046266"/>
              <a:chExt cx="440075" cy="982134"/>
            </a:xfrm>
          </p:grpSpPr>
          <p:grpSp>
            <p:nvGrpSpPr>
              <p:cNvPr id="10" name="Group 9"/>
              <p:cNvGrpSpPr/>
              <p:nvPr/>
            </p:nvGrpSpPr>
            <p:grpSpPr>
              <a:xfrm>
                <a:off x="2538850" y="1046266"/>
                <a:ext cx="274320" cy="982134"/>
                <a:chOff x="2692399" y="2184397"/>
                <a:chExt cx="274320" cy="982134"/>
              </a:xfrm>
            </p:grpSpPr>
            <p:sp>
              <p:nvSpPr>
                <p:cNvPr id="11" name="Oval 1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4" name="TextBox 293"/>
              <p:cNvSpPr txBox="1"/>
              <p:nvPr/>
            </p:nvSpPr>
            <p:spPr>
              <a:xfrm>
                <a:off x="2443590" y="152705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345" name="Picture 344"/>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26" name="Group 25"/>
          <p:cNvGrpSpPr/>
          <p:nvPr/>
        </p:nvGrpSpPr>
        <p:grpSpPr>
          <a:xfrm>
            <a:off x="2314543" y="3118189"/>
            <a:ext cx="589960" cy="1472072"/>
            <a:chOff x="1735907" y="2338642"/>
            <a:chExt cx="442470" cy="1104054"/>
          </a:xfrm>
        </p:grpSpPr>
        <p:grpSp>
          <p:nvGrpSpPr>
            <p:cNvPr id="235" name="Group 234"/>
            <p:cNvGrpSpPr/>
            <p:nvPr/>
          </p:nvGrpSpPr>
          <p:grpSpPr>
            <a:xfrm>
              <a:off x="1735907" y="2460562"/>
              <a:ext cx="440075" cy="982134"/>
              <a:chOff x="1735907" y="2460562"/>
              <a:chExt cx="440075" cy="982134"/>
            </a:xfrm>
          </p:grpSpPr>
          <p:grpSp>
            <p:nvGrpSpPr>
              <p:cNvPr id="273" name="Group 272"/>
              <p:cNvGrpSpPr/>
              <p:nvPr/>
            </p:nvGrpSpPr>
            <p:grpSpPr>
              <a:xfrm>
                <a:off x="1826164" y="2460562"/>
                <a:ext cx="274320" cy="982134"/>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91" name="TextBox 290"/>
              <p:cNvSpPr txBox="1"/>
              <p:nvPr/>
            </p:nvSpPr>
            <p:spPr>
              <a:xfrm>
                <a:off x="1735907" y="2944992"/>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pic>
          <p:nvPicPr>
            <p:cNvPr id="169" name="Picture 168"/>
            <p:cNvPicPr>
              <a:picLocks noChangeAspect="1"/>
            </p:cNvPicPr>
            <p:nvPr/>
          </p:nvPicPr>
          <p:blipFill>
            <a:blip r:embed="rId7">
              <a:duotone>
                <a:schemeClr val="accent3">
                  <a:shade val="45000"/>
                  <a:satMod val="135000"/>
                </a:schemeClr>
                <a:prstClr val="white"/>
              </a:duotone>
            </a:blip>
            <a:stretch>
              <a:fillRect/>
            </a:stretch>
          </p:blipFill>
          <p:spPr>
            <a:xfrm>
              <a:off x="1752870" y="2338642"/>
              <a:ext cx="425507" cy="356238"/>
            </a:xfrm>
            <a:prstGeom prst="rect">
              <a:avLst/>
            </a:prstGeom>
          </p:spPr>
        </p:pic>
      </p:grpSp>
      <p:sp>
        <p:nvSpPr>
          <p:cNvPr id="172" name="Title 4">
            <a:extLst>
              <a:ext uri="{FF2B5EF4-FFF2-40B4-BE49-F238E27FC236}">
                <a16:creationId xmlns:a16="http://schemas.microsoft.com/office/drawing/2014/main" id="{842F891C-6633-4041-986E-ABD18AF97389}"/>
              </a:ext>
            </a:extLst>
          </p:cNvPr>
          <p:cNvSpPr txBox="1">
            <a:spLocks/>
          </p:cNvSpPr>
          <p:nvPr/>
        </p:nvSpPr>
        <p:spPr>
          <a:xfrm>
            <a:off x="126492" y="-229134"/>
            <a:ext cx="53757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Propensity scores</a:t>
            </a:r>
          </a:p>
        </p:txBody>
      </p:sp>
      <p:grpSp>
        <p:nvGrpSpPr>
          <p:cNvPr id="491" name="Group 490">
            <a:extLst>
              <a:ext uri="{FF2B5EF4-FFF2-40B4-BE49-F238E27FC236}">
                <a16:creationId xmlns:a16="http://schemas.microsoft.com/office/drawing/2014/main" id="{A54B003A-ED1B-A047-BDEE-156C7D63783B}"/>
              </a:ext>
            </a:extLst>
          </p:cNvPr>
          <p:cNvGrpSpPr/>
          <p:nvPr/>
        </p:nvGrpSpPr>
        <p:grpSpPr>
          <a:xfrm>
            <a:off x="7467236" y="3323864"/>
            <a:ext cx="365760" cy="1309512"/>
            <a:chOff x="2368178" y="2124654"/>
            <a:chExt cx="274320" cy="982134"/>
          </a:xfrm>
          <a:solidFill>
            <a:schemeClr val="tx1">
              <a:lumMod val="65000"/>
              <a:lumOff val="35000"/>
            </a:schemeClr>
          </a:solidFill>
        </p:grpSpPr>
        <p:grpSp>
          <p:nvGrpSpPr>
            <p:cNvPr id="492" name="Group 491">
              <a:extLst>
                <a:ext uri="{FF2B5EF4-FFF2-40B4-BE49-F238E27FC236}">
                  <a16:creationId xmlns:a16="http://schemas.microsoft.com/office/drawing/2014/main" id="{737F65BD-3D33-8B4E-86ED-61B09046023B}"/>
                </a:ext>
              </a:extLst>
            </p:cNvPr>
            <p:cNvGrpSpPr/>
            <p:nvPr/>
          </p:nvGrpSpPr>
          <p:grpSpPr>
            <a:xfrm>
              <a:off x="2368178" y="2124654"/>
              <a:ext cx="274320" cy="982134"/>
              <a:chOff x="2692399" y="2184397"/>
              <a:chExt cx="274320" cy="982134"/>
            </a:xfrm>
            <a:grpFill/>
          </p:grpSpPr>
          <p:sp>
            <p:nvSpPr>
              <p:cNvPr id="505" name="Oval 504">
                <a:extLst>
                  <a:ext uri="{FF2B5EF4-FFF2-40B4-BE49-F238E27FC236}">
                    <a16:creationId xmlns:a16="http://schemas.microsoft.com/office/drawing/2014/main" id="{501096EF-762B-C140-A06C-BC8B1795AFC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06" name="Rectangle 505">
                <a:extLst>
                  <a:ext uri="{FF2B5EF4-FFF2-40B4-BE49-F238E27FC236}">
                    <a16:creationId xmlns:a16="http://schemas.microsoft.com/office/drawing/2014/main" id="{E3717D42-8918-4747-A27D-680F7858B20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93" name="Group 492">
              <a:extLst>
                <a:ext uri="{FF2B5EF4-FFF2-40B4-BE49-F238E27FC236}">
                  <a16:creationId xmlns:a16="http://schemas.microsoft.com/office/drawing/2014/main" id="{5688AB8A-3AEA-B347-9C6B-57D3430030A7}"/>
                </a:ext>
              </a:extLst>
            </p:cNvPr>
            <p:cNvGrpSpPr/>
            <p:nvPr/>
          </p:nvGrpSpPr>
          <p:grpSpPr>
            <a:xfrm>
              <a:off x="2368178" y="2240639"/>
              <a:ext cx="274320" cy="113533"/>
              <a:chOff x="1237102" y="1657048"/>
              <a:chExt cx="1598445" cy="433900"/>
            </a:xfrm>
            <a:grpFill/>
          </p:grpSpPr>
          <p:grpSp>
            <p:nvGrpSpPr>
              <p:cNvPr id="494" name="Group 493">
                <a:extLst>
                  <a:ext uri="{FF2B5EF4-FFF2-40B4-BE49-F238E27FC236}">
                    <a16:creationId xmlns:a16="http://schemas.microsoft.com/office/drawing/2014/main" id="{E07631D6-AA65-5149-85CA-4D10719E7523}"/>
                  </a:ext>
                </a:extLst>
              </p:cNvPr>
              <p:cNvGrpSpPr/>
              <p:nvPr/>
            </p:nvGrpSpPr>
            <p:grpSpPr>
              <a:xfrm>
                <a:off x="1517980" y="1688757"/>
                <a:ext cx="1070783" cy="402191"/>
                <a:chOff x="1517980" y="1688757"/>
                <a:chExt cx="1070783" cy="402191"/>
              </a:xfrm>
              <a:grpFill/>
            </p:grpSpPr>
            <p:sp>
              <p:nvSpPr>
                <p:cNvPr id="499" name="Oval 498">
                  <a:extLst>
                    <a:ext uri="{FF2B5EF4-FFF2-40B4-BE49-F238E27FC236}">
                      <a16:creationId xmlns:a16="http://schemas.microsoft.com/office/drawing/2014/main" id="{033BAF75-D374-104F-822C-576F112442F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00" name="Rectangle 499">
                  <a:extLst>
                    <a:ext uri="{FF2B5EF4-FFF2-40B4-BE49-F238E27FC236}">
                      <a16:creationId xmlns:a16="http://schemas.microsoft.com/office/drawing/2014/main" id="{EC6EF5D1-2539-2D48-8341-69E56467878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01" name="Rectangle 500">
                  <a:extLst>
                    <a:ext uri="{FF2B5EF4-FFF2-40B4-BE49-F238E27FC236}">
                      <a16:creationId xmlns:a16="http://schemas.microsoft.com/office/drawing/2014/main" id="{43D15555-87C8-E049-A9C5-528434C5C30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502" name="Straight Connector 501">
                  <a:extLst>
                    <a:ext uri="{FF2B5EF4-FFF2-40B4-BE49-F238E27FC236}">
                      <a16:creationId xmlns:a16="http://schemas.microsoft.com/office/drawing/2014/main" id="{7F3D75A0-CEF9-8C42-AF90-283D35A7BBD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03" name="Straight Connector 502">
                  <a:extLst>
                    <a:ext uri="{FF2B5EF4-FFF2-40B4-BE49-F238E27FC236}">
                      <a16:creationId xmlns:a16="http://schemas.microsoft.com/office/drawing/2014/main" id="{92DC2EC8-10D5-B745-A9FA-5E0936B7259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04" name="Straight Connector 503">
                  <a:extLst>
                    <a:ext uri="{FF2B5EF4-FFF2-40B4-BE49-F238E27FC236}">
                      <a16:creationId xmlns:a16="http://schemas.microsoft.com/office/drawing/2014/main" id="{07BC1690-2700-5D46-B9F3-800B05F61E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495" name="Straight Connector 494">
                <a:extLst>
                  <a:ext uri="{FF2B5EF4-FFF2-40B4-BE49-F238E27FC236}">
                    <a16:creationId xmlns:a16="http://schemas.microsoft.com/office/drawing/2014/main" id="{766A61D3-E999-6045-B772-D7EB806B346B}"/>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6" name="Straight Connector 495">
                <a:extLst>
                  <a:ext uri="{FF2B5EF4-FFF2-40B4-BE49-F238E27FC236}">
                    <a16:creationId xmlns:a16="http://schemas.microsoft.com/office/drawing/2014/main" id="{81B3F063-9F84-8D46-A261-5873E3B3468F}"/>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7" name="Straight Connector 496">
                <a:extLst>
                  <a:ext uri="{FF2B5EF4-FFF2-40B4-BE49-F238E27FC236}">
                    <a16:creationId xmlns:a16="http://schemas.microsoft.com/office/drawing/2014/main" id="{EE03E0DA-643B-1442-9B3A-3AE1F3CC9C48}"/>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8" name="Straight Connector 497">
                <a:extLst>
                  <a:ext uri="{FF2B5EF4-FFF2-40B4-BE49-F238E27FC236}">
                    <a16:creationId xmlns:a16="http://schemas.microsoft.com/office/drawing/2014/main" id="{8E347071-7545-D741-BDEB-9DEA8092B6CB}"/>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507" name="Group 506">
            <a:extLst>
              <a:ext uri="{FF2B5EF4-FFF2-40B4-BE49-F238E27FC236}">
                <a16:creationId xmlns:a16="http://schemas.microsoft.com/office/drawing/2014/main" id="{81EC0934-B278-B34E-BE67-CA8A6265D683}"/>
              </a:ext>
            </a:extLst>
          </p:cNvPr>
          <p:cNvGrpSpPr/>
          <p:nvPr/>
        </p:nvGrpSpPr>
        <p:grpSpPr>
          <a:xfrm>
            <a:off x="6523323" y="1654493"/>
            <a:ext cx="365760" cy="1309512"/>
            <a:chOff x="2368178" y="2124654"/>
            <a:chExt cx="274320" cy="982134"/>
          </a:xfrm>
          <a:solidFill>
            <a:schemeClr val="tx1">
              <a:lumMod val="65000"/>
              <a:lumOff val="35000"/>
            </a:schemeClr>
          </a:solidFill>
        </p:grpSpPr>
        <p:grpSp>
          <p:nvGrpSpPr>
            <p:cNvPr id="508" name="Group 507">
              <a:extLst>
                <a:ext uri="{FF2B5EF4-FFF2-40B4-BE49-F238E27FC236}">
                  <a16:creationId xmlns:a16="http://schemas.microsoft.com/office/drawing/2014/main" id="{7196FE07-24E1-3E4E-BCFC-28764C1FB262}"/>
                </a:ext>
              </a:extLst>
            </p:cNvPr>
            <p:cNvGrpSpPr/>
            <p:nvPr/>
          </p:nvGrpSpPr>
          <p:grpSpPr>
            <a:xfrm>
              <a:off x="2368178" y="2124654"/>
              <a:ext cx="274320" cy="982134"/>
              <a:chOff x="2692399" y="2184397"/>
              <a:chExt cx="274320" cy="982134"/>
            </a:xfrm>
            <a:grpFill/>
          </p:grpSpPr>
          <p:sp>
            <p:nvSpPr>
              <p:cNvPr id="521" name="Oval 520">
                <a:extLst>
                  <a:ext uri="{FF2B5EF4-FFF2-40B4-BE49-F238E27FC236}">
                    <a16:creationId xmlns:a16="http://schemas.microsoft.com/office/drawing/2014/main" id="{2B3F13BC-7B7F-C749-9D59-5F850DF6FA9D}"/>
                  </a:ext>
                </a:extLst>
              </p:cNvPr>
              <p:cNvSpPr/>
              <p:nvPr/>
            </p:nvSpPr>
            <p:spPr bwMode="auto">
              <a:xfrm>
                <a:off x="2692399" y="2184397"/>
                <a:ext cx="274320" cy="274320"/>
              </a:xfrm>
              <a:prstGeom prst="ellipse">
                <a:avLst/>
              </a:prstGeom>
              <a:grpFill/>
              <a:ln w="12700" cap="flat" cmpd="sng" algn="ctr">
                <a:solidFill>
                  <a:schemeClr val="tx1">
                    <a:lumMod val="65000"/>
                    <a:lumOff val="35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22" name="Rectangle 521">
                <a:extLst>
                  <a:ext uri="{FF2B5EF4-FFF2-40B4-BE49-F238E27FC236}">
                    <a16:creationId xmlns:a16="http://schemas.microsoft.com/office/drawing/2014/main" id="{9F293F25-85B2-1545-9CA3-F598367545DC}"/>
                  </a:ext>
                </a:extLst>
              </p:cNvPr>
              <p:cNvSpPr/>
              <p:nvPr/>
            </p:nvSpPr>
            <p:spPr bwMode="auto">
              <a:xfrm>
                <a:off x="2711026" y="2539997"/>
                <a:ext cx="237067" cy="626534"/>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09" name="Group 508">
              <a:extLst>
                <a:ext uri="{FF2B5EF4-FFF2-40B4-BE49-F238E27FC236}">
                  <a16:creationId xmlns:a16="http://schemas.microsoft.com/office/drawing/2014/main" id="{AEE01E6C-5604-9542-B074-17553950259C}"/>
                </a:ext>
              </a:extLst>
            </p:cNvPr>
            <p:cNvGrpSpPr/>
            <p:nvPr/>
          </p:nvGrpSpPr>
          <p:grpSpPr>
            <a:xfrm>
              <a:off x="2368178" y="2240639"/>
              <a:ext cx="274320" cy="113533"/>
              <a:chOff x="1237102" y="1657048"/>
              <a:chExt cx="1598445" cy="433900"/>
            </a:xfrm>
            <a:grpFill/>
          </p:grpSpPr>
          <p:grpSp>
            <p:nvGrpSpPr>
              <p:cNvPr id="510" name="Group 509">
                <a:extLst>
                  <a:ext uri="{FF2B5EF4-FFF2-40B4-BE49-F238E27FC236}">
                    <a16:creationId xmlns:a16="http://schemas.microsoft.com/office/drawing/2014/main" id="{7F96D32C-8563-EA41-834A-AD52DF32D573}"/>
                  </a:ext>
                </a:extLst>
              </p:cNvPr>
              <p:cNvGrpSpPr/>
              <p:nvPr/>
            </p:nvGrpSpPr>
            <p:grpSpPr>
              <a:xfrm>
                <a:off x="1517980" y="1688757"/>
                <a:ext cx="1070783" cy="402191"/>
                <a:chOff x="1517980" y="1688757"/>
                <a:chExt cx="1070783" cy="402191"/>
              </a:xfrm>
              <a:grpFill/>
            </p:grpSpPr>
            <p:sp>
              <p:nvSpPr>
                <p:cNvPr id="515" name="Oval 514">
                  <a:extLst>
                    <a:ext uri="{FF2B5EF4-FFF2-40B4-BE49-F238E27FC236}">
                      <a16:creationId xmlns:a16="http://schemas.microsoft.com/office/drawing/2014/main" id="{42E1569B-CB58-3D49-8FB0-CE87760A359A}"/>
                    </a:ext>
                  </a:extLst>
                </p:cNvPr>
                <p:cNvSpPr/>
                <p:nvPr/>
              </p:nvSpPr>
              <p:spPr bwMode="auto">
                <a:xfrm>
                  <a:off x="1577545" y="1688757"/>
                  <a:ext cx="955589" cy="394750"/>
                </a:xfrm>
                <a:prstGeom prst="ellipse">
                  <a:avLst/>
                </a:prstGeom>
                <a:grpFill/>
                <a:ln w="12700" cap="flat" cmpd="sng" algn="ctr">
                  <a:solidFill>
                    <a:schemeClr val="tx1">
                      <a:lumMod val="65000"/>
                      <a:lumOff val="35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16" name="Rectangle 515">
                  <a:extLst>
                    <a:ext uri="{FF2B5EF4-FFF2-40B4-BE49-F238E27FC236}">
                      <a16:creationId xmlns:a16="http://schemas.microsoft.com/office/drawing/2014/main" id="{324FBAAC-FF67-3641-A733-CCC658DA49E8}"/>
                    </a:ext>
                  </a:extLst>
                </p:cNvPr>
                <p:cNvSpPr/>
                <p:nvPr/>
              </p:nvSpPr>
              <p:spPr bwMode="auto">
                <a:xfrm>
                  <a:off x="2399539" y="1688757"/>
                  <a:ext cx="189224" cy="394750"/>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17" name="Rectangle 516">
                  <a:extLst>
                    <a:ext uri="{FF2B5EF4-FFF2-40B4-BE49-F238E27FC236}">
                      <a16:creationId xmlns:a16="http://schemas.microsoft.com/office/drawing/2014/main" id="{D7CBF4CF-F78C-3F47-8214-9CE4A2AEF23F}"/>
                    </a:ext>
                  </a:extLst>
                </p:cNvPr>
                <p:cNvSpPr/>
                <p:nvPr/>
              </p:nvSpPr>
              <p:spPr bwMode="auto">
                <a:xfrm>
                  <a:off x="1517980" y="1696198"/>
                  <a:ext cx="189224" cy="394750"/>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518" name="Straight Connector 517">
                  <a:extLst>
                    <a:ext uri="{FF2B5EF4-FFF2-40B4-BE49-F238E27FC236}">
                      <a16:creationId xmlns:a16="http://schemas.microsoft.com/office/drawing/2014/main" id="{9C7C0569-C90F-EC47-B65A-B8AF66840732}"/>
                    </a:ext>
                  </a:extLst>
                </p:cNvPr>
                <p:cNvCxnSpPr/>
                <p:nvPr/>
              </p:nvCxnSpPr>
              <p:spPr bwMode="auto">
                <a:xfrm>
                  <a:off x="1820562" y="1820562"/>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cxnSp>
              <p:nvCxnSpPr>
                <p:cNvPr id="519" name="Straight Connector 518">
                  <a:extLst>
                    <a:ext uri="{FF2B5EF4-FFF2-40B4-BE49-F238E27FC236}">
                      <a16:creationId xmlns:a16="http://schemas.microsoft.com/office/drawing/2014/main" id="{3B61BC3A-EEDF-5F40-9099-344EEEC91624}"/>
                    </a:ext>
                  </a:extLst>
                </p:cNvPr>
                <p:cNvCxnSpPr/>
                <p:nvPr/>
              </p:nvCxnSpPr>
              <p:spPr bwMode="auto">
                <a:xfrm>
                  <a:off x="1820562" y="1886132"/>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cxnSp>
              <p:nvCxnSpPr>
                <p:cNvPr id="520" name="Straight Connector 519">
                  <a:extLst>
                    <a:ext uri="{FF2B5EF4-FFF2-40B4-BE49-F238E27FC236}">
                      <a16:creationId xmlns:a16="http://schemas.microsoft.com/office/drawing/2014/main" id="{77B6AB66-82ED-5C43-BFBB-04F52FF9BE75}"/>
                    </a:ext>
                  </a:extLst>
                </p:cNvPr>
                <p:cNvCxnSpPr/>
                <p:nvPr/>
              </p:nvCxnSpPr>
              <p:spPr bwMode="auto">
                <a:xfrm>
                  <a:off x="1820562" y="1956487"/>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grpSp>
          <p:cxnSp>
            <p:nvCxnSpPr>
              <p:cNvPr id="511" name="Straight Connector 510">
                <a:extLst>
                  <a:ext uri="{FF2B5EF4-FFF2-40B4-BE49-F238E27FC236}">
                    <a16:creationId xmlns:a16="http://schemas.microsoft.com/office/drawing/2014/main" id="{B014C111-0191-6645-87B1-138187469C63}"/>
                  </a:ext>
                </a:extLst>
              </p:cNvPr>
              <p:cNvCxnSpPr/>
              <p:nvPr/>
            </p:nvCxnSpPr>
            <p:spPr bwMode="auto">
              <a:xfrm flipV="1">
                <a:off x="2327280" y="1688757"/>
                <a:ext cx="508267" cy="65902"/>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2" name="Straight Connector 511">
                <a:extLst>
                  <a:ext uri="{FF2B5EF4-FFF2-40B4-BE49-F238E27FC236}">
                    <a16:creationId xmlns:a16="http://schemas.microsoft.com/office/drawing/2014/main" id="{7DCE016D-0837-E540-A72B-C69EA1C71316}"/>
                  </a:ext>
                </a:extLst>
              </p:cNvPr>
              <p:cNvCxnSpPr/>
              <p:nvPr/>
            </p:nvCxnSpPr>
            <p:spPr bwMode="auto">
              <a:xfrm flipV="1">
                <a:off x="2347874" y="1750301"/>
                <a:ext cx="487673" cy="27353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3" name="Straight Connector 512">
                <a:extLst>
                  <a:ext uri="{FF2B5EF4-FFF2-40B4-BE49-F238E27FC236}">
                    <a16:creationId xmlns:a16="http://schemas.microsoft.com/office/drawing/2014/main" id="{7D1B7458-731C-454F-8C82-8987713142AD}"/>
                  </a:ext>
                </a:extLst>
              </p:cNvPr>
              <p:cNvCxnSpPr/>
              <p:nvPr/>
            </p:nvCxnSpPr>
            <p:spPr bwMode="auto">
              <a:xfrm flipH="1" flipV="1">
                <a:off x="1237102" y="1657048"/>
                <a:ext cx="524826" cy="9325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4" name="Straight Connector 513">
                <a:extLst>
                  <a:ext uri="{FF2B5EF4-FFF2-40B4-BE49-F238E27FC236}">
                    <a16:creationId xmlns:a16="http://schemas.microsoft.com/office/drawing/2014/main" id="{F1C58171-4480-8148-B989-854FC2004DF6}"/>
                  </a:ext>
                </a:extLst>
              </p:cNvPr>
              <p:cNvCxnSpPr/>
              <p:nvPr/>
            </p:nvCxnSpPr>
            <p:spPr bwMode="auto">
              <a:xfrm flipH="1" flipV="1">
                <a:off x="1237102" y="1750301"/>
                <a:ext cx="533063" cy="26917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grpSp>
      </p:grpSp>
      <p:grpSp>
        <p:nvGrpSpPr>
          <p:cNvPr id="523" name="Group 522">
            <a:extLst>
              <a:ext uri="{FF2B5EF4-FFF2-40B4-BE49-F238E27FC236}">
                <a16:creationId xmlns:a16="http://schemas.microsoft.com/office/drawing/2014/main" id="{B293F663-14F2-C04B-9869-C1BAC406A592}"/>
              </a:ext>
            </a:extLst>
          </p:cNvPr>
          <p:cNvGrpSpPr/>
          <p:nvPr/>
        </p:nvGrpSpPr>
        <p:grpSpPr>
          <a:xfrm>
            <a:off x="6627891" y="3600304"/>
            <a:ext cx="365760" cy="1309512"/>
            <a:chOff x="2692399" y="2184397"/>
            <a:chExt cx="274320" cy="982134"/>
          </a:xfrm>
          <a:solidFill>
            <a:schemeClr val="tx1">
              <a:lumMod val="65000"/>
              <a:lumOff val="35000"/>
            </a:schemeClr>
          </a:solidFill>
        </p:grpSpPr>
        <p:sp>
          <p:nvSpPr>
            <p:cNvPr id="524" name="Oval 523">
              <a:extLst>
                <a:ext uri="{FF2B5EF4-FFF2-40B4-BE49-F238E27FC236}">
                  <a16:creationId xmlns:a16="http://schemas.microsoft.com/office/drawing/2014/main" id="{C5D9EA6A-9DA7-1443-9193-02877F8C467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25" name="Rectangle 524">
              <a:extLst>
                <a:ext uri="{FF2B5EF4-FFF2-40B4-BE49-F238E27FC236}">
                  <a16:creationId xmlns:a16="http://schemas.microsoft.com/office/drawing/2014/main" id="{7FFD852C-B0DC-AC46-A33D-A4D93C87142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26" name="Group 525">
            <a:extLst>
              <a:ext uri="{FF2B5EF4-FFF2-40B4-BE49-F238E27FC236}">
                <a16:creationId xmlns:a16="http://schemas.microsoft.com/office/drawing/2014/main" id="{3E24190B-FD3F-4945-A503-4DC43C71027E}"/>
              </a:ext>
            </a:extLst>
          </p:cNvPr>
          <p:cNvGrpSpPr/>
          <p:nvPr/>
        </p:nvGrpSpPr>
        <p:grpSpPr>
          <a:xfrm>
            <a:off x="6077592" y="2640039"/>
            <a:ext cx="365760" cy="1309512"/>
            <a:chOff x="2692399" y="2184397"/>
            <a:chExt cx="274320" cy="982134"/>
          </a:xfrm>
          <a:solidFill>
            <a:schemeClr val="tx1">
              <a:lumMod val="65000"/>
              <a:lumOff val="35000"/>
            </a:schemeClr>
          </a:solidFill>
        </p:grpSpPr>
        <p:sp>
          <p:nvSpPr>
            <p:cNvPr id="527" name="Oval 526">
              <a:extLst>
                <a:ext uri="{FF2B5EF4-FFF2-40B4-BE49-F238E27FC236}">
                  <a16:creationId xmlns:a16="http://schemas.microsoft.com/office/drawing/2014/main" id="{9A9028EE-4961-AE41-9F63-889F991CE12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28" name="Rectangle 527">
              <a:extLst>
                <a:ext uri="{FF2B5EF4-FFF2-40B4-BE49-F238E27FC236}">
                  <a16:creationId xmlns:a16="http://schemas.microsoft.com/office/drawing/2014/main" id="{9879513E-3F6E-2A4F-B7F5-A8524A9F9A6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29" name="Group 528">
            <a:extLst>
              <a:ext uri="{FF2B5EF4-FFF2-40B4-BE49-F238E27FC236}">
                <a16:creationId xmlns:a16="http://schemas.microsoft.com/office/drawing/2014/main" id="{C1E8E61C-7DE8-2041-9D68-41734F414D56}"/>
              </a:ext>
            </a:extLst>
          </p:cNvPr>
          <p:cNvGrpSpPr/>
          <p:nvPr/>
        </p:nvGrpSpPr>
        <p:grpSpPr>
          <a:xfrm>
            <a:off x="8249587" y="3052717"/>
            <a:ext cx="365760" cy="1309512"/>
            <a:chOff x="2692399" y="2184397"/>
            <a:chExt cx="274320" cy="982134"/>
          </a:xfrm>
          <a:solidFill>
            <a:schemeClr val="tx1">
              <a:lumMod val="65000"/>
              <a:lumOff val="35000"/>
            </a:schemeClr>
          </a:solidFill>
        </p:grpSpPr>
        <p:sp>
          <p:nvSpPr>
            <p:cNvPr id="530" name="Oval 529">
              <a:extLst>
                <a:ext uri="{FF2B5EF4-FFF2-40B4-BE49-F238E27FC236}">
                  <a16:creationId xmlns:a16="http://schemas.microsoft.com/office/drawing/2014/main" id="{37A4F021-ABF6-9C4B-9244-F0A397D8362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31" name="Rectangle 530">
              <a:extLst>
                <a:ext uri="{FF2B5EF4-FFF2-40B4-BE49-F238E27FC236}">
                  <a16:creationId xmlns:a16="http://schemas.microsoft.com/office/drawing/2014/main" id="{12A98AEC-4D27-FC40-A51B-5806AB52799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32" name="Group 531">
            <a:extLst>
              <a:ext uri="{FF2B5EF4-FFF2-40B4-BE49-F238E27FC236}">
                <a16:creationId xmlns:a16="http://schemas.microsoft.com/office/drawing/2014/main" id="{5DDEC202-1A21-E145-A6B6-ACAD8F0820FB}"/>
              </a:ext>
            </a:extLst>
          </p:cNvPr>
          <p:cNvGrpSpPr/>
          <p:nvPr/>
        </p:nvGrpSpPr>
        <p:grpSpPr>
          <a:xfrm>
            <a:off x="8737281" y="4274416"/>
            <a:ext cx="365760" cy="1309512"/>
            <a:chOff x="2692399" y="2184397"/>
            <a:chExt cx="274320" cy="982134"/>
          </a:xfrm>
          <a:solidFill>
            <a:schemeClr val="tx1">
              <a:lumMod val="65000"/>
              <a:lumOff val="35000"/>
            </a:schemeClr>
          </a:solidFill>
        </p:grpSpPr>
        <p:sp>
          <p:nvSpPr>
            <p:cNvPr id="533" name="Oval 532">
              <a:extLst>
                <a:ext uri="{FF2B5EF4-FFF2-40B4-BE49-F238E27FC236}">
                  <a16:creationId xmlns:a16="http://schemas.microsoft.com/office/drawing/2014/main" id="{51415316-B0C8-EA46-A7A7-B074CA9A697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34" name="Rectangle 533">
              <a:extLst>
                <a:ext uri="{FF2B5EF4-FFF2-40B4-BE49-F238E27FC236}">
                  <a16:creationId xmlns:a16="http://schemas.microsoft.com/office/drawing/2014/main" id="{A1468857-CFA4-B94B-9471-809B944411E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35" name="Group 534">
            <a:extLst>
              <a:ext uri="{FF2B5EF4-FFF2-40B4-BE49-F238E27FC236}">
                <a16:creationId xmlns:a16="http://schemas.microsoft.com/office/drawing/2014/main" id="{590D595E-423E-214F-AC83-6A507EA257AD}"/>
              </a:ext>
            </a:extLst>
          </p:cNvPr>
          <p:cNvGrpSpPr/>
          <p:nvPr/>
        </p:nvGrpSpPr>
        <p:grpSpPr>
          <a:xfrm>
            <a:off x="10636800" y="1442920"/>
            <a:ext cx="365760" cy="1309512"/>
            <a:chOff x="2692399" y="2184397"/>
            <a:chExt cx="274320" cy="982134"/>
          </a:xfrm>
          <a:solidFill>
            <a:schemeClr val="tx1">
              <a:lumMod val="65000"/>
              <a:lumOff val="35000"/>
            </a:schemeClr>
          </a:solidFill>
        </p:grpSpPr>
        <p:sp>
          <p:nvSpPr>
            <p:cNvPr id="536" name="Oval 535">
              <a:extLst>
                <a:ext uri="{FF2B5EF4-FFF2-40B4-BE49-F238E27FC236}">
                  <a16:creationId xmlns:a16="http://schemas.microsoft.com/office/drawing/2014/main" id="{4916EA49-AD56-B64D-AAD5-AA14F0529AF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37" name="Rectangle 536">
              <a:extLst>
                <a:ext uri="{FF2B5EF4-FFF2-40B4-BE49-F238E27FC236}">
                  <a16:creationId xmlns:a16="http://schemas.microsoft.com/office/drawing/2014/main" id="{80528871-5448-E446-9321-4559B67C78D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38" name="Group 537">
            <a:extLst>
              <a:ext uri="{FF2B5EF4-FFF2-40B4-BE49-F238E27FC236}">
                <a16:creationId xmlns:a16="http://schemas.microsoft.com/office/drawing/2014/main" id="{7718A1CE-0056-F441-B092-F84EF4DB7A54}"/>
              </a:ext>
            </a:extLst>
          </p:cNvPr>
          <p:cNvGrpSpPr/>
          <p:nvPr/>
        </p:nvGrpSpPr>
        <p:grpSpPr>
          <a:xfrm>
            <a:off x="9427405" y="3551471"/>
            <a:ext cx="365760" cy="1309512"/>
            <a:chOff x="2692399" y="2184397"/>
            <a:chExt cx="274320" cy="982134"/>
          </a:xfrm>
          <a:solidFill>
            <a:schemeClr val="tx1">
              <a:lumMod val="65000"/>
              <a:lumOff val="35000"/>
            </a:schemeClr>
          </a:solidFill>
        </p:grpSpPr>
        <p:sp>
          <p:nvSpPr>
            <p:cNvPr id="539" name="Oval 538">
              <a:extLst>
                <a:ext uri="{FF2B5EF4-FFF2-40B4-BE49-F238E27FC236}">
                  <a16:creationId xmlns:a16="http://schemas.microsoft.com/office/drawing/2014/main" id="{64152783-7EB5-8B49-9490-E44B1023DCA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40" name="Rectangle 539">
              <a:extLst>
                <a:ext uri="{FF2B5EF4-FFF2-40B4-BE49-F238E27FC236}">
                  <a16:creationId xmlns:a16="http://schemas.microsoft.com/office/drawing/2014/main" id="{D0065679-5A83-DA41-9712-DEC336F0E0F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541" name="Lightning Bolt 540">
            <a:extLst>
              <a:ext uri="{FF2B5EF4-FFF2-40B4-BE49-F238E27FC236}">
                <a16:creationId xmlns:a16="http://schemas.microsoft.com/office/drawing/2014/main" id="{50F3AEF8-0E91-7A43-B16B-63E2594C47DF}"/>
              </a:ext>
            </a:extLst>
          </p:cNvPr>
          <p:cNvSpPr/>
          <p:nvPr/>
        </p:nvSpPr>
        <p:spPr bwMode="auto">
          <a:xfrm>
            <a:off x="8397238" y="3096244"/>
            <a:ext cx="76741" cy="109080"/>
          </a:xfrm>
          <a:prstGeom prst="lightningBolt">
            <a:avLst/>
          </a:prstGeom>
          <a:solidFill>
            <a:schemeClr val="tx1">
              <a:lumMod val="65000"/>
              <a:lumOff val="3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549" name="Group 548">
            <a:extLst>
              <a:ext uri="{FF2B5EF4-FFF2-40B4-BE49-F238E27FC236}">
                <a16:creationId xmlns:a16="http://schemas.microsoft.com/office/drawing/2014/main" id="{1761B069-D5D6-F647-B565-A415BFD4F137}"/>
              </a:ext>
            </a:extLst>
          </p:cNvPr>
          <p:cNvGrpSpPr/>
          <p:nvPr/>
        </p:nvGrpSpPr>
        <p:grpSpPr>
          <a:xfrm>
            <a:off x="7073523" y="1833464"/>
            <a:ext cx="471424" cy="1368312"/>
            <a:chOff x="1414123" y="1571676"/>
            <a:chExt cx="353568" cy="1026234"/>
          </a:xfrm>
          <a:solidFill>
            <a:schemeClr val="tx1">
              <a:lumMod val="65000"/>
              <a:lumOff val="35000"/>
            </a:schemeClr>
          </a:solidFill>
        </p:grpSpPr>
        <p:grpSp>
          <p:nvGrpSpPr>
            <p:cNvPr id="550" name="Group 549">
              <a:extLst>
                <a:ext uri="{FF2B5EF4-FFF2-40B4-BE49-F238E27FC236}">
                  <a16:creationId xmlns:a16="http://schemas.microsoft.com/office/drawing/2014/main" id="{A0CA339F-D7CF-2E49-AFD2-088B65C42043}"/>
                </a:ext>
              </a:extLst>
            </p:cNvPr>
            <p:cNvGrpSpPr/>
            <p:nvPr/>
          </p:nvGrpSpPr>
          <p:grpSpPr>
            <a:xfrm>
              <a:off x="1446433" y="1615776"/>
              <a:ext cx="274320" cy="982134"/>
              <a:chOff x="2692399" y="2184397"/>
              <a:chExt cx="274320" cy="982134"/>
            </a:xfrm>
            <a:grpFill/>
          </p:grpSpPr>
          <p:sp>
            <p:nvSpPr>
              <p:cNvPr id="555" name="Oval 554">
                <a:extLst>
                  <a:ext uri="{FF2B5EF4-FFF2-40B4-BE49-F238E27FC236}">
                    <a16:creationId xmlns:a16="http://schemas.microsoft.com/office/drawing/2014/main" id="{FD18741C-F3B6-B443-9FC7-2132100BBB1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56" name="Rectangle 555">
                <a:extLst>
                  <a:ext uri="{FF2B5EF4-FFF2-40B4-BE49-F238E27FC236}">
                    <a16:creationId xmlns:a16="http://schemas.microsoft.com/office/drawing/2014/main" id="{CF43B962-9D1B-A042-93F3-A38C9A5B8DB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551" name="Teardrop 550">
              <a:extLst>
                <a:ext uri="{FF2B5EF4-FFF2-40B4-BE49-F238E27FC236}">
                  <a16:creationId xmlns:a16="http://schemas.microsoft.com/office/drawing/2014/main" id="{3DB9060A-1723-9E41-9D5B-C15ED554BAAF}"/>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52" name="Teardrop 551">
              <a:extLst>
                <a:ext uri="{FF2B5EF4-FFF2-40B4-BE49-F238E27FC236}">
                  <a16:creationId xmlns:a16="http://schemas.microsoft.com/office/drawing/2014/main" id="{ACFE47ED-0DFF-A148-A43B-B04DA1BCC9A2}"/>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53" name="Rounded Rectangle 552">
              <a:extLst>
                <a:ext uri="{FF2B5EF4-FFF2-40B4-BE49-F238E27FC236}">
                  <a16:creationId xmlns:a16="http://schemas.microsoft.com/office/drawing/2014/main" id="{889BDD3D-CFDD-F94F-814D-9843B3AC94F4}"/>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54" name="Rounded Rectangle 553">
              <a:extLst>
                <a:ext uri="{FF2B5EF4-FFF2-40B4-BE49-F238E27FC236}">
                  <a16:creationId xmlns:a16="http://schemas.microsoft.com/office/drawing/2014/main" id="{EBF5BF6D-EDCA-974B-A929-0245063FF9F5}"/>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57" name="Group 556">
            <a:extLst>
              <a:ext uri="{FF2B5EF4-FFF2-40B4-BE49-F238E27FC236}">
                <a16:creationId xmlns:a16="http://schemas.microsoft.com/office/drawing/2014/main" id="{305053FC-50D6-6443-B9C5-F3D9886A39D5}"/>
              </a:ext>
            </a:extLst>
          </p:cNvPr>
          <p:cNvGrpSpPr/>
          <p:nvPr/>
        </p:nvGrpSpPr>
        <p:grpSpPr>
          <a:xfrm>
            <a:off x="7922112" y="1389517"/>
            <a:ext cx="365760" cy="1309512"/>
            <a:chOff x="2092152" y="1325314"/>
            <a:chExt cx="274320" cy="982134"/>
          </a:xfrm>
          <a:solidFill>
            <a:schemeClr val="tx1">
              <a:lumMod val="65000"/>
              <a:lumOff val="35000"/>
            </a:schemeClr>
          </a:solidFill>
        </p:grpSpPr>
        <p:grpSp>
          <p:nvGrpSpPr>
            <p:cNvPr id="558" name="Group 557">
              <a:extLst>
                <a:ext uri="{FF2B5EF4-FFF2-40B4-BE49-F238E27FC236}">
                  <a16:creationId xmlns:a16="http://schemas.microsoft.com/office/drawing/2014/main" id="{57C0CF85-7BC2-904B-B1ED-E3E728194EF9}"/>
                </a:ext>
              </a:extLst>
            </p:cNvPr>
            <p:cNvGrpSpPr/>
            <p:nvPr/>
          </p:nvGrpSpPr>
          <p:grpSpPr>
            <a:xfrm>
              <a:off x="2092152" y="1325314"/>
              <a:ext cx="274320" cy="982134"/>
              <a:chOff x="2692399" y="2184397"/>
              <a:chExt cx="274320" cy="982134"/>
            </a:xfrm>
            <a:grpFill/>
          </p:grpSpPr>
          <p:sp>
            <p:nvSpPr>
              <p:cNvPr id="560" name="Oval 559">
                <a:extLst>
                  <a:ext uri="{FF2B5EF4-FFF2-40B4-BE49-F238E27FC236}">
                    <a16:creationId xmlns:a16="http://schemas.microsoft.com/office/drawing/2014/main" id="{3C92C271-41DC-CC4F-92CA-608A5543E5E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61" name="Rectangle 560">
                <a:extLst>
                  <a:ext uri="{FF2B5EF4-FFF2-40B4-BE49-F238E27FC236}">
                    <a16:creationId xmlns:a16="http://schemas.microsoft.com/office/drawing/2014/main" id="{5626ECE4-65BD-5E4D-B709-DFF5129A74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559" name="Heart 558">
              <a:extLst>
                <a:ext uri="{FF2B5EF4-FFF2-40B4-BE49-F238E27FC236}">
                  <a16:creationId xmlns:a16="http://schemas.microsoft.com/office/drawing/2014/main" id="{937F5710-AFE2-6242-A16B-F48A2CBB72F3}"/>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62" name="Group 561">
            <a:extLst>
              <a:ext uri="{FF2B5EF4-FFF2-40B4-BE49-F238E27FC236}">
                <a16:creationId xmlns:a16="http://schemas.microsoft.com/office/drawing/2014/main" id="{72B08A2E-8971-B74D-8055-504A628F93EA}"/>
              </a:ext>
            </a:extLst>
          </p:cNvPr>
          <p:cNvGrpSpPr/>
          <p:nvPr/>
        </p:nvGrpSpPr>
        <p:grpSpPr>
          <a:xfrm>
            <a:off x="10323617" y="2986505"/>
            <a:ext cx="365760" cy="1309512"/>
            <a:chOff x="2092152" y="1325314"/>
            <a:chExt cx="274320" cy="982134"/>
          </a:xfrm>
          <a:solidFill>
            <a:schemeClr val="tx1">
              <a:lumMod val="65000"/>
              <a:lumOff val="35000"/>
            </a:schemeClr>
          </a:solidFill>
        </p:grpSpPr>
        <p:grpSp>
          <p:nvGrpSpPr>
            <p:cNvPr id="563" name="Group 562">
              <a:extLst>
                <a:ext uri="{FF2B5EF4-FFF2-40B4-BE49-F238E27FC236}">
                  <a16:creationId xmlns:a16="http://schemas.microsoft.com/office/drawing/2014/main" id="{A51DE8BD-C418-A84B-A043-50C3820135FA}"/>
                </a:ext>
              </a:extLst>
            </p:cNvPr>
            <p:cNvGrpSpPr/>
            <p:nvPr/>
          </p:nvGrpSpPr>
          <p:grpSpPr>
            <a:xfrm>
              <a:off x="2092152" y="1325314"/>
              <a:ext cx="274320" cy="982134"/>
              <a:chOff x="2692399" y="2184397"/>
              <a:chExt cx="274320" cy="982134"/>
            </a:xfrm>
            <a:grpFill/>
          </p:grpSpPr>
          <p:sp>
            <p:nvSpPr>
              <p:cNvPr id="565" name="Oval 564">
                <a:extLst>
                  <a:ext uri="{FF2B5EF4-FFF2-40B4-BE49-F238E27FC236}">
                    <a16:creationId xmlns:a16="http://schemas.microsoft.com/office/drawing/2014/main" id="{BE5FA9FD-CAFE-EC4B-870E-B6AA0631DB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66" name="Rectangle 565">
                <a:extLst>
                  <a:ext uri="{FF2B5EF4-FFF2-40B4-BE49-F238E27FC236}">
                    <a16:creationId xmlns:a16="http://schemas.microsoft.com/office/drawing/2014/main" id="{2A0CE014-D63B-A14A-85B0-159AEB4E903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564" name="Heart 563">
              <a:extLst>
                <a:ext uri="{FF2B5EF4-FFF2-40B4-BE49-F238E27FC236}">
                  <a16:creationId xmlns:a16="http://schemas.microsoft.com/office/drawing/2014/main" id="{9A9AB1EF-9D89-E240-81F3-20D2167B72A3}"/>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567" name="Chord 566">
            <a:extLst>
              <a:ext uri="{FF2B5EF4-FFF2-40B4-BE49-F238E27FC236}">
                <a16:creationId xmlns:a16="http://schemas.microsoft.com/office/drawing/2014/main" id="{8220B79A-AC66-594E-9BAA-45DE6B8A50E3}"/>
              </a:ext>
            </a:extLst>
          </p:cNvPr>
          <p:cNvSpPr/>
          <p:nvPr/>
        </p:nvSpPr>
        <p:spPr bwMode="auto">
          <a:xfrm rot="17528077">
            <a:off x="6724019" y="3669721"/>
            <a:ext cx="225893" cy="207569"/>
          </a:xfrm>
          <a:prstGeom prst="chord">
            <a:avLst>
              <a:gd name="adj1" fmla="val 5544771"/>
              <a:gd name="adj2" fmla="val 13532001"/>
            </a:avLst>
          </a:prstGeom>
          <a:solidFill>
            <a:schemeClr val="tx1">
              <a:lumMod val="65000"/>
              <a:lumOff val="35000"/>
            </a:schemeClr>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68" name="Chord 567">
            <a:extLst>
              <a:ext uri="{FF2B5EF4-FFF2-40B4-BE49-F238E27FC236}">
                <a16:creationId xmlns:a16="http://schemas.microsoft.com/office/drawing/2014/main" id="{33C5F5D9-C7C7-134D-A0CC-292E98B6106F}"/>
              </a:ext>
            </a:extLst>
          </p:cNvPr>
          <p:cNvSpPr/>
          <p:nvPr/>
        </p:nvSpPr>
        <p:spPr bwMode="auto">
          <a:xfrm rot="17528077">
            <a:off x="10694229" y="1513873"/>
            <a:ext cx="272252" cy="193643"/>
          </a:xfrm>
          <a:prstGeom prst="chord">
            <a:avLst>
              <a:gd name="adj1" fmla="val 5544771"/>
              <a:gd name="adj2" fmla="val 13532001"/>
            </a:avLst>
          </a:prstGeom>
          <a:solidFill>
            <a:schemeClr val="tx1">
              <a:lumMod val="65000"/>
              <a:lumOff val="35000"/>
            </a:schemeClr>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69" name="TextBox 568">
            <a:extLst>
              <a:ext uri="{FF2B5EF4-FFF2-40B4-BE49-F238E27FC236}">
                <a16:creationId xmlns:a16="http://schemas.microsoft.com/office/drawing/2014/main" id="{86800E63-CB8D-FF4B-B5CF-6FDAA0217A6D}"/>
              </a:ext>
            </a:extLst>
          </p:cNvPr>
          <p:cNvSpPr txBox="1"/>
          <p:nvPr/>
        </p:nvSpPr>
        <p:spPr>
          <a:xfrm>
            <a:off x="5962802" y="3305859"/>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570" name="TextBox 569">
            <a:extLst>
              <a:ext uri="{FF2B5EF4-FFF2-40B4-BE49-F238E27FC236}">
                <a16:creationId xmlns:a16="http://schemas.microsoft.com/office/drawing/2014/main" id="{F3473AE7-ED34-2D4B-8855-4DBE142C7982}"/>
              </a:ext>
            </a:extLst>
          </p:cNvPr>
          <p:cNvSpPr txBox="1"/>
          <p:nvPr/>
        </p:nvSpPr>
        <p:spPr>
          <a:xfrm>
            <a:off x="6417374" y="2302845"/>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571" name="TextBox 570">
            <a:extLst>
              <a:ext uri="{FF2B5EF4-FFF2-40B4-BE49-F238E27FC236}">
                <a16:creationId xmlns:a16="http://schemas.microsoft.com/office/drawing/2014/main" id="{2C515DF5-AFB9-CC45-A4FB-305DFBD81087}"/>
              </a:ext>
            </a:extLst>
          </p:cNvPr>
          <p:cNvSpPr txBox="1"/>
          <p:nvPr/>
        </p:nvSpPr>
        <p:spPr>
          <a:xfrm>
            <a:off x="6515806" y="4252111"/>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572" name="TextBox 571">
            <a:extLst>
              <a:ext uri="{FF2B5EF4-FFF2-40B4-BE49-F238E27FC236}">
                <a16:creationId xmlns:a16="http://schemas.microsoft.com/office/drawing/2014/main" id="{F7448847-0F83-9D44-9069-D768450344D7}"/>
              </a:ext>
            </a:extLst>
          </p:cNvPr>
          <p:cNvSpPr txBox="1"/>
          <p:nvPr/>
        </p:nvSpPr>
        <p:spPr>
          <a:xfrm>
            <a:off x="8657961" y="4893637"/>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574" name="TextBox 573">
            <a:extLst>
              <a:ext uri="{FF2B5EF4-FFF2-40B4-BE49-F238E27FC236}">
                <a16:creationId xmlns:a16="http://schemas.microsoft.com/office/drawing/2014/main" id="{B32CE417-4B63-394A-97F0-1824EF92C034}"/>
              </a:ext>
            </a:extLst>
          </p:cNvPr>
          <p:cNvSpPr txBox="1"/>
          <p:nvPr/>
        </p:nvSpPr>
        <p:spPr>
          <a:xfrm>
            <a:off x="7369647" y="3955911"/>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575" name="TextBox 574">
            <a:extLst>
              <a:ext uri="{FF2B5EF4-FFF2-40B4-BE49-F238E27FC236}">
                <a16:creationId xmlns:a16="http://schemas.microsoft.com/office/drawing/2014/main" id="{37626365-FFD3-714A-BE70-75270892CBD0}"/>
              </a:ext>
            </a:extLst>
          </p:cNvPr>
          <p:cNvSpPr txBox="1"/>
          <p:nvPr/>
        </p:nvSpPr>
        <p:spPr>
          <a:xfrm>
            <a:off x="9315106" y="4214326"/>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sp>
        <p:nvSpPr>
          <p:cNvPr id="576" name="TextBox 575">
            <a:extLst>
              <a:ext uri="{FF2B5EF4-FFF2-40B4-BE49-F238E27FC236}">
                <a16:creationId xmlns:a16="http://schemas.microsoft.com/office/drawing/2014/main" id="{12C729C5-5340-A045-AF40-AA59CAD24E55}"/>
              </a:ext>
            </a:extLst>
          </p:cNvPr>
          <p:cNvSpPr txBox="1"/>
          <p:nvPr/>
        </p:nvSpPr>
        <p:spPr>
          <a:xfrm>
            <a:off x="8157682" y="3720925"/>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577" name="TextBox 576">
            <a:extLst>
              <a:ext uri="{FF2B5EF4-FFF2-40B4-BE49-F238E27FC236}">
                <a16:creationId xmlns:a16="http://schemas.microsoft.com/office/drawing/2014/main" id="{8D2CB372-124D-DF42-9828-5700D260D8BF}"/>
              </a:ext>
            </a:extLst>
          </p:cNvPr>
          <p:cNvSpPr txBox="1"/>
          <p:nvPr/>
        </p:nvSpPr>
        <p:spPr>
          <a:xfrm>
            <a:off x="7841003" y="2168326"/>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578" name="TextBox 577">
            <a:extLst>
              <a:ext uri="{FF2B5EF4-FFF2-40B4-BE49-F238E27FC236}">
                <a16:creationId xmlns:a16="http://schemas.microsoft.com/office/drawing/2014/main" id="{D11E0836-C1AF-3543-8EBA-A255ED13C38F}"/>
              </a:ext>
            </a:extLst>
          </p:cNvPr>
          <p:cNvSpPr txBox="1"/>
          <p:nvPr/>
        </p:nvSpPr>
        <p:spPr>
          <a:xfrm>
            <a:off x="7034221" y="2560925"/>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sp>
        <p:nvSpPr>
          <p:cNvPr id="579" name="TextBox 578">
            <a:extLst>
              <a:ext uri="{FF2B5EF4-FFF2-40B4-BE49-F238E27FC236}">
                <a16:creationId xmlns:a16="http://schemas.microsoft.com/office/drawing/2014/main" id="{AA9DE01E-F2DC-844B-BF0E-F9BB2B8238DE}"/>
              </a:ext>
            </a:extLst>
          </p:cNvPr>
          <p:cNvSpPr txBox="1"/>
          <p:nvPr/>
        </p:nvSpPr>
        <p:spPr>
          <a:xfrm>
            <a:off x="10213114" y="3739355"/>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580" name="TextBox 579">
            <a:extLst>
              <a:ext uri="{FF2B5EF4-FFF2-40B4-BE49-F238E27FC236}">
                <a16:creationId xmlns:a16="http://schemas.microsoft.com/office/drawing/2014/main" id="{F42F8B0B-2907-5644-8210-D7E41EEEA23F}"/>
              </a:ext>
            </a:extLst>
          </p:cNvPr>
          <p:cNvSpPr txBox="1"/>
          <p:nvPr/>
        </p:nvSpPr>
        <p:spPr>
          <a:xfrm>
            <a:off x="10556423" y="2128627"/>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597" name="Oval 596">
            <a:extLst>
              <a:ext uri="{FF2B5EF4-FFF2-40B4-BE49-F238E27FC236}">
                <a16:creationId xmlns:a16="http://schemas.microsoft.com/office/drawing/2014/main" id="{F80609CA-4746-CC45-8365-FACC844F432C}"/>
              </a:ext>
            </a:extLst>
          </p:cNvPr>
          <p:cNvSpPr/>
          <p:nvPr/>
        </p:nvSpPr>
        <p:spPr bwMode="auto">
          <a:xfrm>
            <a:off x="8455988" y="3181143"/>
            <a:ext cx="121920" cy="121920"/>
          </a:xfrm>
          <a:prstGeom prst="ellipse">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98" name="Oval 597">
            <a:extLst>
              <a:ext uri="{FF2B5EF4-FFF2-40B4-BE49-F238E27FC236}">
                <a16:creationId xmlns:a16="http://schemas.microsoft.com/office/drawing/2014/main" id="{E05CE296-56CC-8A48-8FBB-CEE9F8BF8054}"/>
              </a:ext>
            </a:extLst>
          </p:cNvPr>
          <p:cNvSpPr/>
          <p:nvPr/>
        </p:nvSpPr>
        <p:spPr bwMode="auto">
          <a:xfrm>
            <a:off x="8299572" y="3181143"/>
            <a:ext cx="121920" cy="121920"/>
          </a:xfrm>
          <a:prstGeom prst="ellipse">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599" name="Picture 598">
            <a:extLst>
              <a:ext uri="{FF2B5EF4-FFF2-40B4-BE49-F238E27FC236}">
                <a16:creationId xmlns:a16="http://schemas.microsoft.com/office/drawing/2014/main" id="{0F9FD6A9-342E-8C4A-9B4E-89928333FD1E}"/>
              </a:ext>
            </a:extLst>
          </p:cNvPr>
          <p:cNvPicPr>
            <a:picLocks noChangeAspect="1"/>
          </p:cNvPicPr>
          <p:nvPr/>
        </p:nvPicPr>
        <p:blipFill>
          <a:blip r:embed="rId7">
            <a:duotone>
              <a:schemeClr val="accent3">
                <a:shade val="45000"/>
                <a:satMod val="135000"/>
              </a:schemeClr>
              <a:prstClr val="white"/>
            </a:duotone>
          </a:blip>
          <a:stretch>
            <a:fillRect/>
          </a:stretch>
        </p:blipFill>
        <p:spPr>
          <a:xfrm>
            <a:off x="9288695" y="3461268"/>
            <a:ext cx="567343" cy="474984"/>
          </a:xfrm>
          <a:prstGeom prst="rect">
            <a:avLst/>
          </a:prstGeom>
          <a:noFill/>
        </p:spPr>
      </p:pic>
      <p:pic>
        <p:nvPicPr>
          <p:cNvPr id="600" name="Picture 599">
            <a:extLst>
              <a:ext uri="{FF2B5EF4-FFF2-40B4-BE49-F238E27FC236}">
                <a16:creationId xmlns:a16="http://schemas.microsoft.com/office/drawing/2014/main" id="{869671CF-93A3-9F42-8E62-01BB88B2E99A}"/>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a:solidFill>
            <a:schemeClr val="tx1">
              <a:lumMod val="65000"/>
              <a:lumOff val="35000"/>
            </a:schemeClr>
          </a:solidFill>
        </p:spPr>
      </p:pic>
      <p:sp>
        <p:nvSpPr>
          <p:cNvPr id="601" name="Rounded Rectangle 600">
            <a:extLst>
              <a:ext uri="{FF2B5EF4-FFF2-40B4-BE49-F238E27FC236}">
                <a16:creationId xmlns:a16="http://schemas.microsoft.com/office/drawing/2014/main" id="{01885952-9E03-564D-9B5C-BDABC2BEEB44}"/>
              </a:ext>
            </a:extLst>
          </p:cNvPr>
          <p:cNvSpPr/>
          <p:nvPr/>
        </p:nvSpPr>
        <p:spPr bwMode="auto">
          <a:xfrm>
            <a:off x="8931452" y="4321547"/>
            <a:ext cx="131600" cy="82232"/>
          </a:xfrm>
          <a:prstGeom prst="roundRect">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02" name="Rounded Rectangle 601">
            <a:extLst>
              <a:ext uri="{FF2B5EF4-FFF2-40B4-BE49-F238E27FC236}">
                <a16:creationId xmlns:a16="http://schemas.microsoft.com/office/drawing/2014/main" id="{8E289C62-779F-5D4D-A277-97B9A81F8C99}"/>
              </a:ext>
            </a:extLst>
          </p:cNvPr>
          <p:cNvSpPr/>
          <p:nvPr/>
        </p:nvSpPr>
        <p:spPr bwMode="auto">
          <a:xfrm>
            <a:off x="8768627" y="4321547"/>
            <a:ext cx="131600" cy="82232"/>
          </a:xfrm>
          <a:prstGeom prst="roundRect">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603" name="Picture 602">
            <a:extLst>
              <a:ext uri="{FF2B5EF4-FFF2-40B4-BE49-F238E27FC236}">
                <a16:creationId xmlns:a16="http://schemas.microsoft.com/office/drawing/2014/main" id="{D3523CFF-D3AC-9D47-8662-FBC49325E0D9}"/>
              </a:ext>
            </a:extLst>
          </p:cNvPr>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7844934" y="1219467"/>
            <a:ext cx="524021" cy="413248"/>
          </a:xfrm>
          <a:prstGeom prst="rect">
            <a:avLst/>
          </a:prstGeom>
          <a:noFill/>
        </p:spPr>
      </p:pic>
      <p:grpSp>
        <p:nvGrpSpPr>
          <p:cNvPr id="604" name="Group 603">
            <a:extLst>
              <a:ext uri="{FF2B5EF4-FFF2-40B4-BE49-F238E27FC236}">
                <a16:creationId xmlns:a16="http://schemas.microsoft.com/office/drawing/2014/main" id="{2A87913E-C3B7-7748-B0CB-AB59B73F928C}"/>
              </a:ext>
            </a:extLst>
          </p:cNvPr>
          <p:cNvGrpSpPr/>
          <p:nvPr/>
        </p:nvGrpSpPr>
        <p:grpSpPr>
          <a:xfrm>
            <a:off x="6515806" y="3600303"/>
            <a:ext cx="586767" cy="1309512"/>
            <a:chOff x="4886854" y="2700228"/>
            <a:chExt cx="440075" cy="982134"/>
          </a:xfrm>
        </p:grpSpPr>
        <p:grpSp>
          <p:nvGrpSpPr>
            <p:cNvPr id="605" name="Group 604">
              <a:extLst>
                <a:ext uri="{FF2B5EF4-FFF2-40B4-BE49-F238E27FC236}">
                  <a16:creationId xmlns:a16="http://schemas.microsoft.com/office/drawing/2014/main" id="{26892635-52E9-D749-B617-E151A457729A}"/>
                </a:ext>
              </a:extLst>
            </p:cNvPr>
            <p:cNvGrpSpPr/>
            <p:nvPr/>
          </p:nvGrpSpPr>
          <p:grpSpPr>
            <a:xfrm>
              <a:off x="4970918" y="2700228"/>
              <a:ext cx="274320" cy="982134"/>
              <a:chOff x="2692399" y="2184397"/>
              <a:chExt cx="274320" cy="982134"/>
            </a:xfrm>
            <a:solidFill>
              <a:schemeClr val="accent4"/>
            </a:solidFill>
          </p:grpSpPr>
          <p:sp>
            <p:nvSpPr>
              <p:cNvPr id="608" name="Oval 607">
                <a:extLst>
                  <a:ext uri="{FF2B5EF4-FFF2-40B4-BE49-F238E27FC236}">
                    <a16:creationId xmlns:a16="http://schemas.microsoft.com/office/drawing/2014/main" id="{2084CDB3-0850-2041-8D5C-8E4FF4B799B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09" name="Rectangle 608">
                <a:extLst>
                  <a:ext uri="{FF2B5EF4-FFF2-40B4-BE49-F238E27FC236}">
                    <a16:creationId xmlns:a16="http://schemas.microsoft.com/office/drawing/2014/main" id="{19A42A84-E750-5147-BFE6-B7AE82C2DEE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06" name="Chord 605">
              <a:extLst>
                <a:ext uri="{FF2B5EF4-FFF2-40B4-BE49-F238E27FC236}">
                  <a16:creationId xmlns:a16="http://schemas.microsoft.com/office/drawing/2014/main" id="{581D7E98-B84F-B04B-80C1-014493DB132A}"/>
                </a:ext>
              </a:extLst>
            </p:cNvPr>
            <p:cNvSpPr/>
            <p:nvPr/>
          </p:nvSpPr>
          <p:spPr bwMode="auto">
            <a:xfrm rot="17528077">
              <a:off x="5043014" y="2752290"/>
              <a:ext cx="169420" cy="15567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07" name="TextBox 606">
              <a:extLst>
                <a:ext uri="{FF2B5EF4-FFF2-40B4-BE49-F238E27FC236}">
                  <a16:creationId xmlns:a16="http://schemas.microsoft.com/office/drawing/2014/main" id="{1F9B20E5-1920-E34A-890B-052D22114B14}"/>
                </a:ext>
              </a:extLst>
            </p:cNvPr>
            <p:cNvSpPr txBox="1"/>
            <p:nvPr/>
          </p:nvSpPr>
          <p:spPr>
            <a:xfrm>
              <a:off x="4886854" y="318908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grpSp>
        <p:nvGrpSpPr>
          <p:cNvPr id="619" name="Group 618">
            <a:extLst>
              <a:ext uri="{FF2B5EF4-FFF2-40B4-BE49-F238E27FC236}">
                <a16:creationId xmlns:a16="http://schemas.microsoft.com/office/drawing/2014/main" id="{3DD86A82-3A3A-C647-9AF3-B8F5A82AF2FB}"/>
              </a:ext>
            </a:extLst>
          </p:cNvPr>
          <p:cNvGrpSpPr/>
          <p:nvPr/>
        </p:nvGrpSpPr>
        <p:grpSpPr>
          <a:xfrm>
            <a:off x="7369647" y="3323863"/>
            <a:ext cx="586767" cy="1309512"/>
            <a:chOff x="5527235" y="2492898"/>
            <a:chExt cx="440075" cy="982134"/>
          </a:xfrm>
        </p:grpSpPr>
        <p:grpSp>
          <p:nvGrpSpPr>
            <p:cNvPr id="620" name="Group 619">
              <a:extLst>
                <a:ext uri="{FF2B5EF4-FFF2-40B4-BE49-F238E27FC236}">
                  <a16:creationId xmlns:a16="http://schemas.microsoft.com/office/drawing/2014/main" id="{04A97EDA-1B8E-0746-BD3A-A1A5E816C327}"/>
                </a:ext>
              </a:extLst>
            </p:cNvPr>
            <p:cNvGrpSpPr/>
            <p:nvPr/>
          </p:nvGrpSpPr>
          <p:grpSpPr>
            <a:xfrm>
              <a:off x="5600427" y="2492898"/>
              <a:ext cx="274320" cy="982134"/>
              <a:chOff x="2368178" y="2124654"/>
              <a:chExt cx="274320" cy="982134"/>
            </a:xfrm>
          </p:grpSpPr>
          <p:grpSp>
            <p:nvGrpSpPr>
              <p:cNvPr id="622" name="Group 621">
                <a:extLst>
                  <a:ext uri="{FF2B5EF4-FFF2-40B4-BE49-F238E27FC236}">
                    <a16:creationId xmlns:a16="http://schemas.microsoft.com/office/drawing/2014/main" id="{A0431C3C-8F7D-7F4A-9EB6-CC563EDDDFE2}"/>
                  </a:ext>
                </a:extLst>
              </p:cNvPr>
              <p:cNvGrpSpPr/>
              <p:nvPr/>
            </p:nvGrpSpPr>
            <p:grpSpPr>
              <a:xfrm>
                <a:off x="2368178" y="2124654"/>
                <a:ext cx="274320" cy="982134"/>
                <a:chOff x="2692399" y="2184397"/>
                <a:chExt cx="274320" cy="982134"/>
              </a:xfrm>
            </p:grpSpPr>
            <p:sp>
              <p:nvSpPr>
                <p:cNvPr id="635" name="Oval 634">
                  <a:extLst>
                    <a:ext uri="{FF2B5EF4-FFF2-40B4-BE49-F238E27FC236}">
                      <a16:creationId xmlns:a16="http://schemas.microsoft.com/office/drawing/2014/main" id="{1B33AC7D-733C-E444-A7A7-9D8F5DB9125B}"/>
                    </a:ext>
                  </a:extLst>
                </p:cNvPr>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36" name="Rectangle 635">
                  <a:extLst>
                    <a:ext uri="{FF2B5EF4-FFF2-40B4-BE49-F238E27FC236}">
                      <a16:creationId xmlns:a16="http://schemas.microsoft.com/office/drawing/2014/main" id="{B75711F8-90E9-5846-96DB-1E68AA069D61}"/>
                    </a:ext>
                  </a:extLst>
                </p:cNvPr>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23" name="Group 622">
                <a:extLst>
                  <a:ext uri="{FF2B5EF4-FFF2-40B4-BE49-F238E27FC236}">
                    <a16:creationId xmlns:a16="http://schemas.microsoft.com/office/drawing/2014/main" id="{B8D8D3EA-F5AC-7B43-A1E2-DAAF8EFC4B72}"/>
                  </a:ext>
                </a:extLst>
              </p:cNvPr>
              <p:cNvGrpSpPr/>
              <p:nvPr/>
            </p:nvGrpSpPr>
            <p:grpSpPr>
              <a:xfrm>
                <a:off x="2368178" y="2240639"/>
                <a:ext cx="274320" cy="113533"/>
                <a:chOff x="1237102" y="1657048"/>
                <a:chExt cx="1598445" cy="433900"/>
              </a:xfrm>
            </p:grpSpPr>
            <p:grpSp>
              <p:nvGrpSpPr>
                <p:cNvPr id="624" name="Group 623">
                  <a:extLst>
                    <a:ext uri="{FF2B5EF4-FFF2-40B4-BE49-F238E27FC236}">
                      <a16:creationId xmlns:a16="http://schemas.microsoft.com/office/drawing/2014/main" id="{9032ED0E-DB53-CB48-A161-3CF14A98901C}"/>
                    </a:ext>
                  </a:extLst>
                </p:cNvPr>
                <p:cNvGrpSpPr/>
                <p:nvPr/>
              </p:nvGrpSpPr>
              <p:grpSpPr>
                <a:xfrm>
                  <a:off x="1517980" y="1688757"/>
                  <a:ext cx="1070783" cy="402191"/>
                  <a:chOff x="1517980" y="1688757"/>
                  <a:chExt cx="1070783" cy="402191"/>
                </a:xfrm>
              </p:grpSpPr>
              <p:sp>
                <p:nvSpPr>
                  <p:cNvPr id="629" name="Oval 628">
                    <a:extLst>
                      <a:ext uri="{FF2B5EF4-FFF2-40B4-BE49-F238E27FC236}">
                        <a16:creationId xmlns:a16="http://schemas.microsoft.com/office/drawing/2014/main" id="{39D754C2-97FA-9B4A-AB78-252EB08B8E1B}"/>
                      </a:ext>
                    </a:extLst>
                  </p:cNvPr>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30" name="Rectangle 629">
                    <a:extLst>
                      <a:ext uri="{FF2B5EF4-FFF2-40B4-BE49-F238E27FC236}">
                        <a16:creationId xmlns:a16="http://schemas.microsoft.com/office/drawing/2014/main" id="{F249B3E4-C1D3-0A4F-9E5C-7C1268A64604}"/>
                      </a:ext>
                    </a:extLst>
                  </p:cNvPr>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31" name="Rectangle 630">
                    <a:extLst>
                      <a:ext uri="{FF2B5EF4-FFF2-40B4-BE49-F238E27FC236}">
                        <a16:creationId xmlns:a16="http://schemas.microsoft.com/office/drawing/2014/main" id="{E24786A3-12F0-1D48-8B79-3EF0192CD6F0}"/>
                      </a:ext>
                    </a:extLst>
                  </p:cNvPr>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632" name="Straight Connector 631">
                    <a:extLst>
                      <a:ext uri="{FF2B5EF4-FFF2-40B4-BE49-F238E27FC236}">
                        <a16:creationId xmlns:a16="http://schemas.microsoft.com/office/drawing/2014/main" id="{B4FE13D5-2A18-564D-9000-4C153B91D7F8}"/>
                      </a:ext>
                    </a:extLst>
                  </p:cNvPr>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633" name="Straight Connector 632">
                    <a:extLst>
                      <a:ext uri="{FF2B5EF4-FFF2-40B4-BE49-F238E27FC236}">
                        <a16:creationId xmlns:a16="http://schemas.microsoft.com/office/drawing/2014/main" id="{7F376AF1-2F40-7847-9FAB-F813859F9012}"/>
                      </a:ext>
                    </a:extLst>
                  </p:cNvPr>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634" name="Straight Connector 633">
                    <a:extLst>
                      <a:ext uri="{FF2B5EF4-FFF2-40B4-BE49-F238E27FC236}">
                        <a16:creationId xmlns:a16="http://schemas.microsoft.com/office/drawing/2014/main" id="{D083C090-02AE-CD44-846F-9FBF5E7AADF7}"/>
                      </a:ext>
                    </a:extLst>
                  </p:cNvPr>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25" name="Straight Connector 624">
                  <a:extLst>
                    <a:ext uri="{FF2B5EF4-FFF2-40B4-BE49-F238E27FC236}">
                      <a16:creationId xmlns:a16="http://schemas.microsoft.com/office/drawing/2014/main" id="{548F4FBE-D241-744B-A5FD-6559AC16393A}"/>
                    </a:ext>
                  </a:extLst>
                </p:cNvPr>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6" name="Straight Connector 625">
                  <a:extLst>
                    <a:ext uri="{FF2B5EF4-FFF2-40B4-BE49-F238E27FC236}">
                      <a16:creationId xmlns:a16="http://schemas.microsoft.com/office/drawing/2014/main" id="{6FF642D0-AF7D-774B-87D5-988B78EB665C}"/>
                    </a:ext>
                  </a:extLst>
                </p:cNvPr>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7" name="Straight Connector 626">
                  <a:extLst>
                    <a:ext uri="{FF2B5EF4-FFF2-40B4-BE49-F238E27FC236}">
                      <a16:creationId xmlns:a16="http://schemas.microsoft.com/office/drawing/2014/main" id="{4900F193-9341-274A-BE49-5E03D2C041E6}"/>
                    </a:ext>
                  </a:extLst>
                </p:cNvPr>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8" name="Straight Connector 627">
                  <a:extLst>
                    <a:ext uri="{FF2B5EF4-FFF2-40B4-BE49-F238E27FC236}">
                      <a16:creationId xmlns:a16="http://schemas.microsoft.com/office/drawing/2014/main" id="{C7278FEF-57A5-4B47-86A6-2C16936FDE29}"/>
                    </a:ext>
                  </a:extLst>
                </p:cNvPr>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621" name="TextBox 620">
              <a:extLst>
                <a:ext uri="{FF2B5EF4-FFF2-40B4-BE49-F238E27FC236}">
                  <a16:creationId xmlns:a16="http://schemas.microsoft.com/office/drawing/2014/main" id="{46E00C61-8004-154B-8EED-6466665587A3}"/>
                </a:ext>
              </a:extLst>
            </p:cNvPr>
            <p:cNvSpPr txBox="1"/>
            <p:nvPr/>
          </p:nvSpPr>
          <p:spPr>
            <a:xfrm>
              <a:off x="5527235" y="296693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grpSp>
        <p:nvGrpSpPr>
          <p:cNvPr id="637" name="Group 636">
            <a:extLst>
              <a:ext uri="{FF2B5EF4-FFF2-40B4-BE49-F238E27FC236}">
                <a16:creationId xmlns:a16="http://schemas.microsoft.com/office/drawing/2014/main" id="{2454510D-DD55-BF42-AFC5-4A913C3C23F3}"/>
              </a:ext>
            </a:extLst>
          </p:cNvPr>
          <p:cNvGrpSpPr/>
          <p:nvPr/>
        </p:nvGrpSpPr>
        <p:grpSpPr>
          <a:xfrm>
            <a:off x="7034221" y="1833464"/>
            <a:ext cx="586767" cy="1368312"/>
            <a:chOff x="5275665" y="1375098"/>
            <a:chExt cx="440075" cy="1026234"/>
          </a:xfrm>
        </p:grpSpPr>
        <p:grpSp>
          <p:nvGrpSpPr>
            <p:cNvPr id="638" name="Group 637">
              <a:extLst>
                <a:ext uri="{FF2B5EF4-FFF2-40B4-BE49-F238E27FC236}">
                  <a16:creationId xmlns:a16="http://schemas.microsoft.com/office/drawing/2014/main" id="{9A6180D9-BDD0-EE44-B15F-06524FE46861}"/>
                </a:ext>
              </a:extLst>
            </p:cNvPr>
            <p:cNvGrpSpPr/>
            <p:nvPr/>
          </p:nvGrpSpPr>
          <p:grpSpPr>
            <a:xfrm>
              <a:off x="5305142" y="1375098"/>
              <a:ext cx="353568" cy="1026234"/>
              <a:chOff x="1414123" y="1571676"/>
              <a:chExt cx="353568" cy="1026234"/>
            </a:xfrm>
          </p:grpSpPr>
          <p:grpSp>
            <p:nvGrpSpPr>
              <p:cNvPr id="640" name="Group 639">
                <a:extLst>
                  <a:ext uri="{FF2B5EF4-FFF2-40B4-BE49-F238E27FC236}">
                    <a16:creationId xmlns:a16="http://schemas.microsoft.com/office/drawing/2014/main" id="{FF364E48-929B-264B-9A7C-B73A2DC925FA}"/>
                  </a:ext>
                </a:extLst>
              </p:cNvPr>
              <p:cNvGrpSpPr/>
              <p:nvPr/>
            </p:nvGrpSpPr>
            <p:grpSpPr>
              <a:xfrm>
                <a:off x="1446433" y="1615776"/>
                <a:ext cx="274320" cy="982134"/>
                <a:chOff x="2692399" y="2184397"/>
                <a:chExt cx="274320" cy="982134"/>
              </a:xfrm>
            </p:grpSpPr>
            <p:sp>
              <p:nvSpPr>
                <p:cNvPr id="645" name="Oval 644">
                  <a:extLst>
                    <a:ext uri="{FF2B5EF4-FFF2-40B4-BE49-F238E27FC236}">
                      <a16:creationId xmlns:a16="http://schemas.microsoft.com/office/drawing/2014/main" id="{3D94B621-23F4-A048-A2B8-7297F0B4BD27}"/>
                    </a:ext>
                  </a:extLst>
                </p:cNvPr>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46" name="Rectangle 645">
                  <a:extLst>
                    <a:ext uri="{FF2B5EF4-FFF2-40B4-BE49-F238E27FC236}">
                      <a16:creationId xmlns:a16="http://schemas.microsoft.com/office/drawing/2014/main" id="{5721F078-94D8-A743-BFA7-750E3E2805BC}"/>
                    </a:ext>
                  </a:extLst>
                </p:cNvPr>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41" name="Teardrop 640">
                <a:extLst>
                  <a:ext uri="{FF2B5EF4-FFF2-40B4-BE49-F238E27FC236}">
                    <a16:creationId xmlns:a16="http://schemas.microsoft.com/office/drawing/2014/main" id="{7E974072-1708-8E47-A033-FD8680724CC0}"/>
                  </a:ext>
                </a:extLst>
              </p:cNvPr>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42" name="Teardrop 641">
                <a:extLst>
                  <a:ext uri="{FF2B5EF4-FFF2-40B4-BE49-F238E27FC236}">
                    <a16:creationId xmlns:a16="http://schemas.microsoft.com/office/drawing/2014/main" id="{07A7AE41-4152-9C4D-9BD9-491F6AA41E80}"/>
                  </a:ext>
                </a:extLst>
              </p:cNvPr>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43" name="Rounded Rectangle 642">
                <a:extLst>
                  <a:ext uri="{FF2B5EF4-FFF2-40B4-BE49-F238E27FC236}">
                    <a16:creationId xmlns:a16="http://schemas.microsoft.com/office/drawing/2014/main" id="{9DDDACDD-84E8-B548-9218-BAA6830C8E17}"/>
                  </a:ext>
                </a:extLst>
              </p:cNvPr>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44" name="Rounded Rectangle 643">
                <a:extLst>
                  <a:ext uri="{FF2B5EF4-FFF2-40B4-BE49-F238E27FC236}">
                    <a16:creationId xmlns:a16="http://schemas.microsoft.com/office/drawing/2014/main" id="{82E1156A-F0A6-BB44-BE62-F82DE08B3A4A}"/>
                  </a:ext>
                </a:extLst>
              </p:cNvPr>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39" name="TextBox 638">
              <a:extLst>
                <a:ext uri="{FF2B5EF4-FFF2-40B4-BE49-F238E27FC236}">
                  <a16:creationId xmlns:a16="http://schemas.microsoft.com/office/drawing/2014/main" id="{E51950E2-BB77-2246-8270-05C658B5F544}"/>
                </a:ext>
              </a:extLst>
            </p:cNvPr>
            <p:cNvSpPr txBox="1"/>
            <p:nvPr/>
          </p:nvSpPr>
          <p:spPr>
            <a:xfrm>
              <a:off x="5275665" y="192069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664" name="Group 663">
            <a:extLst>
              <a:ext uri="{FF2B5EF4-FFF2-40B4-BE49-F238E27FC236}">
                <a16:creationId xmlns:a16="http://schemas.microsoft.com/office/drawing/2014/main" id="{F28FEC25-A5EE-A543-919E-3EFC5F893458}"/>
              </a:ext>
            </a:extLst>
          </p:cNvPr>
          <p:cNvGrpSpPr/>
          <p:nvPr/>
        </p:nvGrpSpPr>
        <p:grpSpPr>
          <a:xfrm>
            <a:off x="8164768" y="3052717"/>
            <a:ext cx="572593" cy="1309512"/>
            <a:chOff x="6123576" y="2289538"/>
            <a:chExt cx="429445" cy="982134"/>
          </a:xfrm>
        </p:grpSpPr>
        <p:grpSp>
          <p:nvGrpSpPr>
            <p:cNvPr id="665" name="Group 664">
              <a:extLst>
                <a:ext uri="{FF2B5EF4-FFF2-40B4-BE49-F238E27FC236}">
                  <a16:creationId xmlns:a16="http://schemas.microsoft.com/office/drawing/2014/main" id="{AA08B807-063F-8848-887F-CCD046406044}"/>
                </a:ext>
              </a:extLst>
            </p:cNvPr>
            <p:cNvGrpSpPr/>
            <p:nvPr/>
          </p:nvGrpSpPr>
          <p:grpSpPr>
            <a:xfrm>
              <a:off x="6187190" y="2289538"/>
              <a:ext cx="274320" cy="982134"/>
              <a:chOff x="2692399" y="2184397"/>
              <a:chExt cx="274320" cy="982134"/>
            </a:xfrm>
            <a:solidFill>
              <a:schemeClr val="accent4"/>
            </a:solidFill>
          </p:grpSpPr>
          <p:sp>
            <p:nvSpPr>
              <p:cNvPr id="670" name="Oval 669">
                <a:extLst>
                  <a:ext uri="{FF2B5EF4-FFF2-40B4-BE49-F238E27FC236}">
                    <a16:creationId xmlns:a16="http://schemas.microsoft.com/office/drawing/2014/main" id="{BF226F73-F9AD-3F45-B27C-5336762A5D3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71" name="Rectangle 670">
                <a:extLst>
                  <a:ext uri="{FF2B5EF4-FFF2-40B4-BE49-F238E27FC236}">
                    <a16:creationId xmlns:a16="http://schemas.microsoft.com/office/drawing/2014/main" id="{1A760778-915A-DD4F-83A8-7712F8B2DE9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66" name="Lightning Bolt 665">
              <a:extLst>
                <a:ext uri="{FF2B5EF4-FFF2-40B4-BE49-F238E27FC236}">
                  <a16:creationId xmlns:a16="http://schemas.microsoft.com/office/drawing/2014/main" id="{C2CEFF8C-BE13-B241-9AEC-B7A091659A9E}"/>
                </a:ext>
              </a:extLst>
            </p:cNvPr>
            <p:cNvSpPr/>
            <p:nvPr/>
          </p:nvSpPr>
          <p:spPr bwMode="auto">
            <a:xfrm>
              <a:off x="6297928" y="2322183"/>
              <a:ext cx="57556" cy="8181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67" name="TextBox 666">
              <a:extLst>
                <a:ext uri="{FF2B5EF4-FFF2-40B4-BE49-F238E27FC236}">
                  <a16:creationId xmlns:a16="http://schemas.microsoft.com/office/drawing/2014/main" id="{47B9D23E-14A9-5641-8E0E-96AE4BCB15E0}"/>
                </a:ext>
              </a:extLst>
            </p:cNvPr>
            <p:cNvSpPr txBox="1"/>
            <p:nvPr/>
          </p:nvSpPr>
          <p:spPr>
            <a:xfrm>
              <a:off x="6123576" y="2790693"/>
              <a:ext cx="42944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50000"/>
                    </a:schemeClr>
                  </a:solidFill>
                </a:rPr>
                <a:t>0.1</a:t>
              </a:r>
            </a:p>
          </p:txBody>
        </p:sp>
        <p:sp>
          <p:nvSpPr>
            <p:cNvPr id="668" name="Oval 667">
              <a:extLst>
                <a:ext uri="{FF2B5EF4-FFF2-40B4-BE49-F238E27FC236}">
                  <a16:creationId xmlns:a16="http://schemas.microsoft.com/office/drawing/2014/main" id="{B803F67C-30DC-FA4A-8EC9-BF46A0D4502A}"/>
                </a:ext>
              </a:extLst>
            </p:cNvPr>
            <p:cNvSpPr/>
            <p:nvPr/>
          </p:nvSpPr>
          <p:spPr bwMode="auto">
            <a:xfrm>
              <a:off x="6341991" y="2385857"/>
              <a:ext cx="91440" cy="9144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69" name="Oval 668">
              <a:extLst>
                <a:ext uri="{FF2B5EF4-FFF2-40B4-BE49-F238E27FC236}">
                  <a16:creationId xmlns:a16="http://schemas.microsoft.com/office/drawing/2014/main" id="{EB659365-067E-944E-9A30-733A6489C912}"/>
                </a:ext>
              </a:extLst>
            </p:cNvPr>
            <p:cNvSpPr/>
            <p:nvPr/>
          </p:nvSpPr>
          <p:spPr bwMode="auto">
            <a:xfrm>
              <a:off x="6224679" y="2385857"/>
              <a:ext cx="91440" cy="9144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72" name="Group 671">
            <a:extLst>
              <a:ext uri="{FF2B5EF4-FFF2-40B4-BE49-F238E27FC236}">
                <a16:creationId xmlns:a16="http://schemas.microsoft.com/office/drawing/2014/main" id="{090FEE7C-2C56-A149-8111-341E27C1D298}"/>
              </a:ext>
            </a:extLst>
          </p:cNvPr>
          <p:cNvGrpSpPr/>
          <p:nvPr/>
        </p:nvGrpSpPr>
        <p:grpSpPr>
          <a:xfrm>
            <a:off x="9288696" y="3461267"/>
            <a:ext cx="613177" cy="1399714"/>
            <a:chOff x="6966521" y="2595951"/>
            <a:chExt cx="459883" cy="1049786"/>
          </a:xfrm>
        </p:grpSpPr>
        <p:grpSp>
          <p:nvGrpSpPr>
            <p:cNvPr id="673" name="Group 672">
              <a:extLst>
                <a:ext uri="{FF2B5EF4-FFF2-40B4-BE49-F238E27FC236}">
                  <a16:creationId xmlns:a16="http://schemas.microsoft.com/office/drawing/2014/main" id="{3323F819-C162-D047-A810-369499D5378B}"/>
                </a:ext>
              </a:extLst>
            </p:cNvPr>
            <p:cNvGrpSpPr/>
            <p:nvPr/>
          </p:nvGrpSpPr>
          <p:grpSpPr>
            <a:xfrm>
              <a:off x="6986329" y="2663603"/>
              <a:ext cx="440075" cy="982134"/>
              <a:chOff x="6986329" y="2663603"/>
              <a:chExt cx="440075" cy="982134"/>
            </a:xfrm>
          </p:grpSpPr>
          <p:grpSp>
            <p:nvGrpSpPr>
              <p:cNvPr id="675" name="Group 674">
                <a:extLst>
                  <a:ext uri="{FF2B5EF4-FFF2-40B4-BE49-F238E27FC236}">
                    <a16:creationId xmlns:a16="http://schemas.microsoft.com/office/drawing/2014/main" id="{A9A175CB-8267-1342-8E25-3FA160B8068D}"/>
                  </a:ext>
                </a:extLst>
              </p:cNvPr>
              <p:cNvGrpSpPr/>
              <p:nvPr/>
            </p:nvGrpSpPr>
            <p:grpSpPr>
              <a:xfrm>
                <a:off x="7070554" y="2663603"/>
                <a:ext cx="274320" cy="982134"/>
                <a:chOff x="2692399" y="2184397"/>
                <a:chExt cx="274320" cy="982134"/>
              </a:xfrm>
              <a:solidFill>
                <a:schemeClr val="accent4"/>
              </a:solidFill>
            </p:grpSpPr>
            <p:sp>
              <p:nvSpPr>
                <p:cNvPr id="677" name="Oval 676">
                  <a:extLst>
                    <a:ext uri="{FF2B5EF4-FFF2-40B4-BE49-F238E27FC236}">
                      <a16:creationId xmlns:a16="http://schemas.microsoft.com/office/drawing/2014/main" id="{CF608C32-678E-8C43-B487-78D9D56849F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78" name="Rectangle 677">
                  <a:extLst>
                    <a:ext uri="{FF2B5EF4-FFF2-40B4-BE49-F238E27FC236}">
                      <a16:creationId xmlns:a16="http://schemas.microsoft.com/office/drawing/2014/main" id="{A97FE131-371C-714F-802C-12D84872DEE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76" name="TextBox 675">
                <a:extLst>
                  <a:ext uri="{FF2B5EF4-FFF2-40B4-BE49-F238E27FC236}">
                    <a16:creationId xmlns:a16="http://schemas.microsoft.com/office/drawing/2014/main" id="{E70058B8-CEFE-7849-97E0-E7249864801D}"/>
                  </a:ext>
                </a:extLst>
              </p:cNvPr>
              <p:cNvSpPr txBox="1"/>
              <p:nvPr/>
            </p:nvSpPr>
            <p:spPr>
              <a:xfrm>
                <a:off x="6986329" y="3160744"/>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grpSp>
        <p:pic>
          <p:nvPicPr>
            <p:cNvPr id="674" name="Picture 673">
              <a:extLst>
                <a:ext uri="{FF2B5EF4-FFF2-40B4-BE49-F238E27FC236}">
                  <a16:creationId xmlns:a16="http://schemas.microsoft.com/office/drawing/2014/main" id="{3FDAF424-737C-984A-BB9A-8C47B02F9D13}"/>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noFill/>
          </p:spPr>
        </p:pic>
      </p:grpSp>
      <p:grpSp>
        <p:nvGrpSpPr>
          <p:cNvPr id="679" name="Group 678">
            <a:extLst>
              <a:ext uri="{FF2B5EF4-FFF2-40B4-BE49-F238E27FC236}">
                <a16:creationId xmlns:a16="http://schemas.microsoft.com/office/drawing/2014/main" id="{B46F22BB-44C5-C94B-AC2F-863688D56D17}"/>
              </a:ext>
            </a:extLst>
          </p:cNvPr>
          <p:cNvGrpSpPr/>
          <p:nvPr/>
        </p:nvGrpSpPr>
        <p:grpSpPr>
          <a:xfrm>
            <a:off x="8657961" y="4274416"/>
            <a:ext cx="586767" cy="1309512"/>
            <a:chOff x="6493470" y="3205812"/>
            <a:chExt cx="440075" cy="982134"/>
          </a:xfrm>
        </p:grpSpPr>
        <p:grpSp>
          <p:nvGrpSpPr>
            <p:cNvPr id="680" name="Group 679">
              <a:extLst>
                <a:ext uri="{FF2B5EF4-FFF2-40B4-BE49-F238E27FC236}">
                  <a16:creationId xmlns:a16="http://schemas.microsoft.com/office/drawing/2014/main" id="{49DCDDF9-1E98-0146-9A47-F81EB5C94158}"/>
                </a:ext>
              </a:extLst>
            </p:cNvPr>
            <p:cNvGrpSpPr/>
            <p:nvPr/>
          </p:nvGrpSpPr>
          <p:grpSpPr>
            <a:xfrm>
              <a:off x="6493470" y="3205812"/>
              <a:ext cx="440075" cy="982134"/>
              <a:chOff x="6493470" y="3205812"/>
              <a:chExt cx="440075" cy="982134"/>
            </a:xfrm>
          </p:grpSpPr>
          <p:grpSp>
            <p:nvGrpSpPr>
              <p:cNvPr id="684" name="Group 683">
                <a:extLst>
                  <a:ext uri="{FF2B5EF4-FFF2-40B4-BE49-F238E27FC236}">
                    <a16:creationId xmlns:a16="http://schemas.microsoft.com/office/drawing/2014/main" id="{42FA42F0-191A-FD49-B631-75243C663C0B}"/>
                  </a:ext>
                </a:extLst>
              </p:cNvPr>
              <p:cNvGrpSpPr/>
              <p:nvPr/>
            </p:nvGrpSpPr>
            <p:grpSpPr>
              <a:xfrm>
                <a:off x="6552961" y="3205812"/>
                <a:ext cx="274320" cy="982134"/>
                <a:chOff x="2692399" y="2184397"/>
                <a:chExt cx="274320" cy="982134"/>
              </a:xfrm>
              <a:solidFill>
                <a:schemeClr val="accent4"/>
              </a:solidFill>
            </p:grpSpPr>
            <p:sp>
              <p:nvSpPr>
                <p:cNvPr id="686" name="Oval 685">
                  <a:extLst>
                    <a:ext uri="{FF2B5EF4-FFF2-40B4-BE49-F238E27FC236}">
                      <a16:creationId xmlns:a16="http://schemas.microsoft.com/office/drawing/2014/main" id="{3E4C1199-ADAA-3345-8942-F20D4F4D6E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7" name="Rectangle 686">
                  <a:extLst>
                    <a:ext uri="{FF2B5EF4-FFF2-40B4-BE49-F238E27FC236}">
                      <a16:creationId xmlns:a16="http://schemas.microsoft.com/office/drawing/2014/main" id="{853B8CF6-D2DE-D948-B280-2043DF2BB6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85" name="TextBox 684">
                <a:extLst>
                  <a:ext uri="{FF2B5EF4-FFF2-40B4-BE49-F238E27FC236}">
                    <a16:creationId xmlns:a16="http://schemas.microsoft.com/office/drawing/2014/main" id="{55F341E3-B8F3-984B-8FDA-5AF0F86F0C50}"/>
                  </a:ext>
                </a:extLst>
              </p:cNvPr>
              <p:cNvSpPr txBox="1"/>
              <p:nvPr/>
            </p:nvSpPr>
            <p:spPr>
              <a:xfrm>
                <a:off x="6493470" y="367022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681" name="Picture 680">
              <a:extLst>
                <a:ext uri="{FF2B5EF4-FFF2-40B4-BE49-F238E27FC236}">
                  <a16:creationId xmlns:a16="http://schemas.microsoft.com/office/drawing/2014/main" id="{3891E59F-4513-D747-8C93-C1F557EAC67D}"/>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682" name="Rounded Rectangle 681">
              <a:extLst>
                <a:ext uri="{FF2B5EF4-FFF2-40B4-BE49-F238E27FC236}">
                  <a16:creationId xmlns:a16="http://schemas.microsoft.com/office/drawing/2014/main" id="{D2990B7C-321C-1A4E-B0C3-C0D0A65DF012}"/>
                </a:ext>
              </a:extLst>
            </p:cNvPr>
            <p:cNvSpPr/>
            <p:nvPr/>
          </p:nvSpPr>
          <p:spPr bwMode="auto">
            <a:xfrm>
              <a:off x="6698589"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3" name="Rounded Rectangle 682">
              <a:extLst>
                <a:ext uri="{FF2B5EF4-FFF2-40B4-BE49-F238E27FC236}">
                  <a16:creationId xmlns:a16="http://schemas.microsoft.com/office/drawing/2014/main" id="{A31C38D7-1CB2-9A4E-9866-C8DB62D34A81}"/>
                </a:ext>
              </a:extLst>
            </p:cNvPr>
            <p:cNvSpPr/>
            <p:nvPr/>
          </p:nvSpPr>
          <p:spPr bwMode="auto">
            <a:xfrm>
              <a:off x="6576470"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88" name="Group 687">
            <a:extLst>
              <a:ext uri="{FF2B5EF4-FFF2-40B4-BE49-F238E27FC236}">
                <a16:creationId xmlns:a16="http://schemas.microsoft.com/office/drawing/2014/main" id="{4DB3CFBA-940A-1C42-86AA-7B08AA23E754}"/>
              </a:ext>
            </a:extLst>
          </p:cNvPr>
          <p:cNvGrpSpPr/>
          <p:nvPr/>
        </p:nvGrpSpPr>
        <p:grpSpPr>
          <a:xfrm>
            <a:off x="8820639" y="2159939"/>
            <a:ext cx="612155" cy="1309512"/>
            <a:chOff x="6615479" y="1619954"/>
            <a:chExt cx="459116" cy="982134"/>
          </a:xfrm>
        </p:grpSpPr>
        <p:grpSp>
          <p:nvGrpSpPr>
            <p:cNvPr id="689" name="Group 688">
              <a:extLst>
                <a:ext uri="{FF2B5EF4-FFF2-40B4-BE49-F238E27FC236}">
                  <a16:creationId xmlns:a16="http://schemas.microsoft.com/office/drawing/2014/main" id="{EE3E8CDA-39DA-C240-90E8-CA73D1EAE1D5}"/>
                </a:ext>
              </a:extLst>
            </p:cNvPr>
            <p:cNvGrpSpPr/>
            <p:nvPr/>
          </p:nvGrpSpPr>
          <p:grpSpPr>
            <a:xfrm>
              <a:off x="6695345" y="1619954"/>
              <a:ext cx="274320" cy="982134"/>
              <a:chOff x="2692399" y="2184397"/>
              <a:chExt cx="274320" cy="982134"/>
            </a:xfrm>
          </p:grpSpPr>
          <p:sp>
            <p:nvSpPr>
              <p:cNvPr id="703" name="Oval 702">
                <a:extLst>
                  <a:ext uri="{FF2B5EF4-FFF2-40B4-BE49-F238E27FC236}">
                    <a16:creationId xmlns:a16="http://schemas.microsoft.com/office/drawing/2014/main" id="{7AB9EDA4-B963-004F-97F0-2E8451320CB5}"/>
                  </a:ext>
                </a:extLst>
              </p:cNvPr>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704" name="Rectangle 703">
                <a:extLst>
                  <a:ext uri="{FF2B5EF4-FFF2-40B4-BE49-F238E27FC236}">
                    <a16:creationId xmlns:a16="http://schemas.microsoft.com/office/drawing/2014/main" id="{A6BE2510-6A66-2746-81FF-4B6ED714DDD6}"/>
                  </a:ext>
                </a:extLst>
              </p:cNvPr>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90" name="Group 689">
              <a:extLst>
                <a:ext uri="{FF2B5EF4-FFF2-40B4-BE49-F238E27FC236}">
                  <a16:creationId xmlns:a16="http://schemas.microsoft.com/office/drawing/2014/main" id="{AF2D940D-BA62-844E-A202-29473CABFA2F}"/>
                </a:ext>
              </a:extLst>
            </p:cNvPr>
            <p:cNvGrpSpPr/>
            <p:nvPr/>
          </p:nvGrpSpPr>
          <p:grpSpPr>
            <a:xfrm>
              <a:off x="6743548" y="1744236"/>
              <a:ext cx="183764" cy="105236"/>
              <a:chOff x="1517980" y="1688757"/>
              <a:chExt cx="1070783" cy="402191"/>
            </a:xfrm>
          </p:grpSpPr>
          <p:sp>
            <p:nvSpPr>
              <p:cNvPr id="697" name="Oval 696">
                <a:extLst>
                  <a:ext uri="{FF2B5EF4-FFF2-40B4-BE49-F238E27FC236}">
                    <a16:creationId xmlns:a16="http://schemas.microsoft.com/office/drawing/2014/main" id="{81A92E8B-5AAA-CC42-BEBD-2662F506242E}"/>
                  </a:ext>
                </a:extLst>
              </p:cNvPr>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8" name="Rectangle 697">
                <a:extLst>
                  <a:ext uri="{FF2B5EF4-FFF2-40B4-BE49-F238E27FC236}">
                    <a16:creationId xmlns:a16="http://schemas.microsoft.com/office/drawing/2014/main" id="{ABD3D68F-BD31-1E4C-A979-F8277AADFE58}"/>
                  </a:ext>
                </a:extLst>
              </p:cNvPr>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9" name="Rectangle 698">
                <a:extLst>
                  <a:ext uri="{FF2B5EF4-FFF2-40B4-BE49-F238E27FC236}">
                    <a16:creationId xmlns:a16="http://schemas.microsoft.com/office/drawing/2014/main" id="{F31DC496-26BD-A843-9FE3-7D8DC4AB11BE}"/>
                  </a:ext>
                </a:extLst>
              </p:cNvPr>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0" name="Straight Connector 699">
                <a:extLst>
                  <a:ext uri="{FF2B5EF4-FFF2-40B4-BE49-F238E27FC236}">
                    <a16:creationId xmlns:a16="http://schemas.microsoft.com/office/drawing/2014/main" id="{59B85747-2325-AF4C-82B6-A8FDCE384F91}"/>
                  </a:ext>
                </a:extLst>
              </p:cNvPr>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01" name="Straight Connector 700">
                <a:extLst>
                  <a:ext uri="{FF2B5EF4-FFF2-40B4-BE49-F238E27FC236}">
                    <a16:creationId xmlns:a16="http://schemas.microsoft.com/office/drawing/2014/main" id="{63F658E8-C9A5-A74A-B2EE-C0FFCA766B6A}"/>
                  </a:ext>
                </a:extLst>
              </p:cNvPr>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02" name="Straight Connector 701">
                <a:extLst>
                  <a:ext uri="{FF2B5EF4-FFF2-40B4-BE49-F238E27FC236}">
                    <a16:creationId xmlns:a16="http://schemas.microsoft.com/office/drawing/2014/main" id="{8218A17C-42EF-8F43-BC8C-C093E0CC59C5}"/>
                  </a:ext>
                </a:extLst>
              </p:cNvPr>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91" name="Straight Connector 690">
              <a:extLst>
                <a:ext uri="{FF2B5EF4-FFF2-40B4-BE49-F238E27FC236}">
                  <a16:creationId xmlns:a16="http://schemas.microsoft.com/office/drawing/2014/main" id="{CF231951-0317-7046-A373-233C2CDD3B0B}"/>
                </a:ext>
              </a:extLst>
            </p:cNvPr>
            <p:cNvCxnSpPr/>
            <p:nvPr/>
          </p:nvCxnSpPr>
          <p:spPr bwMode="auto">
            <a:xfrm flipV="1">
              <a:off x="6882438" y="1744236"/>
              <a:ext cx="87227" cy="17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692" name="Picture 691">
              <a:extLst>
                <a:ext uri="{FF2B5EF4-FFF2-40B4-BE49-F238E27FC236}">
                  <a16:creationId xmlns:a16="http://schemas.microsoft.com/office/drawing/2014/main" id="{E7E4FFE0-1691-BF40-9D6D-6B24C03C9025}"/>
                </a:ext>
              </a:extLst>
            </p:cNvPr>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693" name="Straight Connector 692">
              <a:extLst>
                <a:ext uri="{FF2B5EF4-FFF2-40B4-BE49-F238E27FC236}">
                  <a16:creationId xmlns:a16="http://schemas.microsoft.com/office/drawing/2014/main" id="{BCDB1B79-DE20-3C4B-94E8-58BB66205DE2}"/>
                </a:ext>
              </a:extLst>
            </p:cNvPr>
            <p:cNvCxnSpPr/>
            <p:nvPr/>
          </p:nvCxnSpPr>
          <p:spPr bwMode="auto">
            <a:xfrm flipV="1">
              <a:off x="6885972" y="1760339"/>
              <a:ext cx="83693" cy="7157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94" name="Straight Connector 693">
              <a:extLst>
                <a:ext uri="{FF2B5EF4-FFF2-40B4-BE49-F238E27FC236}">
                  <a16:creationId xmlns:a16="http://schemas.microsoft.com/office/drawing/2014/main" id="{B300E5BF-CD64-F94C-B3D3-AE962D2D56D8}"/>
                </a:ext>
              </a:extLst>
            </p:cNvPr>
            <p:cNvCxnSpPr/>
            <p:nvPr/>
          </p:nvCxnSpPr>
          <p:spPr bwMode="auto">
            <a:xfrm flipH="1" flipV="1">
              <a:off x="6695345" y="1735939"/>
              <a:ext cx="90069" cy="244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95" name="Straight Connector 694">
              <a:extLst>
                <a:ext uri="{FF2B5EF4-FFF2-40B4-BE49-F238E27FC236}">
                  <a16:creationId xmlns:a16="http://schemas.microsoft.com/office/drawing/2014/main" id="{81384F00-106F-634D-A66E-75C29650547C}"/>
                </a:ext>
              </a:extLst>
            </p:cNvPr>
            <p:cNvCxnSpPr/>
            <p:nvPr/>
          </p:nvCxnSpPr>
          <p:spPr bwMode="auto">
            <a:xfrm flipH="1" flipV="1">
              <a:off x="6695345" y="1760339"/>
              <a:ext cx="91483" cy="70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696" name="TextBox 695">
              <a:extLst>
                <a:ext uri="{FF2B5EF4-FFF2-40B4-BE49-F238E27FC236}">
                  <a16:creationId xmlns:a16="http://schemas.microsoft.com/office/drawing/2014/main" id="{D1D29D63-9F2F-1243-AB68-E353B2C97753}"/>
                </a:ext>
              </a:extLst>
            </p:cNvPr>
            <p:cNvSpPr txBox="1"/>
            <p:nvPr/>
          </p:nvSpPr>
          <p:spPr>
            <a:xfrm>
              <a:off x="6615479" y="212671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grpSp>
      <p:grpSp>
        <p:nvGrpSpPr>
          <p:cNvPr id="705" name="Group 704">
            <a:extLst>
              <a:ext uri="{FF2B5EF4-FFF2-40B4-BE49-F238E27FC236}">
                <a16:creationId xmlns:a16="http://schemas.microsoft.com/office/drawing/2014/main" id="{837A8F22-94C9-0C4F-A469-C0FD34463A40}"/>
              </a:ext>
            </a:extLst>
          </p:cNvPr>
          <p:cNvGrpSpPr/>
          <p:nvPr/>
        </p:nvGrpSpPr>
        <p:grpSpPr>
          <a:xfrm>
            <a:off x="9473764" y="1776025"/>
            <a:ext cx="592275" cy="1309512"/>
            <a:chOff x="7105323" y="1332018"/>
            <a:chExt cx="444206" cy="982134"/>
          </a:xfrm>
        </p:grpSpPr>
        <p:grpSp>
          <p:nvGrpSpPr>
            <p:cNvPr id="706" name="Group 705">
              <a:extLst>
                <a:ext uri="{FF2B5EF4-FFF2-40B4-BE49-F238E27FC236}">
                  <a16:creationId xmlns:a16="http://schemas.microsoft.com/office/drawing/2014/main" id="{C19FA7D7-EB1E-0D4B-BD19-8ADA239342C9}"/>
                </a:ext>
              </a:extLst>
            </p:cNvPr>
            <p:cNvGrpSpPr/>
            <p:nvPr/>
          </p:nvGrpSpPr>
          <p:grpSpPr>
            <a:xfrm>
              <a:off x="7175129" y="1332018"/>
              <a:ext cx="374400" cy="982134"/>
              <a:chOff x="587671" y="2548983"/>
              <a:chExt cx="374400" cy="982134"/>
            </a:xfrm>
          </p:grpSpPr>
          <p:grpSp>
            <p:nvGrpSpPr>
              <p:cNvPr id="708" name="Group 707">
                <a:extLst>
                  <a:ext uri="{FF2B5EF4-FFF2-40B4-BE49-F238E27FC236}">
                    <a16:creationId xmlns:a16="http://schemas.microsoft.com/office/drawing/2014/main" id="{6C60A22F-935B-8E40-8DA8-D0572DFD5CE9}"/>
                  </a:ext>
                </a:extLst>
              </p:cNvPr>
              <p:cNvGrpSpPr/>
              <p:nvPr/>
            </p:nvGrpSpPr>
            <p:grpSpPr>
              <a:xfrm>
                <a:off x="587671" y="2548983"/>
                <a:ext cx="274320" cy="982134"/>
                <a:chOff x="2692399" y="2184397"/>
                <a:chExt cx="274320" cy="982134"/>
              </a:xfrm>
            </p:grpSpPr>
            <p:sp>
              <p:nvSpPr>
                <p:cNvPr id="712" name="Oval 711">
                  <a:extLst>
                    <a:ext uri="{FF2B5EF4-FFF2-40B4-BE49-F238E27FC236}">
                      <a16:creationId xmlns:a16="http://schemas.microsoft.com/office/drawing/2014/main" id="{B92ECFD8-CAC2-7C43-912D-1ABBB4154CB7}"/>
                    </a:ext>
                  </a:extLst>
                </p:cNvPr>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713" name="Rectangle 712">
                  <a:extLst>
                    <a:ext uri="{FF2B5EF4-FFF2-40B4-BE49-F238E27FC236}">
                      <a16:creationId xmlns:a16="http://schemas.microsoft.com/office/drawing/2014/main" id="{6D5D1490-FCCF-A245-8C14-AB64B86BDAC8}"/>
                    </a:ext>
                  </a:extLst>
                </p:cNvPr>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709" name="Picture 708">
                <a:extLst>
                  <a:ext uri="{FF2B5EF4-FFF2-40B4-BE49-F238E27FC236}">
                    <a16:creationId xmlns:a16="http://schemas.microsoft.com/office/drawing/2014/main" id="{EC14A66E-0B6A-B248-8346-4ECAE80527F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710" name="Rounded Rectangle 709">
                <a:extLst>
                  <a:ext uri="{FF2B5EF4-FFF2-40B4-BE49-F238E27FC236}">
                    <a16:creationId xmlns:a16="http://schemas.microsoft.com/office/drawing/2014/main" id="{A4F2E7D4-7AFB-6B41-BBA2-E736766F0570}"/>
                  </a:ext>
                </a:extLst>
              </p:cNvPr>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711" name="Rounded Rectangle 710">
                <a:extLst>
                  <a:ext uri="{FF2B5EF4-FFF2-40B4-BE49-F238E27FC236}">
                    <a16:creationId xmlns:a16="http://schemas.microsoft.com/office/drawing/2014/main" id="{33FB9B66-59DE-7245-9BE3-95EF89AFD9FD}"/>
                  </a:ext>
                </a:extLst>
              </p:cNvPr>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707" name="TextBox 706">
              <a:extLst>
                <a:ext uri="{FF2B5EF4-FFF2-40B4-BE49-F238E27FC236}">
                  <a16:creationId xmlns:a16="http://schemas.microsoft.com/office/drawing/2014/main" id="{A193CE57-A723-7E43-84E5-46C48678D83F}"/>
                </a:ext>
              </a:extLst>
            </p:cNvPr>
            <p:cNvSpPr txBox="1"/>
            <p:nvPr/>
          </p:nvSpPr>
          <p:spPr>
            <a:xfrm>
              <a:off x="7105323" y="181560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spTree>
    <p:extLst>
      <p:ext uri="{BB962C8B-B14F-4D97-AF65-F5344CB8AC3E}">
        <p14:creationId xmlns:p14="http://schemas.microsoft.com/office/powerpoint/2010/main" val="3136882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p:cNvGrpSpPr/>
          <p:nvPr/>
        </p:nvGrpSpPr>
        <p:grpSpPr>
          <a:xfrm>
            <a:off x="1802035" y="2095568"/>
            <a:ext cx="586767" cy="1368312"/>
            <a:chOff x="1351526" y="1571676"/>
            <a:chExt cx="440075" cy="1026234"/>
          </a:xfrm>
        </p:grpSpPr>
        <p:grpSp>
          <p:nvGrpSpPr>
            <p:cNvPr id="4" name="Group 3"/>
            <p:cNvGrpSpPr/>
            <p:nvPr/>
          </p:nvGrpSpPr>
          <p:grpSpPr>
            <a:xfrm>
              <a:off x="1414123" y="1571676"/>
              <a:ext cx="353568" cy="1026234"/>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2" name="TextBox 291"/>
            <p:cNvSpPr txBox="1"/>
            <p:nvPr/>
          </p:nvSpPr>
          <p:spPr>
            <a:xfrm>
              <a:off x="1351526" y="2117189"/>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34" name="Group 33"/>
          <p:cNvGrpSpPr/>
          <p:nvPr/>
        </p:nvGrpSpPr>
        <p:grpSpPr>
          <a:xfrm>
            <a:off x="765972" y="1521563"/>
            <a:ext cx="619491" cy="1309512"/>
            <a:chOff x="574479" y="1141172"/>
            <a:chExt cx="464618" cy="982134"/>
          </a:xfrm>
        </p:grpSpPr>
        <p:grpSp>
          <p:nvGrpSpPr>
            <p:cNvPr id="139" name="Group 138"/>
            <p:cNvGrpSpPr/>
            <p:nvPr/>
          </p:nvGrpSpPr>
          <p:grpSpPr>
            <a:xfrm>
              <a:off x="659847" y="1141172"/>
              <a:ext cx="274320" cy="982134"/>
              <a:chOff x="2692399" y="2184397"/>
              <a:chExt cx="274320" cy="982134"/>
            </a:xfrm>
          </p:grpSpPr>
          <p:sp>
            <p:nvSpPr>
              <p:cNvPr id="152" name="Oval 151"/>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708050" y="1265454"/>
              <a:ext cx="183764" cy="105236"/>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8" name="Rectangle 147"/>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846940" y="1265454"/>
              <a:ext cx="87227" cy="17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43" name="Straight Connector 142"/>
            <p:cNvCxnSpPr/>
            <p:nvPr/>
          </p:nvCxnSpPr>
          <p:spPr bwMode="auto">
            <a:xfrm flipV="1">
              <a:off x="850474" y="1281557"/>
              <a:ext cx="83693" cy="7157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659847" y="1257157"/>
              <a:ext cx="90069" cy="244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659847" y="1281557"/>
              <a:ext cx="91483" cy="70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2" name="TextBox 31"/>
            <p:cNvSpPr txBox="1"/>
            <p:nvPr/>
          </p:nvSpPr>
          <p:spPr>
            <a:xfrm>
              <a:off x="574479" y="1606129"/>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grpSp>
      <p:grpSp>
        <p:nvGrpSpPr>
          <p:cNvPr id="231" name="Group 230"/>
          <p:cNvGrpSpPr/>
          <p:nvPr/>
        </p:nvGrpSpPr>
        <p:grpSpPr>
          <a:xfrm>
            <a:off x="2648329" y="1767086"/>
            <a:ext cx="586767" cy="1309512"/>
            <a:chOff x="1986246" y="1325314"/>
            <a:chExt cx="440075" cy="982134"/>
          </a:xfrm>
        </p:grpSpPr>
        <p:grpSp>
          <p:nvGrpSpPr>
            <p:cNvPr id="5" name="Group 4"/>
            <p:cNvGrpSpPr/>
            <p:nvPr/>
          </p:nvGrpSpPr>
          <p:grpSpPr>
            <a:xfrm>
              <a:off x="2092152" y="1325314"/>
              <a:ext cx="274320" cy="982134"/>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3" name="TextBox 292"/>
            <p:cNvSpPr txBox="1"/>
            <p:nvPr/>
          </p:nvSpPr>
          <p:spPr>
            <a:xfrm>
              <a:off x="1986246" y="189656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grpSp>
      <p:grpSp>
        <p:nvGrpSpPr>
          <p:cNvPr id="234" name="Group 233"/>
          <p:cNvGrpSpPr/>
          <p:nvPr/>
        </p:nvGrpSpPr>
        <p:grpSpPr>
          <a:xfrm>
            <a:off x="3159066" y="3043685"/>
            <a:ext cx="621293" cy="1309512"/>
            <a:chOff x="2369299" y="2282762"/>
            <a:chExt cx="465970" cy="982134"/>
          </a:xfrm>
        </p:grpSpPr>
        <p:grpSp>
          <p:nvGrpSpPr>
            <p:cNvPr id="238" name="Group 237"/>
            <p:cNvGrpSpPr/>
            <p:nvPr/>
          </p:nvGrpSpPr>
          <p:grpSpPr>
            <a:xfrm>
              <a:off x="2460869" y="2282762"/>
              <a:ext cx="374400" cy="982134"/>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5" name="TextBox 294"/>
            <p:cNvSpPr txBox="1"/>
            <p:nvPr/>
          </p:nvSpPr>
          <p:spPr>
            <a:xfrm>
              <a:off x="2369299" y="2750694"/>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36" name="Group 35"/>
          <p:cNvGrpSpPr/>
          <p:nvPr/>
        </p:nvGrpSpPr>
        <p:grpSpPr>
          <a:xfrm>
            <a:off x="6515806" y="3600303"/>
            <a:ext cx="586767" cy="1309512"/>
            <a:chOff x="4886854" y="2700228"/>
            <a:chExt cx="440075" cy="982134"/>
          </a:xfrm>
        </p:grpSpPr>
        <p:grpSp>
          <p:nvGrpSpPr>
            <p:cNvPr id="19" name="Group 18"/>
            <p:cNvGrpSpPr/>
            <p:nvPr/>
          </p:nvGrpSpPr>
          <p:grpSpPr>
            <a:xfrm>
              <a:off x="4970918" y="2700228"/>
              <a:ext cx="274320" cy="982134"/>
              <a:chOff x="2692399" y="2184397"/>
              <a:chExt cx="274320" cy="982134"/>
            </a:xfrm>
            <a:solidFill>
              <a:schemeClr val="accent4"/>
            </a:solidFill>
          </p:grpSpPr>
          <p:sp>
            <p:nvSpPr>
              <p:cNvPr id="20" name="Oval 1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 name="Rectangle 2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0" name="Chord 269"/>
            <p:cNvSpPr/>
            <p:nvPr/>
          </p:nvSpPr>
          <p:spPr bwMode="auto">
            <a:xfrm rot="17528077">
              <a:off x="5043014" y="2752290"/>
              <a:ext cx="169420" cy="15567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98" name="TextBox 297"/>
            <p:cNvSpPr txBox="1"/>
            <p:nvPr/>
          </p:nvSpPr>
          <p:spPr>
            <a:xfrm>
              <a:off x="4886854" y="318908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grpSp>
        <p:nvGrpSpPr>
          <p:cNvPr id="44" name="Group 43"/>
          <p:cNvGrpSpPr/>
          <p:nvPr/>
        </p:nvGrpSpPr>
        <p:grpSpPr>
          <a:xfrm>
            <a:off x="9473764" y="1776025"/>
            <a:ext cx="592275" cy="1309512"/>
            <a:chOff x="7105323" y="1332018"/>
            <a:chExt cx="444206" cy="982134"/>
          </a:xfrm>
        </p:grpSpPr>
        <p:grpSp>
          <p:nvGrpSpPr>
            <p:cNvPr id="245" name="Group 244"/>
            <p:cNvGrpSpPr/>
            <p:nvPr/>
          </p:nvGrpSpPr>
          <p:grpSpPr>
            <a:xfrm>
              <a:off x="7175129" y="1332018"/>
              <a:ext cx="374400" cy="982134"/>
              <a:chOff x="587671" y="2548983"/>
              <a:chExt cx="374400" cy="982134"/>
            </a:xfrm>
          </p:grpSpPr>
          <p:grpSp>
            <p:nvGrpSpPr>
              <p:cNvPr id="246" name="Group 245"/>
              <p:cNvGrpSpPr/>
              <p:nvPr/>
            </p:nvGrpSpPr>
            <p:grpSpPr>
              <a:xfrm>
                <a:off x="587671" y="2548983"/>
                <a:ext cx="274320" cy="982134"/>
                <a:chOff x="2692399" y="2184397"/>
                <a:chExt cx="274320" cy="982134"/>
              </a:xfrm>
            </p:grpSpPr>
            <p:sp>
              <p:nvSpPr>
                <p:cNvPr id="250" name="Oval 24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1" name="Rectangle 25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7" name="Picture 246"/>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9" name="Rounded Rectangle 248"/>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00" name="TextBox 299"/>
            <p:cNvSpPr txBox="1"/>
            <p:nvPr/>
          </p:nvSpPr>
          <p:spPr>
            <a:xfrm>
              <a:off x="7105323" y="181560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46" name="Group 45"/>
          <p:cNvGrpSpPr/>
          <p:nvPr/>
        </p:nvGrpSpPr>
        <p:grpSpPr>
          <a:xfrm>
            <a:off x="7369647" y="3323863"/>
            <a:ext cx="586767" cy="1309512"/>
            <a:chOff x="5527235" y="2492898"/>
            <a:chExt cx="440075" cy="982134"/>
          </a:xfrm>
        </p:grpSpPr>
        <p:grpSp>
          <p:nvGrpSpPr>
            <p:cNvPr id="73" name="Group 72"/>
            <p:cNvGrpSpPr/>
            <p:nvPr/>
          </p:nvGrpSpPr>
          <p:grpSpPr>
            <a:xfrm>
              <a:off x="5600427" y="2492898"/>
              <a:ext cx="274320" cy="982134"/>
              <a:chOff x="2368178" y="2124654"/>
              <a:chExt cx="274320" cy="982134"/>
            </a:xfrm>
          </p:grpSpPr>
          <p:grpSp>
            <p:nvGrpSpPr>
              <p:cNvPr id="55" name="Group 54"/>
              <p:cNvGrpSpPr/>
              <p:nvPr/>
            </p:nvGrpSpPr>
            <p:grpSpPr>
              <a:xfrm>
                <a:off x="2368178" y="2124654"/>
                <a:ext cx="274320" cy="982134"/>
                <a:chOff x="2692399" y="2184397"/>
                <a:chExt cx="274320" cy="982134"/>
              </a:xfrm>
            </p:grpSpPr>
            <p:sp>
              <p:nvSpPr>
                <p:cNvPr id="56" name="Oval 55"/>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7" name="Rectangle 56"/>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1" name="Group 60"/>
              <p:cNvGrpSpPr/>
              <p:nvPr/>
            </p:nvGrpSpPr>
            <p:grpSpPr>
              <a:xfrm>
                <a:off x="2368178" y="2240639"/>
                <a:ext cx="274320" cy="113533"/>
                <a:chOff x="1237102" y="1657048"/>
                <a:chExt cx="1598445" cy="433900"/>
              </a:xfrm>
            </p:grpSpPr>
            <p:grpSp>
              <p:nvGrpSpPr>
                <p:cNvPr id="62" name="Group 61"/>
                <p:cNvGrpSpPr/>
                <p:nvPr/>
              </p:nvGrpSpPr>
              <p:grpSpPr>
                <a:xfrm>
                  <a:off x="1517980" y="1688757"/>
                  <a:ext cx="1070783" cy="402191"/>
                  <a:chOff x="1517980" y="1688757"/>
                  <a:chExt cx="1070783" cy="402191"/>
                </a:xfrm>
              </p:grpSpPr>
              <p:sp>
                <p:nvSpPr>
                  <p:cNvPr id="67" name="Oval 66"/>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 name="Rectangle 67"/>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 name="Rectangle 68"/>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 name="Straight Connector 69"/>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1" name="Straight Connector 70"/>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2" name="Straight Connector 71"/>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3" name="Straight Connector 62"/>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01" name="TextBox 300"/>
            <p:cNvSpPr txBox="1"/>
            <p:nvPr/>
          </p:nvSpPr>
          <p:spPr>
            <a:xfrm>
              <a:off x="5527235" y="296693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grpSp>
        <p:nvGrpSpPr>
          <p:cNvPr id="43" name="Group 42"/>
          <p:cNvGrpSpPr/>
          <p:nvPr/>
        </p:nvGrpSpPr>
        <p:grpSpPr>
          <a:xfrm>
            <a:off x="7034221" y="1833464"/>
            <a:ext cx="586767" cy="1368312"/>
            <a:chOff x="5275665" y="1375098"/>
            <a:chExt cx="440075" cy="1026234"/>
          </a:xfrm>
        </p:grpSpPr>
        <p:grpSp>
          <p:nvGrpSpPr>
            <p:cNvPr id="252" name="Group 251"/>
            <p:cNvGrpSpPr/>
            <p:nvPr/>
          </p:nvGrpSpPr>
          <p:grpSpPr>
            <a:xfrm>
              <a:off x="5305142" y="1375098"/>
              <a:ext cx="353568" cy="1026234"/>
              <a:chOff x="1414123" y="1571676"/>
              <a:chExt cx="353568" cy="1026234"/>
            </a:xfrm>
          </p:grpSpPr>
          <p:grpSp>
            <p:nvGrpSpPr>
              <p:cNvPr id="253" name="Group 252"/>
              <p:cNvGrpSpPr/>
              <p:nvPr/>
            </p:nvGrpSpPr>
            <p:grpSpPr>
              <a:xfrm>
                <a:off x="1446433" y="1615776"/>
                <a:ext cx="274320" cy="982134"/>
                <a:chOff x="2692399" y="2184397"/>
                <a:chExt cx="274320" cy="982134"/>
              </a:xfrm>
            </p:grpSpPr>
            <p:sp>
              <p:nvSpPr>
                <p:cNvPr id="258" name="Oval 25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9" name="Rectangle 25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54" name="Teardrop 253"/>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5" name="Teardrop 254"/>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6" name="Rounded Rectangle 255"/>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7" name="Rounded Rectangle 256"/>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05" name="TextBox 304"/>
            <p:cNvSpPr txBox="1"/>
            <p:nvPr/>
          </p:nvSpPr>
          <p:spPr>
            <a:xfrm>
              <a:off x="5275665" y="192069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3" name="Group 2"/>
          <p:cNvGrpSpPr/>
          <p:nvPr/>
        </p:nvGrpSpPr>
        <p:grpSpPr>
          <a:xfrm>
            <a:off x="8820639" y="2159939"/>
            <a:ext cx="612155" cy="1309512"/>
            <a:chOff x="6615479" y="1619954"/>
            <a:chExt cx="459116" cy="982134"/>
          </a:xfrm>
        </p:grpSpPr>
        <p:grpSp>
          <p:nvGrpSpPr>
            <p:cNvPr id="309" name="Group 308"/>
            <p:cNvGrpSpPr/>
            <p:nvPr/>
          </p:nvGrpSpPr>
          <p:grpSpPr>
            <a:xfrm>
              <a:off x="6695345" y="1619954"/>
              <a:ext cx="274320" cy="982134"/>
              <a:chOff x="2692399" y="2184397"/>
              <a:chExt cx="274320" cy="982134"/>
            </a:xfrm>
          </p:grpSpPr>
          <p:sp>
            <p:nvSpPr>
              <p:cNvPr id="310" name="Oval 30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1" name="Rectangle 31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12" name="Group 311"/>
            <p:cNvGrpSpPr/>
            <p:nvPr/>
          </p:nvGrpSpPr>
          <p:grpSpPr>
            <a:xfrm>
              <a:off x="6743548" y="1744236"/>
              <a:ext cx="183764" cy="105236"/>
              <a:chOff x="1517980" y="1688757"/>
              <a:chExt cx="1070783" cy="402191"/>
            </a:xfrm>
          </p:grpSpPr>
          <p:sp>
            <p:nvSpPr>
              <p:cNvPr id="313" name="Oval 312"/>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4" name="Rectangle 313"/>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5" name="Rectangle 314"/>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16" name="Straight Connector 315"/>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7" name="Straight Connector 316"/>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8" name="Straight Connector 317"/>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19" name="Straight Connector 318"/>
            <p:cNvCxnSpPr/>
            <p:nvPr/>
          </p:nvCxnSpPr>
          <p:spPr bwMode="auto">
            <a:xfrm flipV="1">
              <a:off x="6882438" y="1744236"/>
              <a:ext cx="87227" cy="17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321" name="Straight Connector 320"/>
            <p:cNvCxnSpPr/>
            <p:nvPr/>
          </p:nvCxnSpPr>
          <p:spPr bwMode="auto">
            <a:xfrm flipV="1">
              <a:off x="6885972" y="1760339"/>
              <a:ext cx="83693" cy="7157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p:cNvCxnSpPr/>
            <p:nvPr/>
          </p:nvCxnSpPr>
          <p:spPr bwMode="auto">
            <a:xfrm flipH="1" flipV="1">
              <a:off x="6695345" y="1735939"/>
              <a:ext cx="90069" cy="244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p:cNvCxnSpPr/>
            <p:nvPr/>
          </p:nvCxnSpPr>
          <p:spPr bwMode="auto">
            <a:xfrm flipH="1" flipV="1">
              <a:off x="6695345" y="1760339"/>
              <a:ext cx="91483" cy="70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p:cNvSpPr txBox="1"/>
            <p:nvPr/>
          </p:nvSpPr>
          <p:spPr>
            <a:xfrm>
              <a:off x="6615479" y="212671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grpSp>
      <p:grpSp>
        <p:nvGrpSpPr>
          <p:cNvPr id="45" name="Group 44"/>
          <p:cNvGrpSpPr/>
          <p:nvPr/>
        </p:nvGrpSpPr>
        <p:grpSpPr>
          <a:xfrm>
            <a:off x="8164768" y="3052717"/>
            <a:ext cx="572593" cy="1309512"/>
            <a:chOff x="6123576" y="2289538"/>
            <a:chExt cx="429445" cy="982134"/>
          </a:xfrm>
        </p:grpSpPr>
        <p:grpSp>
          <p:nvGrpSpPr>
            <p:cNvPr id="37" name="Group 36"/>
            <p:cNvGrpSpPr/>
            <p:nvPr/>
          </p:nvGrpSpPr>
          <p:grpSpPr>
            <a:xfrm>
              <a:off x="6187190" y="2289538"/>
              <a:ext cx="274320" cy="982134"/>
              <a:chOff x="2692399" y="2184397"/>
              <a:chExt cx="274320" cy="982134"/>
            </a:xfrm>
            <a:solidFill>
              <a:schemeClr val="accent4"/>
            </a:solidFill>
          </p:grpSpPr>
          <p:sp>
            <p:nvSpPr>
              <p:cNvPr id="38" name="Oval 37"/>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 name="Rectangle 38"/>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36" name="Lightning Bolt 235"/>
            <p:cNvSpPr/>
            <p:nvPr/>
          </p:nvSpPr>
          <p:spPr bwMode="auto">
            <a:xfrm>
              <a:off x="6297928" y="2322183"/>
              <a:ext cx="57556" cy="8181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03" name="TextBox 302"/>
            <p:cNvSpPr txBox="1"/>
            <p:nvPr/>
          </p:nvSpPr>
          <p:spPr>
            <a:xfrm>
              <a:off x="6123576" y="2790693"/>
              <a:ext cx="42944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50000"/>
                    </a:schemeClr>
                  </a:solidFill>
                </a:rPr>
                <a:t>0.1</a:t>
              </a:r>
            </a:p>
          </p:txBody>
        </p:sp>
        <p:sp>
          <p:nvSpPr>
            <p:cNvPr id="327" name="Oval 326"/>
            <p:cNvSpPr/>
            <p:nvPr/>
          </p:nvSpPr>
          <p:spPr bwMode="auto">
            <a:xfrm>
              <a:off x="6341991" y="2385857"/>
              <a:ext cx="91440" cy="9144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8" name="Oval 327"/>
            <p:cNvSpPr/>
            <p:nvPr/>
          </p:nvSpPr>
          <p:spPr bwMode="auto">
            <a:xfrm>
              <a:off x="6224679" y="2385857"/>
              <a:ext cx="91440" cy="9144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9" name="Group 48"/>
          <p:cNvGrpSpPr/>
          <p:nvPr/>
        </p:nvGrpSpPr>
        <p:grpSpPr>
          <a:xfrm>
            <a:off x="673058" y="3398644"/>
            <a:ext cx="586767" cy="1309512"/>
            <a:chOff x="504793" y="2548983"/>
            <a:chExt cx="440075" cy="982134"/>
          </a:xfrm>
        </p:grpSpPr>
        <p:grpSp>
          <p:nvGrpSpPr>
            <p:cNvPr id="237" name="Group 236"/>
            <p:cNvGrpSpPr/>
            <p:nvPr/>
          </p:nvGrpSpPr>
          <p:grpSpPr>
            <a:xfrm>
              <a:off x="504793" y="2548983"/>
              <a:ext cx="440075" cy="982134"/>
              <a:chOff x="504793" y="2548983"/>
              <a:chExt cx="440075" cy="982134"/>
            </a:xfrm>
          </p:grpSpPr>
          <p:grpSp>
            <p:nvGrpSpPr>
              <p:cNvPr id="22" name="Group 21"/>
              <p:cNvGrpSpPr/>
              <p:nvPr/>
            </p:nvGrpSpPr>
            <p:grpSpPr>
              <a:xfrm>
                <a:off x="587671" y="2548983"/>
                <a:ext cx="274320" cy="982134"/>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89" name="TextBox 288"/>
              <p:cNvSpPr txBox="1"/>
              <p:nvPr/>
            </p:nvSpPr>
            <p:spPr>
              <a:xfrm>
                <a:off x="504793" y="3025115"/>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pic>
          <p:nvPicPr>
            <p:cNvPr id="205" name="Picture 204"/>
            <p:cNvPicPr>
              <a:picLocks noChangeAspect="1"/>
            </p:cNvPicPr>
            <p:nvPr/>
          </p:nvPicPr>
          <p:blipFill>
            <a:blip r:embed="rId4">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51" name="Group 50"/>
          <p:cNvGrpSpPr/>
          <p:nvPr/>
        </p:nvGrpSpPr>
        <p:grpSpPr>
          <a:xfrm>
            <a:off x="1395711" y="2749884"/>
            <a:ext cx="606810" cy="1484139"/>
            <a:chOff x="1046783" y="2062413"/>
            <a:chExt cx="455108" cy="1113104"/>
          </a:xfrm>
        </p:grpSpPr>
        <p:grpSp>
          <p:nvGrpSpPr>
            <p:cNvPr id="33" name="Group 32"/>
            <p:cNvGrpSpPr/>
            <p:nvPr/>
          </p:nvGrpSpPr>
          <p:grpSpPr>
            <a:xfrm>
              <a:off x="1072446" y="2193383"/>
              <a:ext cx="429445" cy="982134"/>
              <a:chOff x="1072446" y="2193383"/>
              <a:chExt cx="429445" cy="982134"/>
            </a:xfrm>
          </p:grpSpPr>
          <p:grpSp>
            <p:nvGrpSpPr>
              <p:cNvPr id="16" name="Group 15"/>
              <p:cNvGrpSpPr/>
              <p:nvPr/>
            </p:nvGrpSpPr>
            <p:grpSpPr>
              <a:xfrm>
                <a:off x="1152243" y="2193383"/>
                <a:ext cx="274320" cy="982134"/>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0" name="TextBox 289"/>
              <p:cNvSpPr txBox="1"/>
              <p:nvPr/>
            </p:nvSpPr>
            <p:spPr>
              <a:xfrm>
                <a:off x="1072446" y="2673073"/>
                <a:ext cx="42944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50000"/>
                      </a:schemeClr>
                    </a:solidFill>
                  </a:rPr>
                  <a:t>0.2</a:t>
                </a:r>
              </a:p>
            </p:txBody>
          </p:sp>
        </p:grpSp>
        <p:pic>
          <p:nvPicPr>
            <p:cNvPr id="50" name="Picture 49"/>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046783" y="2062413"/>
              <a:ext cx="393016" cy="309936"/>
            </a:xfrm>
            <a:prstGeom prst="rect">
              <a:avLst/>
            </a:prstGeom>
          </p:spPr>
        </p:pic>
      </p:grpSp>
      <p:grpSp>
        <p:nvGrpSpPr>
          <p:cNvPr id="59" name="Group 58"/>
          <p:cNvGrpSpPr/>
          <p:nvPr/>
        </p:nvGrpSpPr>
        <p:grpSpPr>
          <a:xfrm>
            <a:off x="9288696" y="3461267"/>
            <a:ext cx="613177" cy="1399714"/>
            <a:chOff x="6966521" y="2595951"/>
            <a:chExt cx="459883" cy="1049786"/>
          </a:xfrm>
        </p:grpSpPr>
        <p:grpSp>
          <p:nvGrpSpPr>
            <p:cNvPr id="30" name="Group 29"/>
            <p:cNvGrpSpPr/>
            <p:nvPr/>
          </p:nvGrpSpPr>
          <p:grpSpPr>
            <a:xfrm>
              <a:off x="6986329" y="2663603"/>
              <a:ext cx="440075" cy="982134"/>
              <a:chOff x="6986329" y="2663603"/>
              <a:chExt cx="440075" cy="982134"/>
            </a:xfrm>
          </p:grpSpPr>
          <p:grpSp>
            <p:nvGrpSpPr>
              <p:cNvPr id="189" name="Group 188"/>
              <p:cNvGrpSpPr/>
              <p:nvPr/>
            </p:nvGrpSpPr>
            <p:grpSpPr>
              <a:xfrm>
                <a:off x="7070554" y="2663603"/>
                <a:ext cx="274320" cy="982134"/>
                <a:chOff x="2692399" y="2184397"/>
                <a:chExt cx="274320" cy="982134"/>
              </a:xfrm>
              <a:solidFill>
                <a:schemeClr val="accent4"/>
              </a:solidFill>
            </p:grpSpPr>
            <p:sp>
              <p:nvSpPr>
                <p:cNvPr id="190" name="Oval 18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1" name="Rectangle 19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02" name="TextBox 301"/>
              <p:cNvSpPr txBox="1"/>
              <p:nvPr/>
            </p:nvSpPr>
            <p:spPr>
              <a:xfrm>
                <a:off x="6986329" y="3160744"/>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grpSp>
        <p:pic>
          <p:nvPicPr>
            <p:cNvPr id="58" name="Picture 57"/>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60" name="Group 59"/>
          <p:cNvGrpSpPr/>
          <p:nvPr/>
        </p:nvGrpSpPr>
        <p:grpSpPr>
          <a:xfrm>
            <a:off x="8657961" y="4274416"/>
            <a:ext cx="586767" cy="1309512"/>
            <a:chOff x="6493470" y="3205812"/>
            <a:chExt cx="440075" cy="982134"/>
          </a:xfrm>
        </p:grpSpPr>
        <p:grpSp>
          <p:nvGrpSpPr>
            <p:cNvPr id="35" name="Group 34"/>
            <p:cNvGrpSpPr/>
            <p:nvPr/>
          </p:nvGrpSpPr>
          <p:grpSpPr>
            <a:xfrm>
              <a:off x="6493470" y="3205812"/>
              <a:ext cx="440075" cy="982134"/>
              <a:chOff x="6493470" y="3205812"/>
              <a:chExt cx="440075" cy="982134"/>
            </a:xfrm>
          </p:grpSpPr>
          <p:grpSp>
            <p:nvGrpSpPr>
              <p:cNvPr id="40" name="Group 39"/>
              <p:cNvGrpSpPr/>
              <p:nvPr/>
            </p:nvGrpSpPr>
            <p:grpSpPr>
              <a:xfrm>
                <a:off x="6552961" y="3205812"/>
                <a:ext cx="274320" cy="982134"/>
                <a:chOff x="2692399" y="2184397"/>
                <a:chExt cx="274320" cy="982134"/>
              </a:xfrm>
              <a:solidFill>
                <a:schemeClr val="accent4"/>
              </a:solidFill>
            </p:grpSpPr>
            <p:sp>
              <p:nvSpPr>
                <p:cNvPr id="41" name="Oval 40"/>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 name="Rectangle 41"/>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9" name="TextBox 298"/>
              <p:cNvSpPr txBox="1"/>
              <p:nvPr/>
            </p:nvSpPr>
            <p:spPr>
              <a:xfrm>
                <a:off x="6493470" y="367022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211" name="Picture 210"/>
            <p:cNvPicPr>
              <a:picLocks noChangeAspect="1"/>
            </p:cNvPicPr>
            <p:nvPr/>
          </p:nvPicPr>
          <p:blipFill>
            <a:blip r:embed="rId4">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12" name="Rounded Rectangle 211"/>
            <p:cNvSpPr/>
            <p:nvPr/>
          </p:nvSpPr>
          <p:spPr bwMode="auto">
            <a:xfrm>
              <a:off x="6698589"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3" name="Rounded Rectangle 212"/>
            <p:cNvSpPr/>
            <p:nvPr/>
          </p:nvSpPr>
          <p:spPr bwMode="auto">
            <a:xfrm>
              <a:off x="6576470"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46" name="Group 345"/>
          <p:cNvGrpSpPr/>
          <p:nvPr/>
        </p:nvGrpSpPr>
        <p:grpSpPr>
          <a:xfrm>
            <a:off x="3258121" y="1395022"/>
            <a:ext cx="642079" cy="1309512"/>
            <a:chOff x="2443590" y="1046266"/>
            <a:chExt cx="481559" cy="982134"/>
          </a:xfrm>
        </p:grpSpPr>
        <p:grpSp>
          <p:nvGrpSpPr>
            <p:cNvPr id="230" name="Group 229"/>
            <p:cNvGrpSpPr/>
            <p:nvPr/>
          </p:nvGrpSpPr>
          <p:grpSpPr>
            <a:xfrm>
              <a:off x="2443590" y="1046266"/>
              <a:ext cx="440075" cy="982134"/>
              <a:chOff x="2443590" y="1046266"/>
              <a:chExt cx="440075" cy="982134"/>
            </a:xfrm>
          </p:grpSpPr>
          <p:grpSp>
            <p:nvGrpSpPr>
              <p:cNvPr id="10" name="Group 9"/>
              <p:cNvGrpSpPr/>
              <p:nvPr/>
            </p:nvGrpSpPr>
            <p:grpSpPr>
              <a:xfrm>
                <a:off x="2538850" y="1046266"/>
                <a:ext cx="274320" cy="982134"/>
                <a:chOff x="2692399" y="2184397"/>
                <a:chExt cx="274320" cy="982134"/>
              </a:xfrm>
            </p:grpSpPr>
            <p:sp>
              <p:nvSpPr>
                <p:cNvPr id="11" name="Oval 1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4" name="TextBox 293"/>
              <p:cNvSpPr txBox="1"/>
              <p:nvPr/>
            </p:nvSpPr>
            <p:spPr>
              <a:xfrm>
                <a:off x="2443590" y="152705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345" name="Picture 344"/>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26" name="Group 25"/>
          <p:cNvGrpSpPr/>
          <p:nvPr/>
        </p:nvGrpSpPr>
        <p:grpSpPr>
          <a:xfrm>
            <a:off x="2314543" y="3118189"/>
            <a:ext cx="589960" cy="1472072"/>
            <a:chOff x="1735907" y="2338642"/>
            <a:chExt cx="442470" cy="1104054"/>
          </a:xfrm>
        </p:grpSpPr>
        <p:grpSp>
          <p:nvGrpSpPr>
            <p:cNvPr id="235" name="Group 234"/>
            <p:cNvGrpSpPr/>
            <p:nvPr/>
          </p:nvGrpSpPr>
          <p:grpSpPr>
            <a:xfrm>
              <a:off x="1735907" y="2460562"/>
              <a:ext cx="440075" cy="982134"/>
              <a:chOff x="1735907" y="2460562"/>
              <a:chExt cx="440075" cy="982134"/>
            </a:xfrm>
          </p:grpSpPr>
          <p:grpSp>
            <p:nvGrpSpPr>
              <p:cNvPr id="273" name="Group 272"/>
              <p:cNvGrpSpPr/>
              <p:nvPr/>
            </p:nvGrpSpPr>
            <p:grpSpPr>
              <a:xfrm>
                <a:off x="1826164" y="2460562"/>
                <a:ext cx="274320" cy="982134"/>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91" name="TextBox 290"/>
              <p:cNvSpPr txBox="1"/>
              <p:nvPr/>
            </p:nvSpPr>
            <p:spPr>
              <a:xfrm>
                <a:off x="1735907" y="2944992"/>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pic>
          <p:nvPicPr>
            <p:cNvPr id="169" name="Picture 168"/>
            <p:cNvPicPr>
              <a:picLocks noChangeAspect="1"/>
            </p:cNvPicPr>
            <p:nvPr/>
          </p:nvPicPr>
          <p:blipFill>
            <a:blip r:embed="rId7">
              <a:duotone>
                <a:schemeClr val="accent3">
                  <a:shade val="45000"/>
                  <a:satMod val="135000"/>
                </a:schemeClr>
                <a:prstClr val="white"/>
              </a:duotone>
            </a:blip>
            <a:stretch>
              <a:fillRect/>
            </a:stretch>
          </p:blipFill>
          <p:spPr>
            <a:xfrm>
              <a:off x="1752870" y="2338642"/>
              <a:ext cx="425507" cy="356238"/>
            </a:xfrm>
            <a:prstGeom prst="rect">
              <a:avLst/>
            </a:prstGeom>
          </p:spPr>
        </p:pic>
      </p:grpSp>
      <p:sp>
        <p:nvSpPr>
          <p:cNvPr id="172" name="Title 4">
            <a:extLst>
              <a:ext uri="{FF2B5EF4-FFF2-40B4-BE49-F238E27FC236}">
                <a16:creationId xmlns:a16="http://schemas.microsoft.com/office/drawing/2014/main" id="{842F891C-6633-4041-986E-ABD18AF97389}"/>
              </a:ext>
            </a:extLst>
          </p:cNvPr>
          <p:cNvSpPr txBox="1">
            <a:spLocks/>
          </p:cNvSpPr>
          <p:nvPr/>
        </p:nvSpPr>
        <p:spPr>
          <a:xfrm>
            <a:off x="126492" y="-229134"/>
            <a:ext cx="53757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20805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8194 -0.00247 L -0.11476 -0.08642 " pathEditMode="relative" rAng="0" ptsTypes="AA">
                                      <p:cBhvr>
                                        <p:cTn id="6" dur="250" fill="hold"/>
                                        <p:tgtEl>
                                          <p:spTgt spid="231"/>
                                        </p:tgtEl>
                                        <p:attrNameLst>
                                          <p:attrName>ppt_x</p:attrName>
                                          <p:attrName>ppt_y</p:attrName>
                                        </p:attrNameLst>
                                      </p:cBhvr>
                                      <p:rCtr x="-9844" y="-4198"/>
                                    </p:animMotion>
                                  </p:childTnLst>
                                </p:cTn>
                              </p:par>
                            </p:childTnLst>
                          </p:cTn>
                        </p:par>
                        <p:par>
                          <p:cTn id="7" fill="hold">
                            <p:stCondLst>
                              <p:cond delay="250"/>
                            </p:stCondLst>
                            <p:childTnLst>
                              <p:par>
                                <p:cTn id="8" presetID="0" presetClass="path" presetSubtype="0" accel="50000" decel="50000" fill="hold" nodeType="afterEffect">
                                  <p:stCondLst>
                                    <p:cond delay="0"/>
                                  </p:stCondLst>
                                  <p:childTnLst>
                                    <p:animMotion origin="layout" path="M 3.61111E-6 -0.00278 L -0.05799 -0.0355 " pathEditMode="relative" rAng="0" ptsTypes="AA">
                                      <p:cBhvr>
                                        <p:cTn id="9" dur="250" fill="hold"/>
                                        <p:tgtEl>
                                          <p:spTgt spid="346"/>
                                        </p:tgtEl>
                                        <p:attrNameLst>
                                          <p:attrName>ppt_x</p:attrName>
                                          <p:attrName>ppt_y</p:attrName>
                                        </p:attrNameLst>
                                      </p:cBhvr>
                                      <p:rCtr x="-2899" y="-1636"/>
                                    </p:animMotion>
                                  </p:childTnLst>
                                </p:cTn>
                              </p:par>
                            </p:childTnLst>
                          </p:cTn>
                        </p:par>
                        <p:par>
                          <p:cTn id="10" fill="hold">
                            <p:stCondLst>
                              <p:cond delay="500"/>
                            </p:stCondLst>
                            <p:childTnLst>
                              <p:par>
                                <p:cTn id="11" presetID="0" presetClass="path" presetSubtype="0" accel="50000" decel="50000" fill="hold" nodeType="afterEffect">
                                  <p:stCondLst>
                                    <p:cond delay="0"/>
                                  </p:stCondLst>
                                  <p:childTnLst>
                                    <p:animMotion origin="layout" path="M -3.33333E-6 -6.17284E-7 L 0.19705 -0.25278 " pathEditMode="fixed" rAng="0" ptsTypes="AA">
                                      <p:cBhvr>
                                        <p:cTn id="12" dur="250" fill="hold"/>
                                        <p:tgtEl>
                                          <p:spTgt spid="51"/>
                                        </p:tgtEl>
                                        <p:attrNameLst>
                                          <p:attrName>ppt_x</p:attrName>
                                          <p:attrName>ppt_y</p:attrName>
                                        </p:attrNameLst>
                                      </p:cBhvr>
                                      <p:rCtr x="9844" y="-12654"/>
                                    </p:animMotion>
                                  </p:childTnLst>
                                </p:cTn>
                              </p:par>
                            </p:childTnLst>
                          </p:cTn>
                        </p:par>
                        <p:par>
                          <p:cTn id="13" fill="hold">
                            <p:stCondLst>
                              <p:cond delay="750"/>
                            </p:stCondLst>
                            <p:childTnLst>
                              <p:par>
                                <p:cTn id="14" presetID="0" presetClass="path" presetSubtype="0" accel="50000" decel="50000" fill="hold" nodeType="afterEffect">
                                  <p:stCondLst>
                                    <p:cond delay="0"/>
                                  </p:stCondLst>
                                  <p:childTnLst>
                                    <p:animMotion origin="layout" path="M -3.33333E-6 -2.96296E-6 L 0.16215 -0.27192 " pathEditMode="fixed" rAng="0" ptsTypes="AA">
                                      <p:cBhvr>
                                        <p:cTn id="15" dur="250" fill="hold"/>
                                        <p:tgtEl>
                                          <p:spTgt spid="234"/>
                                        </p:tgtEl>
                                        <p:attrNameLst>
                                          <p:attrName>ppt_x</p:attrName>
                                          <p:attrName>ppt_y</p:attrName>
                                        </p:attrNameLst>
                                      </p:cBhvr>
                                      <p:rCtr x="8160" y="-13549"/>
                                    </p:animMotion>
                                  </p:childTnLst>
                                </p:cTn>
                              </p:par>
                            </p:childTnLst>
                          </p:cTn>
                        </p:par>
                        <p:par>
                          <p:cTn id="16" fill="hold">
                            <p:stCondLst>
                              <p:cond delay="1000"/>
                            </p:stCondLst>
                            <p:childTnLst>
                              <p:par>
                                <p:cTn id="17" presetID="0" presetClass="path" presetSubtype="0" accel="50000" decel="50000" fill="hold" nodeType="afterEffect">
                                  <p:stCondLst>
                                    <p:cond delay="0"/>
                                  </p:stCondLst>
                                  <p:childTnLst>
                                    <p:animMotion origin="layout" path="M -0.00052 -0.00432 L 0.37987 -0.14229 " pathEditMode="fixed" rAng="0" ptsTypes="AA">
                                      <p:cBhvr>
                                        <p:cTn id="18" dur="250" fill="hold"/>
                                        <p:tgtEl>
                                          <p:spTgt spid="233"/>
                                        </p:tgtEl>
                                        <p:attrNameLst>
                                          <p:attrName>ppt_x</p:attrName>
                                          <p:attrName>ppt_y</p:attrName>
                                        </p:attrNameLst>
                                      </p:cBhvr>
                                      <p:rCtr x="19010" y="-6914"/>
                                    </p:animMotion>
                                  </p:childTnLst>
                                </p:cTn>
                              </p:par>
                            </p:childTnLst>
                          </p:cTn>
                        </p:par>
                        <p:par>
                          <p:cTn id="19" fill="hold">
                            <p:stCondLst>
                              <p:cond delay="1250"/>
                            </p:stCondLst>
                            <p:childTnLst>
                              <p:par>
                                <p:cTn id="20" presetID="0" presetClass="path" presetSubtype="0" accel="50000" decel="50000" fill="hold" nodeType="afterEffect">
                                  <p:stCondLst>
                                    <p:cond delay="0"/>
                                  </p:stCondLst>
                                  <p:childTnLst>
                                    <p:animMotion origin="layout" path="M 1.11111E-6 2.96296E-6 L 0.44305 -0.29908 " pathEditMode="relative" rAng="0" ptsTypes="AA">
                                      <p:cBhvr>
                                        <p:cTn id="21" dur="250" fill="hold"/>
                                        <p:tgtEl>
                                          <p:spTgt spid="26"/>
                                        </p:tgtEl>
                                        <p:attrNameLst>
                                          <p:attrName>ppt_x</p:attrName>
                                          <p:attrName>ppt_y</p:attrName>
                                        </p:attrNameLst>
                                      </p:cBhvr>
                                      <p:rCtr x="22153" y="-14969"/>
                                    </p:animMotion>
                                  </p:childTnLst>
                                </p:cTn>
                              </p:par>
                            </p:childTnLst>
                          </p:cTn>
                        </p:par>
                        <p:par>
                          <p:cTn id="22" fill="hold">
                            <p:stCondLst>
                              <p:cond delay="1500"/>
                            </p:stCondLst>
                            <p:childTnLst>
                              <p:par>
                                <p:cTn id="23" presetID="0" presetClass="path" presetSubtype="0" accel="50000" decel="50000" fill="hold" nodeType="afterEffect">
                                  <p:stCondLst>
                                    <p:cond delay="0"/>
                                  </p:stCondLst>
                                  <p:childTnLst>
                                    <p:animMotion origin="layout" path="M -5.55556E-7 1.97531E-6 L 0.68385 -0.32068 " pathEditMode="fixed" rAng="0" ptsTypes="AA">
                                      <p:cBhvr>
                                        <p:cTn id="24" dur="250" fill="hold"/>
                                        <p:tgtEl>
                                          <p:spTgt spid="49"/>
                                        </p:tgtEl>
                                        <p:attrNameLst>
                                          <p:attrName>ppt_x</p:attrName>
                                          <p:attrName>ppt_y</p:attrName>
                                        </p:attrNameLst>
                                      </p:cBhvr>
                                      <p:rCtr x="34271" y="-16049"/>
                                    </p:animMotion>
                                  </p:childTnLst>
                                </p:cTn>
                              </p:par>
                            </p:childTnLst>
                          </p:cTn>
                        </p:par>
                        <p:par>
                          <p:cTn id="25" fill="hold">
                            <p:stCondLst>
                              <p:cond delay="1750"/>
                            </p:stCondLst>
                            <p:childTnLst>
                              <p:par>
                                <p:cTn id="26" presetID="0" presetClass="path" presetSubtype="0" accel="50000" decel="50000" fill="hold" nodeType="afterEffect">
                                  <p:stCondLst>
                                    <p:cond delay="0"/>
                                  </p:stCondLst>
                                  <p:childTnLst>
                                    <p:animMotion origin="layout" path="M -0.01128 0.00957 L 0.78091 -0.05432 " pathEditMode="fixed" rAng="0" ptsTypes="AA">
                                      <p:cBhvr>
                                        <p:cTn id="27" dur="250" fill="hold"/>
                                        <p:tgtEl>
                                          <p:spTgt spid="34"/>
                                        </p:tgtEl>
                                        <p:attrNameLst>
                                          <p:attrName>ppt_x</p:attrName>
                                          <p:attrName>ppt_y</p:attrName>
                                        </p:attrNameLst>
                                      </p:cBhvr>
                                      <p:rCtr x="39601" y="-3210"/>
                                    </p:animMotion>
                                  </p:childTnLst>
                                </p:cTn>
                              </p:par>
                            </p:childTnLst>
                          </p:cTn>
                        </p:par>
                        <p:par>
                          <p:cTn id="28" fill="hold">
                            <p:stCondLst>
                              <p:cond delay="2000"/>
                            </p:stCondLst>
                            <p:childTnLst>
                              <p:par>
                                <p:cTn id="29" presetID="0" presetClass="path" presetSubtype="0" accel="50000" decel="50000" fill="hold" nodeType="afterEffect">
                                  <p:stCondLst>
                                    <p:cond delay="0"/>
                                  </p:stCondLst>
                                  <p:childTnLst>
                                    <p:animMotion origin="layout" path="M 3.61111E-6 3.33333E-6 L -0.56181 0.01482 " pathEditMode="fixed" rAng="0" ptsTypes="AA">
                                      <p:cBhvr>
                                        <p:cTn id="30" dur="250" fill="hold"/>
                                        <p:tgtEl>
                                          <p:spTgt spid="45"/>
                                        </p:tgtEl>
                                        <p:attrNameLst>
                                          <p:attrName>ppt_x</p:attrName>
                                          <p:attrName>ppt_y</p:attrName>
                                        </p:attrNameLst>
                                      </p:cBhvr>
                                      <p:rCtr x="-28125" y="679"/>
                                    </p:animMotion>
                                  </p:childTnLst>
                                </p:cTn>
                              </p:par>
                            </p:childTnLst>
                          </p:cTn>
                        </p:par>
                        <p:par>
                          <p:cTn id="31" fill="hold">
                            <p:stCondLst>
                              <p:cond delay="2250"/>
                            </p:stCondLst>
                            <p:childTnLst>
                              <p:par>
                                <p:cTn id="32" presetID="0" presetClass="path" presetSubtype="0" accel="50000" decel="50000" fill="hold" nodeType="afterEffect">
                                  <p:stCondLst>
                                    <p:cond delay="0"/>
                                  </p:stCondLst>
                                  <p:childTnLst>
                                    <p:animMotion origin="layout" path="M -1.38889E-6 2.83951E-6 L -0.49809 -0.16266 " pathEditMode="fixed" rAng="0" ptsTypes="AA">
                                      <p:cBhvr>
                                        <p:cTn id="33" dur="250" fill="hold"/>
                                        <p:tgtEl>
                                          <p:spTgt spid="60"/>
                                        </p:tgtEl>
                                        <p:attrNameLst>
                                          <p:attrName>ppt_x</p:attrName>
                                          <p:attrName>ppt_y</p:attrName>
                                        </p:attrNameLst>
                                      </p:cBhvr>
                                      <p:rCtr x="-24913" y="-8148"/>
                                    </p:animMotion>
                                  </p:childTnLst>
                                </p:cTn>
                              </p:par>
                            </p:childTnLst>
                          </p:cTn>
                        </p:par>
                        <p:par>
                          <p:cTn id="34" fill="hold">
                            <p:stCondLst>
                              <p:cond delay="2500"/>
                            </p:stCondLst>
                            <p:childTnLst>
                              <p:par>
                                <p:cTn id="35" presetID="0" presetClass="path" presetSubtype="0" accel="50000" decel="50000" fill="hold" nodeType="afterEffect">
                                  <p:stCondLst>
                                    <p:cond delay="0"/>
                                  </p:stCondLst>
                                  <p:childTnLst>
                                    <p:animMotion origin="layout" path="M -8.33333E-7 1.23457E-6 L -0.4507 -0.05802 " pathEditMode="fixed" rAng="0" ptsTypes="AA">
                                      <p:cBhvr>
                                        <p:cTn id="36" dur="250" fill="hold"/>
                                        <p:tgtEl>
                                          <p:spTgt spid="59"/>
                                        </p:tgtEl>
                                        <p:attrNameLst>
                                          <p:attrName>ppt_x</p:attrName>
                                          <p:attrName>ppt_y</p:attrName>
                                        </p:attrNameLst>
                                      </p:cBhvr>
                                      <p:rCtr x="-22587" y="-2932"/>
                                    </p:animMotion>
                                  </p:childTnLst>
                                </p:cTn>
                              </p:par>
                            </p:childTnLst>
                          </p:cTn>
                        </p:par>
                        <p:par>
                          <p:cTn id="37" fill="hold">
                            <p:stCondLst>
                              <p:cond delay="2750"/>
                            </p:stCondLst>
                            <p:childTnLst>
                              <p:par>
                                <p:cTn id="38" presetID="0" presetClass="path" presetSubtype="0" accel="50000" decel="50000" fill="hold" nodeType="afterEffect">
                                  <p:stCondLst>
                                    <p:cond delay="0"/>
                                  </p:stCondLst>
                                  <p:childTnLst>
                                    <p:animMotion origin="layout" path="M 1.38889E-6 3.58025E-6 L -0.3559 0.2 " pathEditMode="relative" rAng="0" ptsTypes="AA">
                                      <p:cBhvr>
                                        <p:cTn id="39" dur="250" fill="hold"/>
                                        <p:tgtEl>
                                          <p:spTgt spid="44"/>
                                        </p:tgtEl>
                                        <p:attrNameLst>
                                          <p:attrName>ppt_x</p:attrName>
                                          <p:attrName>ppt_y</p:attrName>
                                        </p:attrNameLst>
                                      </p:cBhvr>
                                      <p:rCtr x="-17899" y="10062"/>
                                    </p:animMotion>
                                  </p:childTnLst>
                                </p:cTn>
                              </p:par>
                            </p:childTnLst>
                          </p:cTn>
                        </p:par>
                        <p:par>
                          <p:cTn id="40" fill="hold">
                            <p:stCondLst>
                              <p:cond delay="3000"/>
                            </p:stCondLst>
                            <p:childTnLst>
                              <p:par>
                                <p:cTn id="41" presetID="0" presetClass="path" presetSubtype="0" accel="50000" decel="50000" fill="hold" nodeType="afterEffect">
                                  <p:stCondLst>
                                    <p:cond delay="0"/>
                                  </p:stCondLst>
                                  <p:childTnLst>
                                    <p:animMotion origin="layout" path="M -4.16667E-6 -1.23457E-6 L -0.0467 0.18179 " pathEditMode="relative" rAng="0" ptsTypes="AA">
                                      <p:cBhvr>
                                        <p:cTn id="42" dur="250" fill="hold"/>
                                        <p:tgtEl>
                                          <p:spTgt spid="43"/>
                                        </p:tgtEl>
                                        <p:attrNameLst>
                                          <p:attrName>ppt_x</p:attrName>
                                          <p:attrName>ppt_y</p:attrName>
                                        </p:attrNameLst>
                                      </p:cBhvr>
                                      <p:rCtr x="-2431" y="9043"/>
                                    </p:animMotion>
                                  </p:childTnLst>
                                </p:cTn>
                              </p:par>
                            </p:childTnLst>
                          </p:cTn>
                        </p:par>
                        <p:par>
                          <p:cTn id="43" fill="hold">
                            <p:stCondLst>
                              <p:cond delay="3250"/>
                            </p:stCondLst>
                            <p:childTnLst>
                              <p:par>
                                <p:cTn id="44" presetID="0" presetClass="path" presetSubtype="0" accel="50000" decel="50000" fill="hold" nodeType="afterEffect">
                                  <p:stCondLst>
                                    <p:cond delay="0"/>
                                  </p:stCondLst>
                                  <p:childTnLst>
                                    <p:animMotion origin="layout" path="M -2.77778E-7 2.59259E-6 L 0.03316 -0.02809 " pathEditMode="relative" rAng="0" ptsTypes="AA">
                                      <p:cBhvr>
                                        <p:cTn id="45" dur="250" fill="hold"/>
                                        <p:tgtEl>
                                          <p:spTgt spid="46"/>
                                        </p:tgtEl>
                                        <p:attrNameLst>
                                          <p:attrName>ppt_x</p:attrName>
                                          <p:attrName>ppt_y</p:attrName>
                                        </p:attrNameLst>
                                      </p:cBhvr>
                                      <p:rCtr x="1615" y="-1543"/>
                                    </p:animMotion>
                                  </p:childTnLst>
                                </p:cTn>
                              </p:par>
                            </p:childTnLst>
                          </p:cTn>
                        </p:par>
                        <p:par>
                          <p:cTn id="46" fill="hold">
                            <p:stCondLst>
                              <p:cond delay="3500"/>
                            </p:stCondLst>
                            <p:childTnLst>
                              <p:par>
                                <p:cTn id="47" presetID="0" presetClass="path" presetSubtype="0" accel="50000" decel="50000" fill="hold" nodeType="afterEffect">
                                  <p:stCondLst>
                                    <p:cond delay="0"/>
                                  </p:stCondLst>
                                  <p:childTnLst>
                                    <p:animMotion origin="layout" path="M -8.33333E-7 1.23457E-7 L 0.20416 -0.06667 " pathEditMode="relative" rAng="0" ptsTypes="AA">
                                      <p:cBhvr>
                                        <p:cTn id="48" dur="250" fill="hold"/>
                                        <p:tgtEl>
                                          <p:spTgt spid="36"/>
                                        </p:tgtEl>
                                        <p:attrNameLst>
                                          <p:attrName>ppt_x</p:attrName>
                                          <p:attrName>ppt_y</p:attrName>
                                        </p:attrNameLst>
                                      </p:cBhvr>
                                      <p:rCtr x="10295" y="-3241"/>
                                    </p:animMotion>
                                  </p:childTnLst>
                                </p:cTn>
                              </p:par>
                            </p:childTnLst>
                          </p:cTn>
                        </p:par>
                        <p:par>
                          <p:cTn id="49" fill="hold">
                            <p:stCondLst>
                              <p:cond delay="3750"/>
                            </p:stCondLst>
                            <p:childTnLst>
                              <p:par>
                                <p:cTn id="50" presetID="0" presetClass="path" presetSubtype="0" accel="50000" decel="50000" fill="hold" nodeType="afterEffect">
                                  <p:stCondLst>
                                    <p:cond delay="0"/>
                                  </p:stCondLst>
                                  <p:childTnLst>
                                    <p:animMotion origin="layout" path="M -2.77778E-6 -2.46914E-6 L 0.11979 0.14351 " pathEditMode="relative" rAng="0" ptsTypes="AA">
                                      <p:cBhvr>
                                        <p:cTn id="51" dur="250" fill="hold"/>
                                        <p:tgtEl>
                                          <p:spTgt spid="3"/>
                                        </p:tgtEl>
                                        <p:attrNameLst>
                                          <p:attrName>ppt_x</p:attrName>
                                          <p:attrName>ppt_y</p:attrName>
                                        </p:attrNameLst>
                                      </p:cBhvr>
                                      <p:rCtr x="5920" y="7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Group 168"/>
          <p:cNvGrpSpPr/>
          <p:nvPr/>
        </p:nvGrpSpPr>
        <p:grpSpPr>
          <a:xfrm>
            <a:off x="1248734" y="1194457"/>
            <a:ext cx="586767" cy="1309512"/>
            <a:chOff x="1986246" y="1325314"/>
            <a:chExt cx="440075" cy="982134"/>
          </a:xfrm>
        </p:grpSpPr>
        <p:grpSp>
          <p:nvGrpSpPr>
            <p:cNvPr id="170" name="Group 169"/>
            <p:cNvGrpSpPr/>
            <p:nvPr/>
          </p:nvGrpSpPr>
          <p:grpSpPr>
            <a:xfrm>
              <a:off x="2092152" y="1325314"/>
              <a:ext cx="274320" cy="982134"/>
              <a:chOff x="2092152" y="1325314"/>
              <a:chExt cx="274320" cy="982134"/>
            </a:xfrm>
          </p:grpSpPr>
          <p:grpSp>
            <p:nvGrpSpPr>
              <p:cNvPr id="172" name="Group 171"/>
              <p:cNvGrpSpPr/>
              <p:nvPr/>
            </p:nvGrpSpPr>
            <p:grpSpPr>
              <a:xfrm>
                <a:off x="2092152" y="1325314"/>
                <a:ext cx="274320" cy="982134"/>
                <a:chOff x="2692399" y="2184397"/>
                <a:chExt cx="274320" cy="982134"/>
              </a:xfrm>
            </p:grpSpPr>
            <p:sp>
              <p:nvSpPr>
                <p:cNvPr id="174" name="Oval 17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75" name="Rectangle 17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73" name="Heart 172"/>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71" name="TextBox 170"/>
            <p:cNvSpPr txBox="1"/>
            <p:nvPr/>
          </p:nvSpPr>
          <p:spPr>
            <a:xfrm>
              <a:off x="1986246" y="189656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grpSp>
      <p:grpSp>
        <p:nvGrpSpPr>
          <p:cNvPr id="176" name="Group 175"/>
          <p:cNvGrpSpPr/>
          <p:nvPr/>
        </p:nvGrpSpPr>
        <p:grpSpPr>
          <a:xfrm>
            <a:off x="2550589" y="1194457"/>
            <a:ext cx="642079" cy="1309512"/>
            <a:chOff x="2443590" y="1046266"/>
            <a:chExt cx="481559" cy="982134"/>
          </a:xfrm>
        </p:grpSpPr>
        <p:grpSp>
          <p:nvGrpSpPr>
            <p:cNvPr id="177" name="Group 176"/>
            <p:cNvGrpSpPr/>
            <p:nvPr/>
          </p:nvGrpSpPr>
          <p:grpSpPr>
            <a:xfrm>
              <a:off x="2443590" y="1046266"/>
              <a:ext cx="440075" cy="982134"/>
              <a:chOff x="2443590" y="1046266"/>
              <a:chExt cx="440075" cy="982134"/>
            </a:xfrm>
          </p:grpSpPr>
          <p:grpSp>
            <p:nvGrpSpPr>
              <p:cNvPr id="179" name="Group 178"/>
              <p:cNvGrpSpPr/>
              <p:nvPr/>
            </p:nvGrpSpPr>
            <p:grpSpPr>
              <a:xfrm>
                <a:off x="2538850" y="1046266"/>
                <a:ext cx="274320" cy="982134"/>
                <a:chOff x="2692399" y="2184397"/>
                <a:chExt cx="274320" cy="982134"/>
              </a:xfrm>
            </p:grpSpPr>
            <p:sp>
              <p:nvSpPr>
                <p:cNvPr id="181" name="Oval 18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2" name="Rectangle 18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80" name="TextBox 179"/>
              <p:cNvSpPr txBox="1"/>
              <p:nvPr/>
            </p:nvSpPr>
            <p:spPr>
              <a:xfrm>
                <a:off x="2443590" y="152705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178" name="Picture 177"/>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83" name="Group 182"/>
          <p:cNvGrpSpPr/>
          <p:nvPr/>
        </p:nvGrpSpPr>
        <p:grpSpPr>
          <a:xfrm>
            <a:off x="3801100" y="1019829"/>
            <a:ext cx="606810" cy="1484139"/>
            <a:chOff x="1046783" y="2062413"/>
            <a:chExt cx="455108" cy="1113104"/>
          </a:xfrm>
        </p:grpSpPr>
        <p:grpSp>
          <p:nvGrpSpPr>
            <p:cNvPr id="184" name="Group 183"/>
            <p:cNvGrpSpPr/>
            <p:nvPr/>
          </p:nvGrpSpPr>
          <p:grpSpPr>
            <a:xfrm>
              <a:off x="1072446" y="2193383"/>
              <a:ext cx="429445" cy="982134"/>
              <a:chOff x="1072446" y="2193383"/>
              <a:chExt cx="429445" cy="982134"/>
            </a:xfrm>
          </p:grpSpPr>
          <p:grpSp>
            <p:nvGrpSpPr>
              <p:cNvPr id="186" name="Group 185"/>
              <p:cNvGrpSpPr/>
              <p:nvPr/>
            </p:nvGrpSpPr>
            <p:grpSpPr>
              <a:xfrm>
                <a:off x="1152243" y="2193383"/>
                <a:ext cx="274320" cy="982134"/>
                <a:chOff x="2692399" y="2184397"/>
                <a:chExt cx="274320" cy="982134"/>
              </a:xfrm>
            </p:grpSpPr>
            <p:sp>
              <p:nvSpPr>
                <p:cNvPr id="188" name="Oval 18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2" name="Rectangle 19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87" name="TextBox 186"/>
              <p:cNvSpPr txBox="1"/>
              <p:nvPr/>
            </p:nvSpPr>
            <p:spPr>
              <a:xfrm>
                <a:off x="1072446" y="2673073"/>
                <a:ext cx="42944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50000"/>
                      </a:schemeClr>
                    </a:solidFill>
                  </a:rPr>
                  <a:t>0.2</a:t>
                </a:r>
              </a:p>
            </p:txBody>
          </p:sp>
        </p:grpSp>
        <p:pic>
          <p:nvPicPr>
            <p:cNvPr id="185" name="Picture 184"/>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1046783" y="2062413"/>
              <a:ext cx="393016" cy="309936"/>
            </a:xfrm>
            <a:prstGeom prst="rect">
              <a:avLst/>
            </a:prstGeom>
          </p:spPr>
        </p:pic>
      </p:grpSp>
      <p:grpSp>
        <p:nvGrpSpPr>
          <p:cNvPr id="193" name="Group 192"/>
          <p:cNvGrpSpPr/>
          <p:nvPr/>
        </p:nvGrpSpPr>
        <p:grpSpPr>
          <a:xfrm>
            <a:off x="5146328" y="1194458"/>
            <a:ext cx="621293" cy="1309512"/>
            <a:chOff x="2369299" y="2282762"/>
            <a:chExt cx="465970" cy="982134"/>
          </a:xfrm>
        </p:grpSpPr>
        <p:grpSp>
          <p:nvGrpSpPr>
            <p:cNvPr id="194" name="Group 193"/>
            <p:cNvGrpSpPr/>
            <p:nvPr/>
          </p:nvGrpSpPr>
          <p:grpSpPr>
            <a:xfrm>
              <a:off x="2460869" y="2282762"/>
              <a:ext cx="374400" cy="982134"/>
              <a:chOff x="587671" y="2548983"/>
              <a:chExt cx="374400" cy="982134"/>
            </a:xfrm>
          </p:grpSpPr>
          <p:grpSp>
            <p:nvGrpSpPr>
              <p:cNvPr id="196" name="Group 195"/>
              <p:cNvGrpSpPr/>
              <p:nvPr/>
            </p:nvGrpSpPr>
            <p:grpSpPr>
              <a:xfrm>
                <a:off x="587671" y="2548983"/>
                <a:ext cx="274320" cy="982134"/>
                <a:chOff x="2692399" y="2184397"/>
                <a:chExt cx="274320" cy="982134"/>
              </a:xfrm>
            </p:grpSpPr>
            <p:sp>
              <p:nvSpPr>
                <p:cNvPr id="200" name="Oval 19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01" name="Rectangle 20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197" name="Picture 196"/>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98" name="Rounded Rectangle 197"/>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9" name="Rounded Rectangle 198"/>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95" name="TextBox 194"/>
            <p:cNvSpPr txBox="1"/>
            <p:nvPr/>
          </p:nvSpPr>
          <p:spPr>
            <a:xfrm>
              <a:off x="2369299" y="2750694"/>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202" name="Group 201"/>
          <p:cNvGrpSpPr/>
          <p:nvPr/>
        </p:nvGrpSpPr>
        <p:grpSpPr>
          <a:xfrm>
            <a:off x="6443706" y="1135656"/>
            <a:ext cx="586767" cy="1368312"/>
            <a:chOff x="1351526" y="1571676"/>
            <a:chExt cx="440075" cy="1026234"/>
          </a:xfrm>
        </p:grpSpPr>
        <p:grpSp>
          <p:nvGrpSpPr>
            <p:cNvPr id="203" name="Group 202"/>
            <p:cNvGrpSpPr/>
            <p:nvPr/>
          </p:nvGrpSpPr>
          <p:grpSpPr>
            <a:xfrm>
              <a:off x="1414123" y="1571676"/>
              <a:ext cx="353568" cy="1026234"/>
              <a:chOff x="1414123" y="1571676"/>
              <a:chExt cx="353568" cy="1026234"/>
            </a:xfrm>
          </p:grpSpPr>
          <p:grpSp>
            <p:nvGrpSpPr>
              <p:cNvPr id="206" name="Group 205"/>
              <p:cNvGrpSpPr/>
              <p:nvPr/>
            </p:nvGrpSpPr>
            <p:grpSpPr>
              <a:xfrm>
                <a:off x="1446433" y="1615776"/>
                <a:ext cx="274320" cy="982134"/>
                <a:chOff x="2692399" y="2184397"/>
                <a:chExt cx="274320" cy="982134"/>
              </a:xfrm>
            </p:grpSpPr>
            <p:sp>
              <p:nvSpPr>
                <p:cNvPr id="214" name="Oval 2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5" name="Rectangle 2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07" name="Teardrop 206"/>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08" name="Teardrop 207"/>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09" name="Rounded Rectangle 208"/>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0" name="Rounded Rectangle 209"/>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04" name="TextBox 203"/>
            <p:cNvSpPr txBox="1"/>
            <p:nvPr/>
          </p:nvSpPr>
          <p:spPr>
            <a:xfrm>
              <a:off x="1351526" y="2117189"/>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216" name="Group 215"/>
          <p:cNvGrpSpPr/>
          <p:nvPr/>
        </p:nvGrpSpPr>
        <p:grpSpPr>
          <a:xfrm>
            <a:off x="7760827" y="1194456"/>
            <a:ext cx="586767" cy="1309512"/>
            <a:chOff x="1735907" y="2460562"/>
            <a:chExt cx="440075" cy="982134"/>
          </a:xfrm>
        </p:grpSpPr>
        <p:grpSp>
          <p:nvGrpSpPr>
            <p:cNvPr id="217" name="Group 216"/>
            <p:cNvGrpSpPr/>
            <p:nvPr/>
          </p:nvGrpSpPr>
          <p:grpSpPr>
            <a:xfrm>
              <a:off x="1826164" y="2460562"/>
              <a:ext cx="274320" cy="982134"/>
              <a:chOff x="2368178" y="2124654"/>
              <a:chExt cx="274320" cy="982134"/>
            </a:xfrm>
          </p:grpSpPr>
          <p:grpSp>
            <p:nvGrpSpPr>
              <p:cNvPr id="219" name="Group 218"/>
              <p:cNvGrpSpPr/>
              <p:nvPr/>
            </p:nvGrpSpPr>
            <p:grpSpPr>
              <a:xfrm>
                <a:off x="2368178" y="2124654"/>
                <a:ext cx="274320" cy="982134"/>
                <a:chOff x="2692399" y="2184397"/>
                <a:chExt cx="274320" cy="982134"/>
              </a:xfrm>
            </p:grpSpPr>
            <p:sp>
              <p:nvSpPr>
                <p:cNvPr id="267" name="Oval 26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8" name="Rectangle 26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20" name="Group 219"/>
              <p:cNvGrpSpPr/>
              <p:nvPr/>
            </p:nvGrpSpPr>
            <p:grpSpPr>
              <a:xfrm>
                <a:off x="2368178" y="2240639"/>
                <a:ext cx="274320" cy="113533"/>
                <a:chOff x="1237102" y="1657048"/>
                <a:chExt cx="1598445" cy="433900"/>
              </a:xfrm>
            </p:grpSpPr>
            <p:grpSp>
              <p:nvGrpSpPr>
                <p:cNvPr id="221" name="Group 220"/>
                <p:cNvGrpSpPr/>
                <p:nvPr/>
              </p:nvGrpSpPr>
              <p:grpSpPr>
                <a:xfrm>
                  <a:off x="1517980" y="1688757"/>
                  <a:ext cx="1070783" cy="402191"/>
                  <a:chOff x="1517980" y="1688757"/>
                  <a:chExt cx="1070783" cy="402191"/>
                </a:xfrm>
              </p:grpSpPr>
              <p:sp>
                <p:nvSpPr>
                  <p:cNvPr id="261" name="Oval 26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2" name="Rectangle 26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3" name="Rectangle 26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64" name="Straight Connector 26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65" name="Straight Connector 26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66" name="Straight Connector 26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22" name="Straight Connector 221"/>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3" name="Straight Connector 222"/>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9" name="Straight Connector 22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0" name="Straight Connector 25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18" name="TextBox 217"/>
            <p:cNvSpPr txBox="1"/>
            <p:nvPr/>
          </p:nvSpPr>
          <p:spPr>
            <a:xfrm>
              <a:off x="1735907" y="2944992"/>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grpSp>
        <p:nvGrpSpPr>
          <p:cNvPr id="269" name="Group 268"/>
          <p:cNvGrpSpPr/>
          <p:nvPr/>
        </p:nvGrpSpPr>
        <p:grpSpPr>
          <a:xfrm>
            <a:off x="9011813" y="1194456"/>
            <a:ext cx="586767" cy="1309512"/>
            <a:chOff x="504793" y="2548983"/>
            <a:chExt cx="440075" cy="982134"/>
          </a:xfrm>
        </p:grpSpPr>
        <p:grpSp>
          <p:nvGrpSpPr>
            <p:cNvPr id="271" name="Group 270"/>
            <p:cNvGrpSpPr/>
            <p:nvPr/>
          </p:nvGrpSpPr>
          <p:grpSpPr>
            <a:xfrm>
              <a:off x="504793" y="2548983"/>
              <a:ext cx="440075" cy="982134"/>
              <a:chOff x="504793" y="2548983"/>
              <a:chExt cx="440075" cy="982134"/>
            </a:xfrm>
          </p:grpSpPr>
          <p:grpSp>
            <p:nvGrpSpPr>
              <p:cNvPr id="296" name="Group 295"/>
              <p:cNvGrpSpPr/>
              <p:nvPr/>
            </p:nvGrpSpPr>
            <p:grpSpPr>
              <a:xfrm>
                <a:off x="587671" y="2548983"/>
                <a:ext cx="274320" cy="982134"/>
                <a:chOff x="2692399" y="2184397"/>
                <a:chExt cx="274320" cy="982134"/>
              </a:xfrm>
            </p:grpSpPr>
            <p:sp>
              <p:nvSpPr>
                <p:cNvPr id="304" name="Oval 30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06" name="Rectangle 305"/>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7" name="TextBox 296"/>
              <p:cNvSpPr txBox="1"/>
              <p:nvPr/>
            </p:nvSpPr>
            <p:spPr>
              <a:xfrm>
                <a:off x="504793" y="3025115"/>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pic>
          <p:nvPicPr>
            <p:cNvPr id="272" name="Picture 271"/>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307" name="Group 306"/>
          <p:cNvGrpSpPr/>
          <p:nvPr/>
        </p:nvGrpSpPr>
        <p:grpSpPr>
          <a:xfrm>
            <a:off x="10318273" y="1194456"/>
            <a:ext cx="619491" cy="1309512"/>
            <a:chOff x="574479" y="1141172"/>
            <a:chExt cx="464618" cy="982134"/>
          </a:xfrm>
        </p:grpSpPr>
        <p:grpSp>
          <p:nvGrpSpPr>
            <p:cNvPr id="324" name="Group 323"/>
            <p:cNvGrpSpPr/>
            <p:nvPr/>
          </p:nvGrpSpPr>
          <p:grpSpPr>
            <a:xfrm>
              <a:off x="659847" y="1141172"/>
              <a:ext cx="274320" cy="982134"/>
              <a:chOff x="2692399" y="2184397"/>
              <a:chExt cx="274320" cy="982134"/>
            </a:xfrm>
          </p:grpSpPr>
          <p:sp>
            <p:nvSpPr>
              <p:cNvPr id="340" name="Oval 33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41" name="Rectangle 34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25" name="Group 324"/>
            <p:cNvGrpSpPr/>
            <p:nvPr/>
          </p:nvGrpSpPr>
          <p:grpSpPr>
            <a:xfrm>
              <a:off x="708050" y="1265454"/>
              <a:ext cx="183764" cy="105236"/>
              <a:chOff x="1517980" y="1688757"/>
              <a:chExt cx="1070783" cy="402191"/>
            </a:xfrm>
          </p:grpSpPr>
          <p:sp>
            <p:nvSpPr>
              <p:cNvPr id="334" name="Oval 333"/>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5" name="Rectangle 334"/>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6" name="Rectangle 335"/>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37" name="Straight Connector 336"/>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38" name="Straight Connector 337"/>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39" name="Straight Connector 338"/>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26" name="Straight Connector 325"/>
            <p:cNvCxnSpPr/>
            <p:nvPr/>
          </p:nvCxnSpPr>
          <p:spPr bwMode="auto">
            <a:xfrm flipV="1">
              <a:off x="846940" y="1265454"/>
              <a:ext cx="87227" cy="17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9" name="Picture 328"/>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330" name="Straight Connector 329"/>
            <p:cNvCxnSpPr/>
            <p:nvPr/>
          </p:nvCxnSpPr>
          <p:spPr bwMode="auto">
            <a:xfrm flipV="1">
              <a:off x="850474" y="1281557"/>
              <a:ext cx="83693" cy="7157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1" name="Straight Connector 330"/>
            <p:cNvCxnSpPr/>
            <p:nvPr/>
          </p:nvCxnSpPr>
          <p:spPr bwMode="auto">
            <a:xfrm flipH="1" flipV="1">
              <a:off x="659847" y="1257157"/>
              <a:ext cx="90069" cy="244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2" name="Straight Connector 331"/>
            <p:cNvCxnSpPr/>
            <p:nvPr/>
          </p:nvCxnSpPr>
          <p:spPr bwMode="auto">
            <a:xfrm flipH="1" flipV="1">
              <a:off x="659847" y="1281557"/>
              <a:ext cx="91483" cy="70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33" name="TextBox 332"/>
            <p:cNvSpPr txBox="1"/>
            <p:nvPr/>
          </p:nvSpPr>
          <p:spPr>
            <a:xfrm>
              <a:off x="574479" y="1606129"/>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grpSp>
      <p:grpSp>
        <p:nvGrpSpPr>
          <p:cNvPr id="342" name="Group 341"/>
          <p:cNvGrpSpPr/>
          <p:nvPr/>
        </p:nvGrpSpPr>
        <p:grpSpPr>
          <a:xfrm>
            <a:off x="1303644" y="3170581"/>
            <a:ext cx="572593" cy="1309512"/>
            <a:chOff x="6123576" y="2289538"/>
            <a:chExt cx="429445" cy="982134"/>
          </a:xfrm>
        </p:grpSpPr>
        <p:grpSp>
          <p:nvGrpSpPr>
            <p:cNvPr id="343" name="Group 342"/>
            <p:cNvGrpSpPr/>
            <p:nvPr/>
          </p:nvGrpSpPr>
          <p:grpSpPr>
            <a:xfrm>
              <a:off x="6187190" y="2289538"/>
              <a:ext cx="274320" cy="982134"/>
              <a:chOff x="2692399" y="2184397"/>
              <a:chExt cx="274320" cy="982134"/>
            </a:xfrm>
            <a:solidFill>
              <a:schemeClr val="accent4"/>
            </a:solidFill>
          </p:grpSpPr>
          <p:sp>
            <p:nvSpPr>
              <p:cNvPr id="350" name="Oval 34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51" name="Rectangle 35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44" name="Lightning Bolt 343"/>
            <p:cNvSpPr/>
            <p:nvPr/>
          </p:nvSpPr>
          <p:spPr bwMode="auto">
            <a:xfrm>
              <a:off x="6297928" y="2322183"/>
              <a:ext cx="57556" cy="8181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47" name="TextBox 346"/>
            <p:cNvSpPr txBox="1"/>
            <p:nvPr/>
          </p:nvSpPr>
          <p:spPr>
            <a:xfrm>
              <a:off x="6123576" y="2790693"/>
              <a:ext cx="42944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50000"/>
                    </a:schemeClr>
                  </a:solidFill>
                </a:rPr>
                <a:t>0.1</a:t>
              </a:r>
            </a:p>
          </p:txBody>
        </p:sp>
        <p:sp>
          <p:nvSpPr>
            <p:cNvPr id="348" name="Oval 347"/>
            <p:cNvSpPr/>
            <p:nvPr/>
          </p:nvSpPr>
          <p:spPr bwMode="auto">
            <a:xfrm>
              <a:off x="6341991" y="2385857"/>
              <a:ext cx="91440" cy="9144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49" name="Oval 348"/>
            <p:cNvSpPr/>
            <p:nvPr/>
          </p:nvSpPr>
          <p:spPr bwMode="auto">
            <a:xfrm>
              <a:off x="6224679" y="2385857"/>
              <a:ext cx="91440" cy="9144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52" name="Group 351"/>
          <p:cNvGrpSpPr/>
          <p:nvPr/>
        </p:nvGrpSpPr>
        <p:grpSpPr>
          <a:xfrm>
            <a:off x="2602055" y="3170581"/>
            <a:ext cx="586767" cy="1309512"/>
            <a:chOff x="6493470" y="3205812"/>
            <a:chExt cx="440075" cy="982134"/>
          </a:xfrm>
        </p:grpSpPr>
        <p:grpSp>
          <p:nvGrpSpPr>
            <p:cNvPr id="353" name="Group 352"/>
            <p:cNvGrpSpPr/>
            <p:nvPr/>
          </p:nvGrpSpPr>
          <p:grpSpPr>
            <a:xfrm>
              <a:off x="6493470" y="3205812"/>
              <a:ext cx="440075" cy="982134"/>
              <a:chOff x="6493470" y="3205812"/>
              <a:chExt cx="440075" cy="982134"/>
            </a:xfrm>
          </p:grpSpPr>
          <p:grpSp>
            <p:nvGrpSpPr>
              <p:cNvPr id="357" name="Group 356"/>
              <p:cNvGrpSpPr/>
              <p:nvPr/>
            </p:nvGrpSpPr>
            <p:grpSpPr>
              <a:xfrm>
                <a:off x="6552961" y="3205812"/>
                <a:ext cx="274320" cy="982134"/>
                <a:chOff x="2692399" y="2184397"/>
                <a:chExt cx="274320" cy="982134"/>
              </a:xfrm>
              <a:solidFill>
                <a:schemeClr val="accent4"/>
              </a:solidFill>
            </p:grpSpPr>
            <p:sp>
              <p:nvSpPr>
                <p:cNvPr id="359" name="Oval 358"/>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60" name="Rectangle 359"/>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58" name="TextBox 357"/>
              <p:cNvSpPr txBox="1"/>
              <p:nvPr/>
            </p:nvSpPr>
            <p:spPr>
              <a:xfrm>
                <a:off x="6493470" y="367022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354" name="Picture 353"/>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355" name="Rounded Rectangle 354"/>
            <p:cNvSpPr/>
            <p:nvPr/>
          </p:nvSpPr>
          <p:spPr bwMode="auto">
            <a:xfrm>
              <a:off x="6698589"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56" name="Rounded Rectangle 355"/>
            <p:cNvSpPr/>
            <p:nvPr/>
          </p:nvSpPr>
          <p:spPr bwMode="auto">
            <a:xfrm>
              <a:off x="6576470"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61" name="Group 360"/>
          <p:cNvGrpSpPr/>
          <p:nvPr/>
        </p:nvGrpSpPr>
        <p:grpSpPr>
          <a:xfrm>
            <a:off x="3793105" y="3080378"/>
            <a:ext cx="613177" cy="1399714"/>
            <a:chOff x="6966521" y="2595951"/>
            <a:chExt cx="459883" cy="1049786"/>
          </a:xfrm>
        </p:grpSpPr>
        <p:grpSp>
          <p:nvGrpSpPr>
            <p:cNvPr id="362" name="Group 361"/>
            <p:cNvGrpSpPr/>
            <p:nvPr/>
          </p:nvGrpSpPr>
          <p:grpSpPr>
            <a:xfrm>
              <a:off x="6986329" y="2663603"/>
              <a:ext cx="440075" cy="982134"/>
              <a:chOff x="6986329" y="2663603"/>
              <a:chExt cx="440075" cy="982134"/>
            </a:xfrm>
          </p:grpSpPr>
          <p:grpSp>
            <p:nvGrpSpPr>
              <p:cNvPr id="364" name="Group 363"/>
              <p:cNvGrpSpPr/>
              <p:nvPr/>
            </p:nvGrpSpPr>
            <p:grpSpPr>
              <a:xfrm>
                <a:off x="7070554" y="2663603"/>
                <a:ext cx="274320" cy="982134"/>
                <a:chOff x="2692399" y="2184397"/>
                <a:chExt cx="274320" cy="982134"/>
              </a:xfrm>
              <a:solidFill>
                <a:schemeClr val="accent4"/>
              </a:solidFill>
            </p:grpSpPr>
            <p:sp>
              <p:nvSpPr>
                <p:cNvPr id="366" name="Oval 365"/>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67" name="Rectangle 366"/>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65" name="TextBox 364"/>
              <p:cNvSpPr txBox="1"/>
              <p:nvPr/>
            </p:nvSpPr>
            <p:spPr>
              <a:xfrm>
                <a:off x="6986329" y="3160744"/>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grpSp>
        <p:pic>
          <p:nvPicPr>
            <p:cNvPr id="363" name="Picture 362"/>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368" name="Group 367"/>
          <p:cNvGrpSpPr/>
          <p:nvPr/>
        </p:nvGrpSpPr>
        <p:grpSpPr>
          <a:xfrm>
            <a:off x="5131249" y="3170582"/>
            <a:ext cx="592275" cy="1309512"/>
            <a:chOff x="7105323" y="1332018"/>
            <a:chExt cx="444206" cy="982134"/>
          </a:xfrm>
        </p:grpSpPr>
        <p:grpSp>
          <p:nvGrpSpPr>
            <p:cNvPr id="369" name="Group 368"/>
            <p:cNvGrpSpPr/>
            <p:nvPr/>
          </p:nvGrpSpPr>
          <p:grpSpPr>
            <a:xfrm>
              <a:off x="7175129" y="1332018"/>
              <a:ext cx="374400" cy="982134"/>
              <a:chOff x="587671" y="2548983"/>
              <a:chExt cx="374400" cy="982134"/>
            </a:xfrm>
          </p:grpSpPr>
          <p:grpSp>
            <p:nvGrpSpPr>
              <p:cNvPr id="371" name="Group 370"/>
              <p:cNvGrpSpPr/>
              <p:nvPr/>
            </p:nvGrpSpPr>
            <p:grpSpPr>
              <a:xfrm>
                <a:off x="587671" y="2548983"/>
                <a:ext cx="274320" cy="982134"/>
                <a:chOff x="2692399" y="2184397"/>
                <a:chExt cx="274320" cy="982134"/>
              </a:xfrm>
            </p:grpSpPr>
            <p:sp>
              <p:nvSpPr>
                <p:cNvPr id="375" name="Oval 374"/>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76" name="Rectangle 375"/>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372" name="Picture 371"/>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373" name="Rounded Rectangle 372"/>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74" name="Rounded Rectangle 373"/>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70" name="TextBox 369"/>
            <p:cNvSpPr txBox="1"/>
            <p:nvPr/>
          </p:nvSpPr>
          <p:spPr>
            <a:xfrm>
              <a:off x="7105323" y="181560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377" name="Group 376"/>
          <p:cNvGrpSpPr/>
          <p:nvPr/>
        </p:nvGrpSpPr>
        <p:grpSpPr>
          <a:xfrm>
            <a:off x="6474763" y="3111781"/>
            <a:ext cx="586767" cy="1368312"/>
            <a:chOff x="5275665" y="1375098"/>
            <a:chExt cx="440075" cy="1026234"/>
          </a:xfrm>
        </p:grpSpPr>
        <p:grpSp>
          <p:nvGrpSpPr>
            <p:cNvPr id="378" name="Group 377"/>
            <p:cNvGrpSpPr/>
            <p:nvPr/>
          </p:nvGrpSpPr>
          <p:grpSpPr>
            <a:xfrm>
              <a:off x="5305142" y="1375098"/>
              <a:ext cx="353568" cy="1026234"/>
              <a:chOff x="1414123" y="1571676"/>
              <a:chExt cx="353568" cy="1026234"/>
            </a:xfrm>
          </p:grpSpPr>
          <p:grpSp>
            <p:nvGrpSpPr>
              <p:cNvPr id="380" name="Group 379"/>
              <p:cNvGrpSpPr/>
              <p:nvPr/>
            </p:nvGrpSpPr>
            <p:grpSpPr>
              <a:xfrm>
                <a:off x="1446433" y="1615776"/>
                <a:ext cx="274320" cy="982134"/>
                <a:chOff x="2692399" y="2184397"/>
                <a:chExt cx="274320" cy="982134"/>
              </a:xfrm>
            </p:grpSpPr>
            <p:sp>
              <p:nvSpPr>
                <p:cNvPr id="385" name="Oval 384"/>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86" name="Rectangle 385"/>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81" name="Teardrop 380"/>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82" name="Teardrop 381"/>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83" name="Rounded Rectangle 382"/>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84" name="Rounded Rectangle 383"/>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379" name="TextBox 378"/>
            <p:cNvSpPr txBox="1"/>
            <p:nvPr/>
          </p:nvSpPr>
          <p:spPr>
            <a:xfrm>
              <a:off x="5275665" y="192069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387" name="Group 386"/>
          <p:cNvGrpSpPr/>
          <p:nvPr/>
        </p:nvGrpSpPr>
        <p:grpSpPr>
          <a:xfrm>
            <a:off x="7755749" y="3170580"/>
            <a:ext cx="586767" cy="1309512"/>
            <a:chOff x="5527235" y="2492898"/>
            <a:chExt cx="440075" cy="982134"/>
          </a:xfrm>
        </p:grpSpPr>
        <p:grpSp>
          <p:nvGrpSpPr>
            <p:cNvPr id="388" name="Group 387"/>
            <p:cNvGrpSpPr/>
            <p:nvPr/>
          </p:nvGrpSpPr>
          <p:grpSpPr>
            <a:xfrm>
              <a:off x="5600427" y="2492898"/>
              <a:ext cx="274320" cy="982134"/>
              <a:chOff x="2368178" y="2124654"/>
              <a:chExt cx="274320" cy="982134"/>
            </a:xfrm>
          </p:grpSpPr>
          <p:grpSp>
            <p:nvGrpSpPr>
              <p:cNvPr id="390" name="Group 389"/>
              <p:cNvGrpSpPr/>
              <p:nvPr/>
            </p:nvGrpSpPr>
            <p:grpSpPr>
              <a:xfrm>
                <a:off x="2368178" y="2124654"/>
                <a:ext cx="274320" cy="982134"/>
                <a:chOff x="2692399" y="2184397"/>
                <a:chExt cx="274320" cy="982134"/>
              </a:xfrm>
            </p:grpSpPr>
            <p:sp>
              <p:nvSpPr>
                <p:cNvPr id="403" name="Oval 40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04" name="Rectangle 40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91" name="Group 390"/>
              <p:cNvGrpSpPr/>
              <p:nvPr/>
            </p:nvGrpSpPr>
            <p:grpSpPr>
              <a:xfrm>
                <a:off x="2368178" y="2240639"/>
                <a:ext cx="274320" cy="113533"/>
                <a:chOff x="1237102" y="1657048"/>
                <a:chExt cx="1598445" cy="433900"/>
              </a:xfrm>
            </p:grpSpPr>
            <p:grpSp>
              <p:nvGrpSpPr>
                <p:cNvPr id="392" name="Group 391"/>
                <p:cNvGrpSpPr/>
                <p:nvPr/>
              </p:nvGrpSpPr>
              <p:grpSpPr>
                <a:xfrm>
                  <a:off x="1517980" y="1688757"/>
                  <a:ext cx="1070783" cy="402191"/>
                  <a:chOff x="1517980" y="1688757"/>
                  <a:chExt cx="1070783" cy="402191"/>
                </a:xfrm>
              </p:grpSpPr>
              <p:sp>
                <p:nvSpPr>
                  <p:cNvPr id="397" name="Oval 396"/>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8" name="Rectangle 397"/>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9" name="Rectangle 398"/>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400" name="Straight Connector 399"/>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401" name="Straight Connector 400"/>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402" name="Straight Connector 401"/>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93" name="Straight Connector 392"/>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4" name="Straight Connector 393"/>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5" name="Straight Connector 394"/>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6" name="Straight Connector 395"/>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89" name="TextBox 388"/>
            <p:cNvSpPr txBox="1"/>
            <p:nvPr/>
          </p:nvSpPr>
          <p:spPr>
            <a:xfrm>
              <a:off x="5527235" y="296693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grpSp>
        <p:nvGrpSpPr>
          <p:cNvPr id="405" name="Group 404"/>
          <p:cNvGrpSpPr/>
          <p:nvPr/>
        </p:nvGrpSpPr>
        <p:grpSpPr>
          <a:xfrm>
            <a:off x="8993615" y="3170580"/>
            <a:ext cx="586767" cy="1309512"/>
            <a:chOff x="4886854" y="2700228"/>
            <a:chExt cx="440075" cy="982134"/>
          </a:xfrm>
        </p:grpSpPr>
        <p:grpSp>
          <p:nvGrpSpPr>
            <p:cNvPr id="406" name="Group 405"/>
            <p:cNvGrpSpPr/>
            <p:nvPr/>
          </p:nvGrpSpPr>
          <p:grpSpPr>
            <a:xfrm>
              <a:off x="4970918" y="2700228"/>
              <a:ext cx="274320" cy="982134"/>
              <a:chOff x="2692399" y="2184397"/>
              <a:chExt cx="274320" cy="982134"/>
            </a:xfrm>
            <a:solidFill>
              <a:schemeClr val="accent4"/>
            </a:solidFill>
          </p:grpSpPr>
          <p:sp>
            <p:nvSpPr>
              <p:cNvPr id="409" name="Oval 408"/>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10" name="Rectangle 409"/>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407" name="Chord 406"/>
            <p:cNvSpPr/>
            <p:nvPr/>
          </p:nvSpPr>
          <p:spPr bwMode="auto">
            <a:xfrm rot="17528077">
              <a:off x="5043014" y="2752290"/>
              <a:ext cx="169420" cy="15567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08" name="TextBox 407"/>
            <p:cNvSpPr txBox="1"/>
            <p:nvPr/>
          </p:nvSpPr>
          <p:spPr>
            <a:xfrm>
              <a:off x="4886854" y="318908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grpSp>
        <p:nvGrpSpPr>
          <p:cNvPr id="411" name="Group 410"/>
          <p:cNvGrpSpPr/>
          <p:nvPr/>
        </p:nvGrpSpPr>
        <p:grpSpPr>
          <a:xfrm>
            <a:off x="10297357" y="3170581"/>
            <a:ext cx="612155" cy="1309512"/>
            <a:chOff x="6615479" y="1619954"/>
            <a:chExt cx="459116" cy="982134"/>
          </a:xfrm>
        </p:grpSpPr>
        <p:grpSp>
          <p:nvGrpSpPr>
            <p:cNvPr id="412" name="Group 411"/>
            <p:cNvGrpSpPr/>
            <p:nvPr/>
          </p:nvGrpSpPr>
          <p:grpSpPr>
            <a:xfrm>
              <a:off x="6695345" y="1619954"/>
              <a:ext cx="274320" cy="982134"/>
              <a:chOff x="2692399" y="2184397"/>
              <a:chExt cx="274320" cy="982134"/>
            </a:xfrm>
          </p:grpSpPr>
          <p:sp>
            <p:nvSpPr>
              <p:cNvPr id="426" name="Oval 425"/>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7" name="Rectangle 426"/>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13" name="Group 412"/>
            <p:cNvGrpSpPr/>
            <p:nvPr/>
          </p:nvGrpSpPr>
          <p:grpSpPr>
            <a:xfrm>
              <a:off x="6743548" y="1744236"/>
              <a:ext cx="183764" cy="105236"/>
              <a:chOff x="1517980" y="1688757"/>
              <a:chExt cx="1070783" cy="402191"/>
            </a:xfrm>
          </p:grpSpPr>
          <p:sp>
            <p:nvSpPr>
              <p:cNvPr id="420" name="Oval 419"/>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1" name="Rectangle 420"/>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2" name="Rectangle 421"/>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423" name="Straight Connector 422"/>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424" name="Straight Connector 423"/>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425" name="Straight Connector 424"/>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414" name="Straight Connector 413"/>
            <p:cNvCxnSpPr/>
            <p:nvPr/>
          </p:nvCxnSpPr>
          <p:spPr bwMode="auto">
            <a:xfrm flipV="1">
              <a:off x="6882438" y="1744236"/>
              <a:ext cx="87227" cy="17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415" name="Picture 414"/>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416" name="Straight Connector 415"/>
            <p:cNvCxnSpPr/>
            <p:nvPr/>
          </p:nvCxnSpPr>
          <p:spPr bwMode="auto">
            <a:xfrm flipV="1">
              <a:off x="6885972" y="1760339"/>
              <a:ext cx="83693" cy="7157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17" name="Straight Connector 416"/>
            <p:cNvCxnSpPr/>
            <p:nvPr/>
          </p:nvCxnSpPr>
          <p:spPr bwMode="auto">
            <a:xfrm flipH="1" flipV="1">
              <a:off x="6695345" y="1735939"/>
              <a:ext cx="90069" cy="244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18" name="Straight Connector 417"/>
            <p:cNvCxnSpPr/>
            <p:nvPr/>
          </p:nvCxnSpPr>
          <p:spPr bwMode="auto">
            <a:xfrm flipH="1" flipV="1">
              <a:off x="6695345" y="1760339"/>
              <a:ext cx="91483" cy="70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419" name="TextBox 418"/>
            <p:cNvSpPr txBox="1"/>
            <p:nvPr/>
          </p:nvSpPr>
          <p:spPr>
            <a:xfrm>
              <a:off x="6615479" y="212671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grpSp>
      <p:cxnSp>
        <p:nvCxnSpPr>
          <p:cNvPr id="25" name="Straight Connector 24"/>
          <p:cNvCxnSpPr/>
          <p:nvPr/>
        </p:nvCxnSpPr>
        <p:spPr bwMode="auto">
          <a:xfrm>
            <a:off x="1571343"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28" name="Straight Connector 427"/>
          <p:cNvCxnSpPr/>
          <p:nvPr/>
        </p:nvCxnSpPr>
        <p:spPr bwMode="auto">
          <a:xfrm>
            <a:off x="2863336"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29" name="Straight Connector 428"/>
          <p:cNvCxnSpPr/>
          <p:nvPr/>
        </p:nvCxnSpPr>
        <p:spPr bwMode="auto">
          <a:xfrm>
            <a:off x="4103765"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0" name="Straight Connector 429"/>
          <p:cNvCxnSpPr/>
          <p:nvPr/>
        </p:nvCxnSpPr>
        <p:spPr bwMode="auto">
          <a:xfrm>
            <a:off x="5420040"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1" name="Straight Connector 430"/>
          <p:cNvCxnSpPr/>
          <p:nvPr/>
        </p:nvCxnSpPr>
        <p:spPr bwMode="auto">
          <a:xfrm>
            <a:off x="6725659"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2" name="Straight Connector 431"/>
          <p:cNvCxnSpPr/>
          <p:nvPr/>
        </p:nvCxnSpPr>
        <p:spPr bwMode="auto">
          <a:xfrm>
            <a:off x="8051649"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3" name="Straight Connector 432"/>
          <p:cNvCxnSpPr/>
          <p:nvPr/>
        </p:nvCxnSpPr>
        <p:spPr bwMode="auto">
          <a:xfrm>
            <a:off x="9303463"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4" name="Straight Connector 433"/>
          <p:cNvCxnSpPr/>
          <p:nvPr/>
        </p:nvCxnSpPr>
        <p:spPr bwMode="auto">
          <a:xfrm>
            <a:off x="10603691" y="2610170"/>
            <a:ext cx="0" cy="513817"/>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pic>
        <p:nvPicPr>
          <p:cNvPr id="189" name="Picture 188"/>
          <p:cNvPicPr>
            <a:picLocks noChangeAspect="1"/>
          </p:cNvPicPr>
          <p:nvPr/>
        </p:nvPicPr>
        <p:blipFill>
          <a:blip r:embed="rId7">
            <a:duotone>
              <a:schemeClr val="accent3">
                <a:shade val="45000"/>
                <a:satMod val="135000"/>
              </a:schemeClr>
              <a:prstClr val="white"/>
            </a:duotone>
          </a:blip>
          <a:stretch>
            <a:fillRect/>
          </a:stretch>
        </p:blipFill>
        <p:spPr>
          <a:xfrm>
            <a:off x="7745686" y="1067761"/>
            <a:ext cx="567343" cy="474984"/>
          </a:xfrm>
          <a:prstGeom prst="rect">
            <a:avLst/>
          </a:prstGeom>
        </p:spPr>
      </p:pic>
      <p:sp>
        <p:nvSpPr>
          <p:cNvPr id="191" name="Title 4">
            <a:extLst>
              <a:ext uri="{FF2B5EF4-FFF2-40B4-BE49-F238E27FC236}">
                <a16:creationId xmlns:a16="http://schemas.microsoft.com/office/drawing/2014/main" id="{7E40F3D4-2C14-7B43-BAF6-5E9103FA8155}"/>
              </a:ext>
            </a:extLst>
          </p:cNvPr>
          <p:cNvSpPr txBox="1">
            <a:spLocks/>
          </p:cNvSpPr>
          <p:nvPr/>
        </p:nvSpPr>
        <p:spPr>
          <a:xfrm>
            <a:off x="126492" y="-229134"/>
            <a:ext cx="53757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399151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nodeType="afterEffect">
                                  <p:stCondLst>
                                    <p:cond delay="100"/>
                                  </p:stCondLst>
                                  <p:childTnLst>
                                    <p:set>
                                      <p:cBhvr>
                                        <p:cTn id="9" dur="1" fill="hold">
                                          <p:stCondLst>
                                            <p:cond delay="0"/>
                                          </p:stCondLst>
                                        </p:cTn>
                                        <p:tgtEl>
                                          <p:spTgt spid="428"/>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100"/>
                                  </p:stCondLst>
                                  <p:childTnLst>
                                    <p:set>
                                      <p:cBhvr>
                                        <p:cTn id="12" dur="1" fill="hold">
                                          <p:stCondLst>
                                            <p:cond delay="0"/>
                                          </p:stCondLst>
                                        </p:cTn>
                                        <p:tgtEl>
                                          <p:spTgt spid="429"/>
                                        </p:tgtEl>
                                        <p:attrNameLst>
                                          <p:attrName>style.visibility</p:attrName>
                                        </p:attrNameLst>
                                      </p:cBhvr>
                                      <p:to>
                                        <p:strVal val="visible"/>
                                      </p:to>
                                    </p:set>
                                  </p:childTnLst>
                                </p:cTn>
                              </p:par>
                            </p:childTnLst>
                          </p:cTn>
                        </p:par>
                        <p:par>
                          <p:cTn id="13" fill="hold">
                            <p:stCondLst>
                              <p:cond delay="300"/>
                            </p:stCondLst>
                            <p:childTnLst>
                              <p:par>
                                <p:cTn id="14" presetID="1" presetClass="entr" presetSubtype="0" fill="hold" nodeType="afterEffect">
                                  <p:stCondLst>
                                    <p:cond delay="100"/>
                                  </p:stCondLst>
                                  <p:childTnLst>
                                    <p:set>
                                      <p:cBhvr>
                                        <p:cTn id="15" dur="1" fill="hold">
                                          <p:stCondLst>
                                            <p:cond delay="0"/>
                                          </p:stCondLst>
                                        </p:cTn>
                                        <p:tgtEl>
                                          <p:spTgt spid="430"/>
                                        </p:tgtEl>
                                        <p:attrNameLst>
                                          <p:attrName>style.visibility</p:attrName>
                                        </p:attrNameLst>
                                      </p:cBhvr>
                                      <p:to>
                                        <p:strVal val="visible"/>
                                      </p:to>
                                    </p:set>
                                  </p:childTnLst>
                                </p:cTn>
                              </p:par>
                            </p:childTnLst>
                          </p:cTn>
                        </p:par>
                        <p:par>
                          <p:cTn id="16" fill="hold">
                            <p:stCondLst>
                              <p:cond delay="400"/>
                            </p:stCondLst>
                            <p:childTnLst>
                              <p:par>
                                <p:cTn id="17" presetID="1" presetClass="entr" presetSubtype="0" fill="hold" nodeType="afterEffect">
                                  <p:stCondLst>
                                    <p:cond delay="100"/>
                                  </p:stCondLst>
                                  <p:childTnLst>
                                    <p:set>
                                      <p:cBhvr>
                                        <p:cTn id="18" dur="1" fill="hold">
                                          <p:stCondLst>
                                            <p:cond delay="0"/>
                                          </p:stCondLst>
                                        </p:cTn>
                                        <p:tgtEl>
                                          <p:spTgt spid="431"/>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nodeType="afterEffect">
                                  <p:stCondLst>
                                    <p:cond delay="100"/>
                                  </p:stCondLst>
                                  <p:childTnLst>
                                    <p:set>
                                      <p:cBhvr>
                                        <p:cTn id="21" dur="1" fill="hold">
                                          <p:stCondLst>
                                            <p:cond delay="0"/>
                                          </p:stCondLst>
                                        </p:cTn>
                                        <p:tgtEl>
                                          <p:spTgt spid="432"/>
                                        </p:tgtEl>
                                        <p:attrNameLst>
                                          <p:attrName>style.visibility</p:attrName>
                                        </p:attrNameLst>
                                      </p:cBhvr>
                                      <p:to>
                                        <p:strVal val="visible"/>
                                      </p:to>
                                    </p:set>
                                  </p:childTnLst>
                                </p:cTn>
                              </p:par>
                            </p:childTnLst>
                          </p:cTn>
                        </p:par>
                        <p:par>
                          <p:cTn id="22" fill="hold">
                            <p:stCondLst>
                              <p:cond delay="600"/>
                            </p:stCondLst>
                            <p:childTnLst>
                              <p:par>
                                <p:cTn id="23" presetID="1" presetClass="entr" presetSubtype="0" fill="hold" nodeType="afterEffect">
                                  <p:stCondLst>
                                    <p:cond delay="100"/>
                                  </p:stCondLst>
                                  <p:childTnLst>
                                    <p:set>
                                      <p:cBhvr>
                                        <p:cTn id="24" dur="1" fill="hold">
                                          <p:stCondLst>
                                            <p:cond delay="0"/>
                                          </p:stCondLst>
                                        </p:cTn>
                                        <p:tgtEl>
                                          <p:spTgt spid="433"/>
                                        </p:tgtEl>
                                        <p:attrNameLst>
                                          <p:attrName>style.visibility</p:attrName>
                                        </p:attrNameLst>
                                      </p:cBhvr>
                                      <p:to>
                                        <p:strVal val="visible"/>
                                      </p:to>
                                    </p:set>
                                  </p:childTnLst>
                                </p:cTn>
                              </p:par>
                            </p:childTnLst>
                          </p:cTn>
                        </p:par>
                        <p:par>
                          <p:cTn id="25" fill="hold">
                            <p:stCondLst>
                              <p:cond delay="700"/>
                            </p:stCondLst>
                            <p:childTnLst>
                              <p:par>
                                <p:cTn id="26" presetID="1" presetClass="entr" presetSubtype="0" fill="hold" nodeType="afterEffect">
                                  <p:stCondLst>
                                    <p:cond delay="100"/>
                                  </p:stCondLst>
                                  <p:childTnLst>
                                    <p:set>
                                      <p:cBhvr>
                                        <p:cTn id="27" dur="1" fill="hold">
                                          <p:stCondLst>
                                            <p:cond delay="0"/>
                                          </p:stCondLst>
                                        </p:cTn>
                                        <p:tgtEl>
                                          <p:spTgt spid="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885497" y="2095568"/>
            <a:ext cx="471424" cy="1368312"/>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2" name="TextBox 291"/>
          <p:cNvSpPr txBox="1"/>
          <p:nvPr/>
        </p:nvSpPr>
        <p:spPr>
          <a:xfrm>
            <a:off x="1802035" y="282291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nvGrpSpPr>
          <p:cNvPr id="10" name="Group 9"/>
          <p:cNvGrpSpPr/>
          <p:nvPr/>
        </p:nvGrpSpPr>
        <p:grpSpPr>
          <a:xfrm>
            <a:off x="3385133" y="1395021"/>
            <a:ext cx="365760" cy="1309512"/>
            <a:chOff x="2692399" y="2184397"/>
            <a:chExt cx="274320" cy="982134"/>
          </a:xfrm>
        </p:grpSpPr>
        <p:sp>
          <p:nvSpPr>
            <p:cNvPr id="11" name="Oval 1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3" name="Group 72"/>
          <p:cNvGrpSpPr/>
          <p:nvPr/>
        </p:nvGrpSpPr>
        <p:grpSpPr>
          <a:xfrm>
            <a:off x="7467236" y="3323864"/>
            <a:ext cx="365760" cy="1309512"/>
            <a:chOff x="2368178" y="2124654"/>
            <a:chExt cx="274320" cy="982134"/>
          </a:xfrm>
        </p:grpSpPr>
        <p:grpSp>
          <p:nvGrpSpPr>
            <p:cNvPr id="55" name="Group 54"/>
            <p:cNvGrpSpPr/>
            <p:nvPr/>
          </p:nvGrpSpPr>
          <p:grpSpPr>
            <a:xfrm>
              <a:off x="2368178" y="2124654"/>
              <a:ext cx="274320" cy="982134"/>
              <a:chOff x="2692399" y="2184397"/>
              <a:chExt cx="274320" cy="982134"/>
            </a:xfrm>
          </p:grpSpPr>
          <p:sp>
            <p:nvSpPr>
              <p:cNvPr id="56" name="Oval 55"/>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7" name="Rectangle 56"/>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1" name="Group 60"/>
            <p:cNvGrpSpPr/>
            <p:nvPr/>
          </p:nvGrpSpPr>
          <p:grpSpPr>
            <a:xfrm>
              <a:off x="2368178" y="2240639"/>
              <a:ext cx="274320" cy="113533"/>
              <a:chOff x="1237102" y="1657048"/>
              <a:chExt cx="1598445" cy="433900"/>
            </a:xfrm>
          </p:grpSpPr>
          <p:grpSp>
            <p:nvGrpSpPr>
              <p:cNvPr id="62" name="Group 61"/>
              <p:cNvGrpSpPr/>
              <p:nvPr/>
            </p:nvGrpSpPr>
            <p:grpSpPr>
              <a:xfrm>
                <a:off x="1517980" y="1688757"/>
                <a:ext cx="1070783" cy="402191"/>
                <a:chOff x="1517980" y="1688757"/>
                <a:chExt cx="1070783" cy="402191"/>
              </a:xfrm>
            </p:grpSpPr>
            <p:sp>
              <p:nvSpPr>
                <p:cNvPr id="67" name="Oval 66"/>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 name="Rectangle 67"/>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 name="Rectangle 68"/>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 name="Straight Connector 69"/>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1" name="Straight Connector 70"/>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2" name="Straight Connector 71"/>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3" name="Straight Connector 62"/>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 name="Group 15"/>
          <p:cNvGrpSpPr/>
          <p:nvPr/>
        </p:nvGrpSpPr>
        <p:grpSpPr>
          <a:xfrm>
            <a:off x="1536324" y="2924511"/>
            <a:ext cx="365760" cy="1309512"/>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4" name="Group 73"/>
          <p:cNvGrpSpPr/>
          <p:nvPr/>
        </p:nvGrpSpPr>
        <p:grpSpPr>
          <a:xfrm>
            <a:off x="6523323" y="1654493"/>
            <a:ext cx="365760" cy="1309512"/>
            <a:chOff x="2368178" y="2124654"/>
            <a:chExt cx="274320" cy="982134"/>
          </a:xfrm>
        </p:grpSpPr>
        <p:grpSp>
          <p:nvGrpSpPr>
            <p:cNvPr id="75" name="Group 74"/>
            <p:cNvGrpSpPr/>
            <p:nvPr/>
          </p:nvGrpSpPr>
          <p:grpSpPr>
            <a:xfrm>
              <a:off x="2368178" y="2124654"/>
              <a:ext cx="274320" cy="982134"/>
              <a:chOff x="2692399" y="2184397"/>
              <a:chExt cx="274320" cy="982134"/>
            </a:xfrm>
          </p:grpSpPr>
          <p:sp>
            <p:nvSpPr>
              <p:cNvPr id="88" name="Oval 8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9" name="Rectangle 8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6" name="Group 75"/>
            <p:cNvGrpSpPr/>
            <p:nvPr/>
          </p:nvGrpSpPr>
          <p:grpSpPr>
            <a:xfrm>
              <a:off x="2368178" y="2240639"/>
              <a:ext cx="274320" cy="113533"/>
              <a:chOff x="1237102" y="1657048"/>
              <a:chExt cx="1598445" cy="433900"/>
            </a:xfrm>
          </p:grpSpPr>
          <p:grpSp>
            <p:nvGrpSpPr>
              <p:cNvPr id="77" name="Group 76"/>
              <p:cNvGrpSpPr/>
              <p:nvPr/>
            </p:nvGrpSpPr>
            <p:grpSpPr>
              <a:xfrm>
                <a:off x="1517980" y="1688757"/>
                <a:ext cx="1070783" cy="402191"/>
                <a:chOff x="1517980" y="1688757"/>
                <a:chExt cx="1070783" cy="402191"/>
              </a:xfrm>
            </p:grpSpPr>
            <p:sp>
              <p:nvSpPr>
                <p:cNvPr id="82" name="Oval 81"/>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3" name="Rectangle 82"/>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4" name="Rectangle 83"/>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85" name="Straight Connector 84"/>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6" name="Straight Connector 85"/>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7" name="Straight Connector 86"/>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78" name="Straight Connector 77"/>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39" name="Group 138"/>
          <p:cNvGrpSpPr/>
          <p:nvPr/>
        </p:nvGrpSpPr>
        <p:grpSpPr>
          <a:xfrm>
            <a:off x="879796" y="1521563"/>
            <a:ext cx="365760" cy="1309512"/>
            <a:chOff x="2692399" y="2184397"/>
            <a:chExt cx="274320" cy="982134"/>
          </a:xfrm>
        </p:grpSpPr>
        <p:sp>
          <p:nvSpPr>
            <p:cNvPr id="152" name="Oval 151"/>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70" name="Oval 169"/>
          <p:cNvSpPr/>
          <p:nvPr/>
        </p:nvSpPr>
        <p:spPr bwMode="auto">
          <a:xfrm>
            <a:off x="-117767" y="897416"/>
            <a:ext cx="4876800" cy="4876800"/>
          </a:xfrm>
          <a:prstGeom prst="ellipse">
            <a:avLst/>
          </a:prstGeom>
          <a:noFill/>
          <a:ln w="76200" cap="flat" cmpd="sng" algn="ctr">
            <a:solidFill>
              <a:schemeClr val="accent6"/>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71" name="Oval 170"/>
          <p:cNvSpPr/>
          <p:nvPr/>
        </p:nvSpPr>
        <p:spPr bwMode="auto">
          <a:xfrm>
            <a:off x="5245751" y="29548"/>
            <a:ext cx="6400800" cy="6400800"/>
          </a:xfrm>
          <a:prstGeom prst="ellipse">
            <a:avLst/>
          </a:prstGeom>
          <a:noFill/>
          <a:ln w="76200" cap="flat" cmpd="sng" algn="ctr">
            <a:solidFill>
              <a:schemeClr val="accent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19" name="Group 18"/>
          <p:cNvGrpSpPr/>
          <p:nvPr/>
        </p:nvGrpSpPr>
        <p:grpSpPr>
          <a:xfrm>
            <a:off x="6627891" y="3600304"/>
            <a:ext cx="365760" cy="1309512"/>
            <a:chOff x="2692399" y="2184397"/>
            <a:chExt cx="274320" cy="982134"/>
          </a:xfrm>
          <a:solidFill>
            <a:schemeClr val="accent4"/>
          </a:solidFill>
        </p:grpSpPr>
        <p:sp>
          <p:nvSpPr>
            <p:cNvPr id="20" name="Oval 1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 name="Rectangle 2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 name="Group 24"/>
          <p:cNvGrpSpPr/>
          <p:nvPr/>
        </p:nvGrpSpPr>
        <p:grpSpPr>
          <a:xfrm>
            <a:off x="6077592" y="2640039"/>
            <a:ext cx="365760" cy="1309512"/>
            <a:chOff x="2692399" y="2184397"/>
            <a:chExt cx="274320" cy="982134"/>
          </a:xfrm>
          <a:solidFill>
            <a:schemeClr val="accent4"/>
          </a:solidFill>
        </p:grpSpPr>
        <p:sp>
          <p:nvSpPr>
            <p:cNvPr id="26" name="Oval 25"/>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 name="Rectangle 26"/>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7" name="Group 36"/>
          <p:cNvGrpSpPr/>
          <p:nvPr/>
        </p:nvGrpSpPr>
        <p:grpSpPr>
          <a:xfrm>
            <a:off x="8249587" y="3052717"/>
            <a:ext cx="365760" cy="1309512"/>
            <a:chOff x="2692399" y="2184397"/>
            <a:chExt cx="274320" cy="982134"/>
          </a:xfrm>
          <a:solidFill>
            <a:schemeClr val="accent4"/>
          </a:solidFill>
        </p:grpSpPr>
        <p:sp>
          <p:nvSpPr>
            <p:cNvPr id="38" name="Oval 37"/>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 name="Rectangle 38"/>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0" name="Group 39"/>
          <p:cNvGrpSpPr/>
          <p:nvPr/>
        </p:nvGrpSpPr>
        <p:grpSpPr>
          <a:xfrm>
            <a:off x="8737281" y="4274416"/>
            <a:ext cx="365760" cy="1309512"/>
            <a:chOff x="2692399" y="2184397"/>
            <a:chExt cx="274320" cy="982134"/>
          </a:xfrm>
          <a:solidFill>
            <a:schemeClr val="accent4"/>
          </a:solidFill>
        </p:grpSpPr>
        <p:sp>
          <p:nvSpPr>
            <p:cNvPr id="41" name="Oval 40"/>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 name="Rectangle 41"/>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2" name="Group 51"/>
          <p:cNvGrpSpPr/>
          <p:nvPr/>
        </p:nvGrpSpPr>
        <p:grpSpPr>
          <a:xfrm>
            <a:off x="10636800" y="1442920"/>
            <a:ext cx="365760" cy="1309512"/>
            <a:chOff x="2692399" y="2184397"/>
            <a:chExt cx="274320" cy="982134"/>
          </a:xfrm>
          <a:solidFill>
            <a:schemeClr val="accent4"/>
          </a:solidFill>
        </p:grpSpPr>
        <p:sp>
          <p:nvSpPr>
            <p:cNvPr id="53" name="Oval 52"/>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4" name="Rectangle 53"/>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89" name="Group 188"/>
          <p:cNvGrpSpPr/>
          <p:nvPr/>
        </p:nvGrpSpPr>
        <p:grpSpPr>
          <a:xfrm>
            <a:off x="9427405" y="3551471"/>
            <a:ext cx="365760" cy="1309512"/>
            <a:chOff x="2692399" y="2184397"/>
            <a:chExt cx="274320" cy="982134"/>
          </a:xfrm>
          <a:solidFill>
            <a:schemeClr val="accent4"/>
          </a:solidFill>
        </p:grpSpPr>
        <p:sp>
          <p:nvSpPr>
            <p:cNvPr id="190" name="Oval 18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1" name="Rectangle 19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 name="Group 4"/>
          <p:cNvGrpSpPr/>
          <p:nvPr/>
        </p:nvGrpSpPr>
        <p:grpSpPr>
          <a:xfrm>
            <a:off x="2789536" y="1767085"/>
            <a:ext cx="365760" cy="1309512"/>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2" name="Group 21"/>
          <p:cNvGrpSpPr/>
          <p:nvPr/>
        </p:nvGrpSpPr>
        <p:grpSpPr>
          <a:xfrm>
            <a:off x="783561" y="3398644"/>
            <a:ext cx="365760" cy="1309512"/>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944067" y="1687272"/>
            <a:ext cx="245019" cy="140315"/>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8" name="Rectangle 147"/>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1129254" y="1687272"/>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p:cNvCxnSpPr/>
          <p:nvPr/>
        </p:nvCxnSpPr>
        <p:spPr bwMode="auto">
          <a:xfrm flipV="1">
            <a:off x="1133966" y="1708743"/>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879797" y="1676210"/>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879797" y="1708743"/>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p:cNvSpPr/>
          <p:nvPr/>
        </p:nvSpPr>
        <p:spPr bwMode="auto">
          <a:xfrm>
            <a:off x="8397238" y="3096244"/>
            <a:ext cx="76741" cy="10908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38" name="Group 237"/>
          <p:cNvGrpSpPr/>
          <p:nvPr/>
        </p:nvGrpSpPr>
        <p:grpSpPr>
          <a:xfrm>
            <a:off x="3281159" y="3043683"/>
            <a:ext cx="499200" cy="1309512"/>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45" name="Group 244"/>
          <p:cNvGrpSpPr/>
          <p:nvPr/>
        </p:nvGrpSpPr>
        <p:grpSpPr>
          <a:xfrm>
            <a:off x="9566839" y="1776024"/>
            <a:ext cx="499200" cy="1309512"/>
            <a:chOff x="587671" y="2548983"/>
            <a:chExt cx="374400" cy="982134"/>
          </a:xfrm>
        </p:grpSpPr>
        <p:grpSp>
          <p:nvGrpSpPr>
            <p:cNvPr id="246" name="Group 245"/>
            <p:cNvGrpSpPr/>
            <p:nvPr/>
          </p:nvGrpSpPr>
          <p:grpSpPr>
            <a:xfrm>
              <a:off x="587671" y="2548983"/>
              <a:ext cx="274320" cy="982134"/>
              <a:chOff x="2692399" y="2184397"/>
              <a:chExt cx="274320" cy="982134"/>
            </a:xfrm>
          </p:grpSpPr>
          <p:sp>
            <p:nvSpPr>
              <p:cNvPr id="250" name="Oval 24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1" name="Rectangle 25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7" name="Picture 246"/>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9" name="Rounded Rectangle 248"/>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2" name="Group 251"/>
          <p:cNvGrpSpPr/>
          <p:nvPr/>
        </p:nvGrpSpPr>
        <p:grpSpPr>
          <a:xfrm>
            <a:off x="7073523" y="1833464"/>
            <a:ext cx="471424" cy="1368312"/>
            <a:chOff x="1414123" y="1571676"/>
            <a:chExt cx="353568" cy="1026234"/>
          </a:xfrm>
        </p:grpSpPr>
        <p:grpSp>
          <p:nvGrpSpPr>
            <p:cNvPr id="253" name="Group 252"/>
            <p:cNvGrpSpPr/>
            <p:nvPr/>
          </p:nvGrpSpPr>
          <p:grpSpPr>
            <a:xfrm>
              <a:off x="1446433" y="1615776"/>
              <a:ext cx="274320" cy="982134"/>
              <a:chOff x="2692399" y="2184397"/>
              <a:chExt cx="274320" cy="982134"/>
            </a:xfrm>
          </p:grpSpPr>
          <p:sp>
            <p:nvSpPr>
              <p:cNvPr id="258" name="Oval 25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9" name="Rectangle 25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54" name="Teardrop 253"/>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5" name="Teardrop 254"/>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6" name="Rounded Rectangle 255"/>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7" name="Rounded Rectangle 256"/>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0" name="Group 259"/>
          <p:cNvGrpSpPr/>
          <p:nvPr/>
        </p:nvGrpSpPr>
        <p:grpSpPr>
          <a:xfrm>
            <a:off x="7922112" y="1389517"/>
            <a:ext cx="365760" cy="1309512"/>
            <a:chOff x="2092152" y="1325314"/>
            <a:chExt cx="274320" cy="982134"/>
          </a:xfrm>
        </p:grpSpPr>
        <p:grpSp>
          <p:nvGrpSpPr>
            <p:cNvPr id="261" name="Group 260"/>
            <p:cNvGrpSpPr/>
            <p:nvPr/>
          </p:nvGrpSpPr>
          <p:grpSpPr>
            <a:xfrm>
              <a:off x="2092152" y="1325314"/>
              <a:ext cx="274320" cy="982134"/>
              <a:chOff x="2692399" y="2184397"/>
              <a:chExt cx="274320" cy="982134"/>
            </a:xfrm>
          </p:grpSpPr>
          <p:sp>
            <p:nvSpPr>
              <p:cNvPr id="263" name="Oval 26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4" name="Rectangle 26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2" name="Heart 261"/>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5" name="Group 264"/>
          <p:cNvGrpSpPr/>
          <p:nvPr/>
        </p:nvGrpSpPr>
        <p:grpSpPr>
          <a:xfrm>
            <a:off x="10323617" y="2986505"/>
            <a:ext cx="365760" cy="1309512"/>
            <a:chOff x="2092152" y="1325314"/>
            <a:chExt cx="274320" cy="982134"/>
          </a:xfrm>
        </p:grpSpPr>
        <p:grpSp>
          <p:nvGrpSpPr>
            <p:cNvPr id="266" name="Group 265"/>
            <p:cNvGrpSpPr/>
            <p:nvPr/>
          </p:nvGrpSpPr>
          <p:grpSpPr>
            <a:xfrm>
              <a:off x="2092152" y="1325314"/>
              <a:ext cx="274320" cy="982134"/>
              <a:chOff x="2692399" y="2184397"/>
              <a:chExt cx="274320" cy="982134"/>
            </a:xfrm>
          </p:grpSpPr>
          <p:sp>
            <p:nvSpPr>
              <p:cNvPr id="268" name="Oval 26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9" name="Rectangle 26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7" name="Heart 266"/>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0" name="Chord 269"/>
          <p:cNvSpPr/>
          <p:nvPr/>
        </p:nvSpPr>
        <p:spPr bwMode="auto">
          <a:xfrm rot="17528077">
            <a:off x="6724019" y="3669721"/>
            <a:ext cx="225893" cy="207569"/>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1" name="Chord 270"/>
          <p:cNvSpPr/>
          <p:nvPr/>
        </p:nvSpPr>
        <p:spPr bwMode="auto">
          <a:xfrm rot="17528077">
            <a:off x="10694229" y="1513873"/>
            <a:ext cx="272252" cy="193643"/>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73" name="Group 272"/>
          <p:cNvGrpSpPr/>
          <p:nvPr/>
        </p:nvGrpSpPr>
        <p:grpSpPr>
          <a:xfrm>
            <a:off x="2434885" y="3280749"/>
            <a:ext cx="365760" cy="1309512"/>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2" name="TextBox 31"/>
          <p:cNvSpPr txBox="1"/>
          <p:nvPr/>
        </p:nvSpPr>
        <p:spPr>
          <a:xfrm>
            <a:off x="765973" y="214150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289" name="TextBox 288"/>
          <p:cNvSpPr txBox="1"/>
          <p:nvPr/>
        </p:nvSpPr>
        <p:spPr>
          <a:xfrm>
            <a:off x="673058" y="403348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0" name="TextBox 289"/>
          <p:cNvSpPr txBox="1"/>
          <p:nvPr/>
        </p:nvSpPr>
        <p:spPr>
          <a:xfrm>
            <a:off x="1422842" y="3564098"/>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1" name="TextBox 290"/>
          <p:cNvSpPr txBox="1"/>
          <p:nvPr/>
        </p:nvSpPr>
        <p:spPr>
          <a:xfrm>
            <a:off x="2314543" y="392665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293" name="TextBox 292"/>
          <p:cNvSpPr txBox="1"/>
          <p:nvPr/>
        </p:nvSpPr>
        <p:spPr>
          <a:xfrm>
            <a:off x="2648329" y="25287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294" name="TextBox 293"/>
          <p:cNvSpPr txBox="1"/>
          <p:nvPr/>
        </p:nvSpPr>
        <p:spPr>
          <a:xfrm>
            <a:off x="3258121" y="203607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5" name="TextBox 294"/>
          <p:cNvSpPr txBox="1"/>
          <p:nvPr/>
        </p:nvSpPr>
        <p:spPr>
          <a:xfrm>
            <a:off x="3159066" y="366759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296" name="TextBox 295"/>
          <p:cNvSpPr txBox="1"/>
          <p:nvPr/>
        </p:nvSpPr>
        <p:spPr>
          <a:xfrm>
            <a:off x="5962802" y="330585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297" name="TextBox 296"/>
          <p:cNvSpPr txBox="1"/>
          <p:nvPr/>
        </p:nvSpPr>
        <p:spPr>
          <a:xfrm>
            <a:off x="6417374" y="230284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298" name="TextBox 297"/>
          <p:cNvSpPr txBox="1"/>
          <p:nvPr/>
        </p:nvSpPr>
        <p:spPr>
          <a:xfrm>
            <a:off x="6515806" y="42521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9" name="TextBox 298"/>
          <p:cNvSpPr txBox="1"/>
          <p:nvPr/>
        </p:nvSpPr>
        <p:spPr>
          <a:xfrm>
            <a:off x="8657961" y="489363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300" name="TextBox 299"/>
          <p:cNvSpPr txBox="1"/>
          <p:nvPr/>
        </p:nvSpPr>
        <p:spPr>
          <a:xfrm>
            <a:off x="9473765" y="242080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301" name="TextBox 300"/>
          <p:cNvSpPr txBox="1"/>
          <p:nvPr/>
        </p:nvSpPr>
        <p:spPr>
          <a:xfrm>
            <a:off x="7369647" y="39559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302" name="TextBox 301"/>
          <p:cNvSpPr txBox="1"/>
          <p:nvPr/>
        </p:nvSpPr>
        <p:spPr>
          <a:xfrm>
            <a:off x="9315106" y="4214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p:cNvSpPr txBox="1"/>
          <p:nvPr/>
        </p:nvSpPr>
        <p:spPr>
          <a:xfrm>
            <a:off x="8157682" y="372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4" name="TextBox 303"/>
          <p:cNvSpPr txBox="1"/>
          <p:nvPr/>
        </p:nvSpPr>
        <p:spPr>
          <a:xfrm>
            <a:off x="7841003" y="2168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5" name="TextBox 304"/>
          <p:cNvSpPr txBox="1"/>
          <p:nvPr/>
        </p:nvSpPr>
        <p:spPr>
          <a:xfrm>
            <a:off x="7034221" y="256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sp>
        <p:nvSpPr>
          <p:cNvPr id="306" name="TextBox 305"/>
          <p:cNvSpPr txBox="1"/>
          <p:nvPr/>
        </p:nvSpPr>
        <p:spPr>
          <a:xfrm>
            <a:off x="10213114" y="37393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7" name="TextBox 306"/>
          <p:cNvSpPr txBox="1"/>
          <p:nvPr/>
        </p:nvSpPr>
        <p:spPr>
          <a:xfrm>
            <a:off x="10556423" y="212862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nvGrpSpPr>
          <p:cNvPr id="309" name="Group 308"/>
          <p:cNvGrpSpPr/>
          <p:nvPr/>
        </p:nvGrpSpPr>
        <p:grpSpPr>
          <a:xfrm>
            <a:off x="8927127" y="2159939"/>
            <a:ext cx="365760" cy="1309512"/>
            <a:chOff x="2692399" y="2184397"/>
            <a:chExt cx="274320" cy="982134"/>
          </a:xfrm>
        </p:grpSpPr>
        <p:sp>
          <p:nvSpPr>
            <p:cNvPr id="310" name="Oval 30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1" name="Rectangle 31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12" name="Group 311"/>
          <p:cNvGrpSpPr/>
          <p:nvPr/>
        </p:nvGrpSpPr>
        <p:grpSpPr>
          <a:xfrm>
            <a:off x="8991397" y="2325648"/>
            <a:ext cx="245019" cy="140315"/>
            <a:chOff x="1517980" y="1688757"/>
            <a:chExt cx="1070783" cy="402191"/>
          </a:xfrm>
        </p:grpSpPr>
        <p:sp>
          <p:nvSpPr>
            <p:cNvPr id="313" name="Oval 312"/>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4" name="Rectangle 313"/>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5" name="Rectangle 314"/>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16" name="Straight Connector 315"/>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7" name="Straight Connector 316"/>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8" name="Straight Connector 317"/>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19" name="Straight Connector 318"/>
          <p:cNvCxnSpPr/>
          <p:nvPr/>
        </p:nvCxnSpPr>
        <p:spPr bwMode="auto">
          <a:xfrm flipV="1">
            <a:off x="9176585" y="2325648"/>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p:cNvCxnSpPr/>
          <p:nvPr/>
        </p:nvCxnSpPr>
        <p:spPr bwMode="auto">
          <a:xfrm flipV="1">
            <a:off x="9181297" y="2347119"/>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p:cNvCxnSpPr/>
          <p:nvPr/>
        </p:nvCxnSpPr>
        <p:spPr bwMode="auto">
          <a:xfrm flipH="1" flipV="1">
            <a:off x="8927127" y="2314586"/>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p:cNvCxnSpPr/>
          <p:nvPr/>
        </p:nvCxnSpPr>
        <p:spPr bwMode="auto">
          <a:xfrm flipH="1" flipV="1">
            <a:off x="8927128" y="2347119"/>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p:cNvSpPr txBox="1"/>
          <p:nvPr/>
        </p:nvSpPr>
        <p:spPr>
          <a:xfrm>
            <a:off x="8820639" y="283562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327" name="Oval 326"/>
          <p:cNvSpPr/>
          <p:nvPr/>
        </p:nvSpPr>
        <p:spPr bwMode="auto">
          <a:xfrm>
            <a:off x="8455988"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8" name="Oval 327"/>
          <p:cNvSpPr/>
          <p:nvPr/>
        </p:nvSpPr>
        <p:spPr bwMode="auto">
          <a:xfrm>
            <a:off x="8299572"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29" name="Picture 328"/>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395711" y="2749884"/>
            <a:ext cx="524021" cy="413248"/>
          </a:xfrm>
          <a:prstGeom prst="rect">
            <a:avLst/>
          </a:prstGeom>
        </p:spPr>
      </p:pic>
      <p:pic>
        <p:nvPicPr>
          <p:cNvPr id="332" name="Picture 331"/>
          <p:cNvPicPr>
            <a:picLocks noChangeAspect="1"/>
          </p:cNvPicPr>
          <p:nvPr/>
        </p:nvPicPr>
        <p:blipFill>
          <a:blip r:embed="rId7">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p:cNvSpPr/>
          <p:nvPr/>
        </p:nvSpPr>
        <p:spPr bwMode="auto">
          <a:xfrm>
            <a:off x="8931452"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5" name="Rounded Rectangle 334"/>
          <p:cNvSpPr/>
          <p:nvPr/>
        </p:nvSpPr>
        <p:spPr bwMode="auto">
          <a:xfrm>
            <a:off x="8768627"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36" name="Picture 335"/>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7844934" y="1219467"/>
            <a:ext cx="524021" cy="413248"/>
          </a:xfrm>
          <a:prstGeom prst="rect">
            <a:avLst/>
          </a:prstGeom>
        </p:spPr>
      </p:pic>
      <p:pic>
        <p:nvPicPr>
          <p:cNvPr id="192" name="Picture 191"/>
          <p:cNvPicPr>
            <a:picLocks noChangeAspect="1"/>
          </p:cNvPicPr>
          <p:nvPr/>
        </p:nvPicPr>
        <p:blipFill>
          <a:blip r:embed="rId7">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194" name="Title 4">
            <a:extLst>
              <a:ext uri="{FF2B5EF4-FFF2-40B4-BE49-F238E27FC236}">
                <a16:creationId xmlns:a16="http://schemas.microsoft.com/office/drawing/2014/main" id="{93383488-D284-B449-801C-70393C029265}"/>
              </a:ext>
            </a:extLst>
          </p:cNvPr>
          <p:cNvSpPr txBox="1">
            <a:spLocks/>
          </p:cNvSpPr>
          <p:nvPr/>
        </p:nvSpPr>
        <p:spPr>
          <a:xfrm>
            <a:off x="126492" y="-229134"/>
            <a:ext cx="53757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1144720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p:cNvGrpSpPr/>
          <p:nvPr/>
        </p:nvGrpSpPr>
        <p:grpSpPr>
          <a:xfrm>
            <a:off x="1802035" y="2095568"/>
            <a:ext cx="586767" cy="1368312"/>
            <a:chOff x="1351526" y="1571676"/>
            <a:chExt cx="440075" cy="1026234"/>
          </a:xfrm>
        </p:grpSpPr>
        <p:grpSp>
          <p:nvGrpSpPr>
            <p:cNvPr id="4" name="Group 3"/>
            <p:cNvGrpSpPr/>
            <p:nvPr/>
          </p:nvGrpSpPr>
          <p:grpSpPr>
            <a:xfrm>
              <a:off x="1414123" y="1571676"/>
              <a:ext cx="353568" cy="1026234"/>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2" name="TextBox 291"/>
            <p:cNvSpPr txBox="1"/>
            <p:nvPr/>
          </p:nvSpPr>
          <p:spPr>
            <a:xfrm>
              <a:off x="1351526" y="2117189"/>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34" name="Group 33"/>
          <p:cNvGrpSpPr/>
          <p:nvPr/>
        </p:nvGrpSpPr>
        <p:grpSpPr>
          <a:xfrm>
            <a:off x="765972" y="1521563"/>
            <a:ext cx="619491" cy="1309512"/>
            <a:chOff x="574479" y="1141172"/>
            <a:chExt cx="464618" cy="982134"/>
          </a:xfrm>
        </p:grpSpPr>
        <p:grpSp>
          <p:nvGrpSpPr>
            <p:cNvPr id="139" name="Group 138"/>
            <p:cNvGrpSpPr/>
            <p:nvPr/>
          </p:nvGrpSpPr>
          <p:grpSpPr>
            <a:xfrm>
              <a:off x="659847" y="1141172"/>
              <a:ext cx="274320" cy="982134"/>
              <a:chOff x="2692399" y="2184397"/>
              <a:chExt cx="274320" cy="982134"/>
            </a:xfrm>
          </p:grpSpPr>
          <p:sp>
            <p:nvSpPr>
              <p:cNvPr id="152" name="Oval 151"/>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708050" y="1265454"/>
              <a:ext cx="183764" cy="105236"/>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8" name="Rectangle 147"/>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846940" y="1265454"/>
              <a:ext cx="87227" cy="17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43" name="Straight Connector 142"/>
            <p:cNvCxnSpPr/>
            <p:nvPr/>
          </p:nvCxnSpPr>
          <p:spPr bwMode="auto">
            <a:xfrm flipV="1">
              <a:off x="850474" y="1281557"/>
              <a:ext cx="83693" cy="7157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659847" y="1257157"/>
              <a:ext cx="90069" cy="244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659847" y="1281557"/>
              <a:ext cx="91483" cy="70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2" name="TextBox 31"/>
            <p:cNvSpPr txBox="1"/>
            <p:nvPr/>
          </p:nvSpPr>
          <p:spPr>
            <a:xfrm>
              <a:off x="574479" y="1606129"/>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grpSp>
      <p:grpSp>
        <p:nvGrpSpPr>
          <p:cNvPr id="231" name="Group 230"/>
          <p:cNvGrpSpPr/>
          <p:nvPr/>
        </p:nvGrpSpPr>
        <p:grpSpPr>
          <a:xfrm>
            <a:off x="2648329" y="1767086"/>
            <a:ext cx="586767" cy="1309512"/>
            <a:chOff x="1986246" y="1325314"/>
            <a:chExt cx="440075" cy="982134"/>
          </a:xfrm>
        </p:grpSpPr>
        <p:grpSp>
          <p:nvGrpSpPr>
            <p:cNvPr id="5" name="Group 4"/>
            <p:cNvGrpSpPr/>
            <p:nvPr/>
          </p:nvGrpSpPr>
          <p:grpSpPr>
            <a:xfrm>
              <a:off x="2092152" y="1325314"/>
              <a:ext cx="274320" cy="982134"/>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3" name="TextBox 292"/>
            <p:cNvSpPr txBox="1"/>
            <p:nvPr/>
          </p:nvSpPr>
          <p:spPr>
            <a:xfrm>
              <a:off x="1986246" y="189656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grpSp>
      <p:grpSp>
        <p:nvGrpSpPr>
          <p:cNvPr id="234" name="Group 233"/>
          <p:cNvGrpSpPr/>
          <p:nvPr/>
        </p:nvGrpSpPr>
        <p:grpSpPr>
          <a:xfrm>
            <a:off x="3159066" y="3043685"/>
            <a:ext cx="621293" cy="1309512"/>
            <a:chOff x="2369299" y="2282762"/>
            <a:chExt cx="465970" cy="982134"/>
          </a:xfrm>
        </p:grpSpPr>
        <p:grpSp>
          <p:nvGrpSpPr>
            <p:cNvPr id="238" name="Group 237"/>
            <p:cNvGrpSpPr/>
            <p:nvPr/>
          </p:nvGrpSpPr>
          <p:grpSpPr>
            <a:xfrm>
              <a:off x="2460869" y="2282762"/>
              <a:ext cx="374400" cy="982134"/>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5" name="TextBox 294"/>
            <p:cNvSpPr txBox="1"/>
            <p:nvPr/>
          </p:nvSpPr>
          <p:spPr>
            <a:xfrm>
              <a:off x="2369299" y="2750694"/>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49" name="Group 48"/>
          <p:cNvGrpSpPr/>
          <p:nvPr/>
        </p:nvGrpSpPr>
        <p:grpSpPr>
          <a:xfrm>
            <a:off x="673058" y="3398644"/>
            <a:ext cx="586767" cy="1309512"/>
            <a:chOff x="504793" y="2548983"/>
            <a:chExt cx="440075" cy="982134"/>
          </a:xfrm>
        </p:grpSpPr>
        <p:grpSp>
          <p:nvGrpSpPr>
            <p:cNvPr id="237" name="Group 236"/>
            <p:cNvGrpSpPr/>
            <p:nvPr/>
          </p:nvGrpSpPr>
          <p:grpSpPr>
            <a:xfrm>
              <a:off x="504793" y="2548983"/>
              <a:ext cx="440075" cy="982134"/>
              <a:chOff x="504793" y="2548983"/>
              <a:chExt cx="440075" cy="982134"/>
            </a:xfrm>
          </p:grpSpPr>
          <p:grpSp>
            <p:nvGrpSpPr>
              <p:cNvPr id="22" name="Group 21"/>
              <p:cNvGrpSpPr/>
              <p:nvPr/>
            </p:nvGrpSpPr>
            <p:grpSpPr>
              <a:xfrm>
                <a:off x="587671" y="2548983"/>
                <a:ext cx="274320" cy="982134"/>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89" name="TextBox 288"/>
              <p:cNvSpPr txBox="1"/>
              <p:nvPr/>
            </p:nvSpPr>
            <p:spPr>
              <a:xfrm>
                <a:off x="504793" y="3025115"/>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pic>
          <p:nvPicPr>
            <p:cNvPr id="205" name="Picture 204"/>
            <p:cNvPicPr>
              <a:picLocks noChangeAspect="1"/>
            </p:cNvPicPr>
            <p:nvPr/>
          </p:nvPicPr>
          <p:blipFill>
            <a:blip r:embed="rId4">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51" name="Group 50"/>
          <p:cNvGrpSpPr/>
          <p:nvPr/>
        </p:nvGrpSpPr>
        <p:grpSpPr>
          <a:xfrm>
            <a:off x="1395711" y="2749884"/>
            <a:ext cx="606810" cy="1484139"/>
            <a:chOff x="1046783" y="2062413"/>
            <a:chExt cx="455108" cy="1113104"/>
          </a:xfrm>
        </p:grpSpPr>
        <p:grpSp>
          <p:nvGrpSpPr>
            <p:cNvPr id="33" name="Group 32"/>
            <p:cNvGrpSpPr/>
            <p:nvPr/>
          </p:nvGrpSpPr>
          <p:grpSpPr>
            <a:xfrm>
              <a:off x="1072446" y="2193383"/>
              <a:ext cx="429445" cy="982134"/>
              <a:chOff x="1072446" y="2193383"/>
              <a:chExt cx="429445" cy="982134"/>
            </a:xfrm>
          </p:grpSpPr>
          <p:grpSp>
            <p:nvGrpSpPr>
              <p:cNvPr id="16" name="Group 15"/>
              <p:cNvGrpSpPr/>
              <p:nvPr/>
            </p:nvGrpSpPr>
            <p:grpSpPr>
              <a:xfrm>
                <a:off x="1152243" y="2193383"/>
                <a:ext cx="274320" cy="982134"/>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0" name="TextBox 289"/>
              <p:cNvSpPr txBox="1"/>
              <p:nvPr/>
            </p:nvSpPr>
            <p:spPr>
              <a:xfrm>
                <a:off x="1072446" y="2673073"/>
                <a:ext cx="42944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50000"/>
                      </a:schemeClr>
                    </a:solidFill>
                  </a:rPr>
                  <a:t>0.2</a:t>
                </a:r>
              </a:p>
            </p:txBody>
          </p:sp>
        </p:grpSp>
        <p:pic>
          <p:nvPicPr>
            <p:cNvPr id="50" name="Picture 49"/>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046783" y="2062413"/>
              <a:ext cx="393016" cy="309936"/>
            </a:xfrm>
            <a:prstGeom prst="rect">
              <a:avLst/>
            </a:prstGeom>
          </p:spPr>
        </p:pic>
      </p:grpSp>
      <p:grpSp>
        <p:nvGrpSpPr>
          <p:cNvPr id="346" name="Group 345"/>
          <p:cNvGrpSpPr/>
          <p:nvPr/>
        </p:nvGrpSpPr>
        <p:grpSpPr>
          <a:xfrm>
            <a:off x="3258121" y="1395022"/>
            <a:ext cx="642079" cy="1309512"/>
            <a:chOff x="2443590" y="1046266"/>
            <a:chExt cx="481559" cy="982134"/>
          </a:xfrm>
        </p:grpSpPr>
        <p:grpSp>
          <p:nvGrpSpPr>
            <p:cNvPr id="230" name="Group 229"/>
            <p:cNvGrpSpPr/>
            <p:nvPr/>
          </p:nvGrpSpPr>
          <p:grpSpPr>
            <a:xfrm>
              <a:off x="2443590" y="1046266"/>
              <a:ext cx="440075" cy="982134"/>
              <a:chOff x="2443590" y="1046266"/>
              <a:chExt cx="440075" cy="982134"/>
            </a:xfrm>
          </p:grpSpPr>
          <p:grpSp>
            <p:nvGrpSpPr>
              <p:cNvPr id="10" name="Group 9"/>
              <p:cNvGrpSpPr/>
              <p:nvPr/>
            </p:nvGrpSpPr>
            <p:grpSpPr>
              <a:xfrm>
                <a:off x="2538850" y="1046266"/>
                <a:ext cx="274320" cy="982134"/>
                <a:chOff x="2692399" y="2184397"/>
                <a:chExt cx="274320" cy="982134"/>
              </a:xfrm>
            </p:grpSpPr>
            <p:sp>
              <p:nvSpPr>
                <p:cNvPr id="11" name="Oval 1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4" name="TextBox 293"/>
              <p:cNvSpPr txBox="1"/>
              <p:nvPr/>
            </p:nvSpPr>
            <p:spPr>
              <a:xfrm>
                <a:off x="2443590" y="152705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345" name="Picture 344"/>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26" name="Group 25"/>
          <p:cNvGrpSpPr/>
          <p:nvPr/>
        </p:nvGrpSpPr>
        <p:grpSpPr>
          <a:xfrm>
            <a:off x="2314543" y="3118189"/>
            <a:ext cx="589960" cy="1472072"/>
            <a:chOff x="1735907" y="2338642"/>
            <a:chExt cx="442470" cy="1104054"/>
          </a:xfrm>
        </p:grpSpPr>
        <p:grpSp>
          <p:nvGrpSpPr>
            <p:cNvPr id="235" name="Group 234"/>
            <p:cNvGrpSpPr/>
            <p:nvPr/>
          </p:nvGrpSpPr>
          <p:grpSpPr>
            <a:xfrm>
              <a:off x="1735907" y="2460562"/>
              <a:ext cx="440075" cy="982134"/>
              <a:chOff x="1735907" y="2460562"/>
              <a:chExt cx="440075" cy="982134"/>
            </a:xfrm>
          </p:grpSpPr>
          <p:grpSp>
            <p:nvGrpSpPr>
              <p:cNvPr id="273" name="Group 272"/>
              <p:cNvGrpSpPr/>
              <p:nvPr/>
            </p:nvGrpSpPr>
            <p:grpSpPr>
              <a:xfrm>
                <a:off x="1826164" y="2460562"/>
                <a:ext cx="274320" cy="982134"/>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91" name="TextBox 290"/>
              <p:cNvSpPr txBox="1"/>
              <p:nvPr/>
            </p:nvSpPr>
            <p:spPr>
              <a:xfrm>
                <a:off x="1735907" y="2944992"/>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pic>
          <p:nvPicPr>
            <p:cNvPr id="169" name="Picture 168"/>
            <p:cNvPicPr>
              <a:picLocks noChangeAspect="1"/>
            </p:cNvPicPr>
            <p:nvPr/>
          </p:nvPicPr>
          <p:blipFill>
            <a:blip r:embed="rId7">
              <a:duotone>
                <a:schemeClr val="accent3">
                  <a:shade val="45000"/>
                  <a:satMod val="135000"/>
                </a:schemeClr>
                <a:prstClr val="white"/>
              </a:duotone>
            </a:blip>
            <a:stretch>
              <a:fillRect/>
            </a:stretch>
          </p:blipFill>
          <p:spPr>
            <a:xfrm>
              <a:off x="1752870" y="2338642"/>
              <a:ext cx="425507" cy="356238"/>
            </a:xfrm>
            <a:prstGeom prst="rect">
              <a:avLst/>
            </a:prstGeom>
          </p:spPr>
        </p:pic>
      </p:grpSp>
      <p:sp>
        <p:nvSpPr>
          <p:cNvPr id="172" name="Title 4">
            <a:extLst>
              <a:ext uri="{FF2B5EF4-FFF2-40B4-BE49-F238E27FC236}">
                <a16:creationId xmlns:a16="http://schemas.microsoft.com/office/drawing/2014/main" id="{842F891C-6633-4041-986E-ABD18AF97389}"/>
              </a:ext>
            </a:extLst>
          </p:cNvPr>
          <p:cNvSpPr txBox="1">
            <a:spLocks/>
          </p:cNvSpPr>
          <p:nvPr/>
        </p:nvSpPr>
        <p:spPr>
          <a:xfrm>
            <a:off x="126492" y="-229134"/>
            <a:ext cx="53757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Propensity scores</a:t>
            </a:r>
          </a:p>
        </p:txBody>
      </p:sp>
      <p:grpSp>
        <p:nvGrpSpPr>
          <p:cNvPr id="491" name="Group 490">
            <a:extLst>
              <a:ext uri="{FF2B5EF4-FFF2-40B4-BE49-F238E27FC236}">
                <a16:creationId xmlns:a16="http://schemas.microsoft.com/office/drawing/2014/main" id="{A54B003A-ED1B-A047-BDEE-156C7D63783B}"/>
              </a:ext>
            </a:extLst>
          </p:cNvPr>
          <p:cNvGrpSpPr/>
          <p:nvPr/>
        </p:nvGrpSpPr>
        <p:grpSpPr>
          <a:xfrm>
            <a:off x="7467236" y="3323864"/>
            <a:ext cx="365760" cy="1309512"/>
            <a:chOff x="2368178" y="2124654"/>
            <a:chExt cx="274320" cy="982134"/>
          </a:xfrm>
          <a:solidFill>
            <a:schemeClr val="tx1">
              <a:lumMod val="65000"/>
              <a:lumOff val="35000"/>
            </a:schemeClr>
          </a:solidFill>
        </p:grpSpPr>
        <p:grpSp>
          <p:nvGrpSpPr>
            <p:cNvPr id="492" name="Group 491">
              <a:extLst>
                <a:ext uri="{FF2B5EF4-FFF2-40B4-BE49-F238E27FC236}">
                  <a16:creationId xmlns:a16="http://schemas.microsoft.com/office/drawing/2014/main" id="{737F65BD-3D33-8B4E-86ED-61B09046023B}"/>
                </a:ext>
              </a:extLst>
            </p:cNvPr>
            <p:cNvGrpSpPr/>
            <p:nvPr/>
          </p:nvGrpSpPr>
          <p:grpSpPr>
            <a:xfrm>
              <a:off x="2368178" y="2124654"/>
              <a:ext cx="274320" cy="982134"/>
              <a:chOff x="2692399" y="2184397"/>
              <a:chExt cx="274320" cy="982134"/>
            </a:xfrm>
            <a:grpFill/>
          </p:grpSpPr>
          <p:sp>
            <p:nvSpPr>
              <p:cNvPr id="505" name="Oval 504">
                <a:extLst>
                  <a:ext uri="{FF2B5EF4-FFF2-40B4-BE49-F238E27FC236}">
                    <a16:creationId xmlns:a16="http://schemas.microsoft.com/office/drawing/2014/main" id="{501096EF-762B-C140-A06C-BC8B1795AFC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06" name="Rectangle 505">
                <a:extLst>
                  <a:ext uri="{FF2B5EF4-FFF2-40B4-BE49-F238E27FC236}">
                    <a16:creationId xmlns:a16="http://schemas.microsoft.com/office/drawing/2014/main" id="{E3717D42-8918-4747-A27D-680F7858B20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93" name="Group 492">
              <a:extLst>
                <a:ext uri="{FF2B5EF4-FFF2-40B4-BE49-F238E27FC236}">
                  <a16:creationId xmlns:a16="http://schemas.microsoft.com/office/drawing/2014/main" id="{5688AB8A-3AEA-B347-9C6B-57D3430030A7}"/>
                </a:ext>
              </a:extLst>
            </p:cNvPr>
            <p:cNvGrpSpPr/>
            <p:nvPr/>
          </p:nvGrpSpPr>
          <p:grpSpPr>
            <a:xfrm>
              <a:off x="2368178" y="2240639"/>
              <a:ext cx="274320" cy="113533"/>
              <a:chOff x="1237102" y="1657048"/>
              <a:chExt cx="1598445" cy="433900"/>
            </a:xfrm>
            <a:grpFill/>
          </p:grpSpPr>
          <p:grpSp>
            <p:nvGrpSpPr>
              <p:cNvPr id="494" name="Group 493">
                <a:extLst>
                  <a:ext uri="{FF2B5EF4-FFF2-40B4-BE49-F238E27FC236}">
                    <a16:creationId xmlns:a16="http://schemas.microsoft.com/office/drawing/2014/main" id="{E07631D6-AA65-5149-85CA-4D10719E7523}"/>
                  </a:ext>
                </a:extLst>
              </p:cNvPr>
              <p:cNvGrpSpPr/>
              <p:nvPr/>
            </p:nvGrpSpPr>
            <p:grpSpPr>
              <a:xfrm>
                <a:off x="1517980" y="1688757"/>
                <a:ext cx="1070783" cy="402191"/>
                <a:chOff x="1517980" y="1688757"/>
                <a:chExt cx="1070783" cy="402191"/>
              </a:xfrm>
              <a:grpFill/>
            </p:grpSpPr>
            <p:sp>
              <p:nvSpPr>
                <p:cNvPr id="499" name="Oval 498">
                  <a:extLst>
                    <a:ext uri="{FF2B5EF4-FFF2-40B4-BE49-F238E27FC236}">
                      <a16:creationId xmlns:a16="http://schemas.microsoft.com/office/drawing/2014/main" id="{033BAF75-D374-104F-822C-576F112442F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00" name="Rectangle 499">
                  <a:extLst>
                    <a:ext uri="{FF2B5EF4-FFF2-40B4-BE49-F238E27FC236}">
                      <a16:creationId xmlns:a16="http://schemas.microsoft.com/office/drawing/2014/main" id="{EC6EF5D1-2539-2D48-8341-69E56467878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01" name="Rectangle 500">
                  <a:extLst>
                    <a:ext uri="{FF2B5EF4-FFF2-40B4-BE49-F238E27FC236}">
                      <a16:creationId xmlns:a16="http://schemas.microsoft.com/office/drawing/2014/main" id="{43D15555-87C8-E049-A9C5-528434C5C30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502" name="Straight Connector 501">
                  <a:extLst>
                    <a:ext uri="{FF2B5EF4-FFF2-40B4-BE49-F238E27FC236}">
                      <a16:creationId xmlns:a16="http://schemas.microsoft.com/office/drawing/2014/main" id="{7F3D75A0-CEF9-8C42-AF90-283D35A7BBD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03" name="Straight Connector 502">
                  <a:extLst>
                    <a:ext uri="{FF2B5EF4-FFF2-40B4-BE49-F238E27FC236}">
                      <a16:creationId xmlns:a16="http://schemas.microsoft.com/office/drawing/2014/main" id="{92DC2EC8-10D5-B745-A9FA-5E0936B7259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04" name="Straight Connector 503">
                  <a:extLst>
                    <a:ext uri="{FF2B5EF4-FFF2-40B4-BE49-F238E27FC236}">
                      <a16:creationId xmlns:a16="http://schemas.microsoft.com/office/drawing/2014/main" id="{07BC1690-2700-5D46-B9F3-800B05F61E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495" name="Straight Connector 494">
                <a:extLst>
                  <a:ext uri="{FF2B5EF4-FFF2-40B4-BE49-F238E27FC236}">
                    <a16:creationId xmlns:a16="http://schemas.microsoft.com/office/drawing/2014/main" id="{766A61D3-E999-6045-B772-D7EB806B346B}"/>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6" name="Straight Connector 495">
                <a:extLst>
                  <a:ext uri="{FF2B5EF4-FFF2-40B4-BE49-F238E27FC236}">
                    <a16:creationId xmlns:a16="http://schemas.microsoft.com/office/drawing/2014/main" id="{81B3F063-9F84-8D46-A261-5873E3B3468F}"/>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7" name="Straight Connector 496">
                <a:extLst>
                  <a:ext uri="{FF2B5EF4-FFF2-40B4-BE49-F238E27FC236}">
                    <a16:creationId xmlns:a16="http://schemas.microsoft.com/office/drawing/2014/main" id="{EE03E0DA-643B-1442-9B3A-3AE1F3CC9C48}"/>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8" name="Straight Connector 497">
                <a:extLst>
                  <a:ext uri="{FF2B5EF4-FFF2-40B4-BE49-F238E27FC236}">
                    <a16:creationId xmlns:a16="http://schemas.microsoft.com/office/drawing/2014/main" id="{8E347071-7545-D741-BDEB-9DEA8092B6CB}"/>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507" name="Group 506">
            <a:extLst>
              <a:ext uri="{FF2B5EF4-FFF2-40B4-BE49-F238E27FC236}">
                <a16:creationId xmlns:a16="http://schemas.microsoft.com/office/drawing/2014/main" id="{81EC0934-B278-B34E-BE67-CA8A6265D683}"/>
              </a:ext>
            </a:extLst>
          </p:cNvPr>
          <p:cNvGrpSpPr/>
          <p:nvPr/>
        </p:nvGrpSpPr>
        <p:grpSpPr>
          <a:xfrm>
            <a:off x="6523323" y="1654493"/>
            <a:ext cx="365760" cy="1309512"/>
            <a:chOff x="2368178" y="2124654"/>
            <a:chExt cx="274320" cy="982134"/>
          </a:xfrm>
          <a:solidFill>
            <a:schemeClr val="tx1">
              <a:lumMod val="65000"/>
              <a:lumOff val="35000"/>
            </a:schemeClr>
          </a:solidFill>
        </p:grpSpPr>
        <p:grpSp>
          <p:nvGrpSpPr>
            <p:cNvPr id="508" name="Group 507">
              <a:extLst>
                <a:ext uri="{FF2B5EF4-FFF2-40B4-BE49-F238E27FC236}">
                  <a16:creationId xmlns:a16="http://schemas.microsoft.com/office/drawing/2014/main" id="{7196FE07-24E1-3E4E-BCFC-28764C1FB262}"/>
                </a:ext>
              </a:extLst>
            </p:cNvPr>
            <p:cNvGrpSpPr/>
            <p:nvPr/>
          </p:nvGrpSpPr>
          <p:grpSpPr>
            <a:xfrm>
              <a:off x="2368178" y="2124654"/>
              <a:ext cx="274320" cy="982134"/>
              <a:chOff x="2692399" y="2184397"/>
              <a:chExt cx="274320" cy="982134"/>
            </a:xfrm>
            <a:grpFill/>
          </p:grpSpPr>
          <p:sp>
            <p:nvSpPr>
              <p:cNvPr id="521" name="Oval 520">
                <a:extLst>
                  <a:ext uri="{FF2B5EF4-FFF2-40B4-BE49-F238E27FC236}">
                    <a16:creationId xmlns:a16="http://schemas.microsoft.com/office/drawing/2014/main" id="{2B3F13BC-7B7F-C749-9D59-5F850DF6FA9D}"/>
                  </a:ext>
                </a:extLst>
              </p:cNvPr>
              <p:cNvSpPr/>
              <p:nvPr/>
            </p:nvSpPr>
            <p:spPr bwMode="auto">
              <a:xfrm>
                <a:off x="2692399" y="2184397"/>
                <a:ext cx="274320" cy="274320"/>
              </a:xfrm>
              <a:prstGeom prst="ellipse">
                <a:avLst/>
              </a:prstGeom>
              <a:grpFill/>
              <a:ln w="12700" cap="flat" cmpd="sng" algn="ctr">
                <a:solidFill>
                  <a:schemeClr val="tx1">
                    <a:lumMod val="65000"/>
                    <a:lumOff val="35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22" name="Rectangle 521">
                <a:extLst>
                  <a:ext uri="{FF2B5EF4-FFF2-40B4-BE49-F238E27FC236}">
                    <a16:creationId xmlns:a16="http://schemas.microsoft.com/office/drawing/2014/main" id="{9F293F25-85B2-1545-9CA3-F598367545DC}"/>
                  </a:ext>
                </a:extLst>
              </p:cNvPr>
              <p:cNvSpPr/>
              <p:nvPr/>
            </p:nvSpPr>
            <p:spPr bwMode="auto">
              <a:xfrm>
                <a:off x="2711026" y="2539997"/>
                <a:ext cx="237067" cy="626534"/>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09" name="Group 508">
              <a:extLst>
                <a:ext uri="{FF2B5EF4-FFF2-40B4-BE49-F238E27FC236}">
                  <a16:creationId xmlns:a16="http://schemas.microsoft.com/office/drawing/2014/main" id="{AEE01E6C-5604-9542-B074-17553950259C}"/>
                </a:ext>
              </a:extLst>
            </p:cNvPr>
            <p:cNvGrpSpPr/>
            <p:nvPr/>
          </p:nvGrpSpPr>
          <p:grpSpPr>
            <a:xfrm>
              <a:off x="2368178" y="2240639"/>
              <a:ext cx="274320" cy="113533"/>
              <a:chOff x="1237102" y="1657048"/>
              <a:chExt cx="1598445" cy="433900"/>
            </a:xfrm>
            <a:grpFill/>
          </p:grpSpPr>
          <p:grpSp>
            <p:nvGrpSpPr>
              <p:cNvPr id="510" name="Group 509">
                <a:extLst>
                  <a:ext uri="{FF2B5EF4-FFF2-40B4-BE49-F238E27FC236}">
                    <a16:creationId xmlns:a16="http://schemas.microsoft.com/office/drawing/2014/main" id="{7F96D32C-8563-EA41-834A-AD52DF32D573}"/>
                  </a:ext>
                </a:extLst>
              </p:cNvPr>
              <p:cNvGrpSpPr/>
              <p:nvPr/>
            </p:nvGrpSpPr>
            <p:grpSpPr>
              <a:xfrm>
                <a:off x="1517980" y="1688757"/>
                <a:ext cx="1070783" cy="402191"/>
                <a:chOff x="1517980" y="1688757"/>
                <a:chExt cx="1070783" cy="402191"/>
              </a:xfrm>
              <a:grpFill/>
            </p:grpSpPr>
            <p:sp>
              <p:nvSpPr>
                <p:cNvPr id="515" name="Oval 514">
                  <a:extLst>
                    <a:ext uri="{FF2B5EF4-FFF2-40B4-BE49-F238E27FC236}">
                      <a16:creationId xmlns:a16="http://schemas.microsoft.com/office/drawing/2014/main" id="{42E1569B-CB58-3D49-8FB0-CE87760A359A}"/>
                    </a:ext>
                  </a:extLst>
                </p:cNvPr>
                <p:cNvSpPr/>
                <p:nvPr/>
              </p:nvSpPr>
              <p:spPr bwMode="auto">
                <a:xfrm>
                  <a:off x="1577545" y="1688757"/>
                  <a:ext cx="955589" cy="394750"/>
                </a:xfrm>
                <a:prstGeom prst="ellipse">
                  <a:avLst/>
                </a:prstGeom>
                <a:grpFill/>
                <a:ln w="12700" cap="flat" cmpd="sng" algn="ctr">
                  <a:solidFill>
                    <a:schemeClr val="tx1">
                      <a:lumMod val="65000"/>
                      <a:lumOff val="35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16" name="Rectangle 515">
                  <a:extLst>
                    <a:ext uri="{FF2B5EF4-FFF2-40B4-BE49-F238E27FC236}">
                      <a16:creationId xmlns:a16="http://schemas.microsoft.com/office/drawing/2014/main" id="{324FBAAC-FF67-3641-A733-CCC658DA49E8}"/>
                    </a:ext>
                  </a:extLst>
                </p:cNvPr>
                <p:cNvSpPr/>
                <p:nvPr/>
              </p:nvSpPr>
              <p:spPr bwMode="auto">
                <a:xfrm>
                  <a:off x="2399539" y="1688757"/>
                  <a:ext cx="189224" cy="394750"/>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17" name="Rectangle 516">
                  <a:extLst>
                    <a:ext uri="{FF2B5EF4-FFF2-40B4-BE49-F238E27FC236}">
                      <a16:creationId xmlns:a16="http://schemas.microsoft.com/office/drawing/2014/main" id="{D7CBF4CF-F78C-3F47-8214-9CE4A2AEF23F}"/>
                    </a:ext>
                  </a:extLst>
                </p:cNvPr>
                <p:cNvSpPr/>
                <p:nvPr/>
              </p:nvSpPr>
              <p:spPr bwMode="auto">
                <a:xfrm>
                  <a:off x="1517980" y="1696198"/>
                  <a:ext cx="189224" cy="394750"/>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518" name="Straight Connector 517">
                  <a:extLst>
                    <a:ext uri="{FF2B5EF4-FFF2-40B4-BE49-F238E27FC236}">
                      <a16:creationId xmlns:a16="http://schemas.microsoft.com/office/drawing/2014/main" id="{9C7C0569-C90F-EC47-B65A-B8AF66840732}"/>
                    </a:ext>
                  </a:extLst>
                </p:cNvPr>
                <p:cNvCxnSpPr/>
                <p:nvPr/>
              </p:nvCxnSpPr>
              <p:spPr bwMode="auto">
                <a:xfrm>
                  <a:off x="1820562" y="1820562"/>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cxnSp>
              <p:nvCxnSpPr>
                <p:cNvPr id="519" name="Straight Connector 518">
                  <a:extLst>
                    <a:ext uri="{FF2B5EF4-FFF2-40B4-BE49-F238E27FC236}">
                      <a16:creationId xmlns:a16="http://schemas.microsoft.com/office/drawing/2014/main" id="{3B61BC3A-EEDF-5F40-9099-344EEEC91624}"/>
                    </a:ext>
                  </a:extLst>
                </p:cNvPr>
                <p:cNvCxnSpPr/>
                <p:nvPr/>
              </p:nvCxnSpPr>
              <p:spPr bwMode="auto">
                <a:xfrm>
                  <a:off x="1820562" y="1886132"/>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cxnSp>
              <p:nvCxnSpPr>
                <p:cNvPr id="520" name="Straight Connector 519">
                  <a:extLst>
                    <a:ext uri="{FF2B5EF4-FFF2-40B4-BE49-F238E27FC236}">
                      <a16:creationId xmlns:a16="http://schemas.microsoft.com/office/drawing/2014/main" id="{77B6AB66-82ED-5C43-BFBB-04F52FF9BE75}"/>
                    </a:ext>
                  </a:extLst>
                </p:cNvPr>
                <p:cNvCxnSpPr/>
                <p:nvPr/>
              </p:nvCxnSpPr>
              <p:spPr bwMode="auto">
                <a:xfrm>
                  <a:off x="1820562" y="1956487"/>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grpSp>
          <p:cxnSp>
            <p:nvCxnSpPr>
              <p:cNvPr id="511" name="Straight Connector 510">
                <a:extLst>
                  <a:ext uri="{FF2B5EF4-FFF2-40B4-BE49-F238E27FC236}">
                    <a16:creationId xmlns:a16="http://schemas.microsoft.com/office/drawing/2014/main" id="{B014C111-0191-6645-87B1-138187469C63}"/>
                  </a:ext>
                </a:extLst>
              </p:cNvPr>
              <p:cNvCxnSpPr/>
              <p:nvPr/>
            </p:nvCxnSpPr>
            <p:spPr bwMode="auto">
              <a:xfrm flipV="1">
                <a:off x="2327280" y="1688757"/>
                <a:ext cx="508267" cy="65902"/>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2" name="Straight Connector 511">
                <a:extLst>
                  <a:ext uri="{FF2B5EF4-FFF2-40B4-BE49-F238E27FC236}">
                    <a16:creationId xmlns:a16="http://schemas.microsoft.com/office/drawing/2014/main" id="{7DCE016D-0837-E540-A72B-C69EA1C71316}"/>
                  </a:ext>
                </a:extLst>
              </p:cNvPr>
              <p:cNvCxnSpPr/>
              <p:nvPr/>
            </p:nvCxnSpPr>
            <p:spPr bwMode="auto">
              <a:xfrm flipV="1">
                <a:off x="2347874" y="1750301"/>
                <a:ext cx="487673" cy="27353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3" name="Straight Connector 512">
                <a:extLst>
                  <a:ext uri="{FF2B5EF4-FFF2-40B4-BE49-F238E27FC236}">
                    <a16:creationId xmlns:a16="http://schemas.microsoft.com/office/drawing/2014/main" id="{7D1B7458-731C-454F-8C82-8987713142AD}"/>
                  </a:ext>
                </a:extLst>
              </p:cNvPr>
              <p:cNvCxnSpPr/>
              <p:nvPr/>
            </p:nvCxnSpPr>
            <p:spPr bwMode="auto">
              <a:xfrm flipH="1" flipV="1">
                <a:off x="1237102" y="1657048"/>
                <a:ext cx="524826" cy="9325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4" name="Straight Connector 513">
                <a:extLst>
                  <a:ext uri="{FF2B5EF4-FFF2-40B4-BE49-F238E27FC236}">
                    <a16:creationId xmlns:a16="http://schemas.microsoft.com/office/drawing/2014/main" id="{F1C58171-4480-8148-B989-854FC2004DF6}"/>
                  </a:ext>
                </a:extLst>
              </p:cNvPr>
              <p:cNvCxnSpPr/>
              <p:nvPr/>
            </p:nvCxnSpPr>
            <p:spPr bwMode="auto">
              <a:xfrm flipH="1" flipV="1">
                <a:off x="1237102" y="1750301"/>
                <a:ext cx="533063" cy="26917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grpSp>
      </p:grpSp>
      <p:grpSp>
        <p:nvGrpSpPr>
          <p:cNvPr id="523" name="Group 522">
            <a:extLst>
              <a:ext uri="{FF2B5EF4-FFF2-40B4-BE49-F238E27FC236}">
                <a16:creationId xmlns:a16="http://schemas.microsoft.com/office/drawing/2014/main" id="{B293F663-14F2-C04B-9869-C1BAC406A592}"/>
              </a:ext>
            </a:extLst>
          </p:cNvPr>
          <p:cNvGrpSpPr/>
          <p:nvPr/>
        </p:nvGrpSpPr>
        <p:grpSpPr>
          <a:xfrm>
            <a:off x="6627891" y="3600304"/>
            <a:ext cx="365760" cy="1309512"/>
            <a:chOff x="2692399" y="2184397"/>
            <a:chExt cx="274320" cy="982134"/>
          </a:xfrm>
          <a:solidFill>
            <a:schemeClr val="tx1">
              <a:lumMod val="65000"/>
              <a:lumOff val="35000"/>
            </a:schemeClr>
          </a:solidFill>
        </p:grpSpPr>
        <p:sp>
          <p:nvSpPr>
            <p:cNvPr id="524" name="Oval 523">
              <a:extLst>
                <a:ext uri="{FF2B5EF4-FFF2-40B4-BE49-F238E27FC236}">
                  <a16:creationId xmlns:a16="http://schemas.microsoft.com/office/drawing/2014/main" id="{C5D9EA6A-9DA7-1443-9193-02877F8C467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25" name="Rectangle 524">
              <a:extLst>
                <a:ext uri="{FF2B5EF4-FFF2-40B4-BE49-F238E27FC236}">
                  <a16:creationId xmlns:a16="http://schemas.microsoft.com/office/drawing/2014/main" id="{7FFD852C-B0DC-AC46-A33D-A4D93C87142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26" name="Group 525">
            <a:extLst>
              <a:ext uri="{FF2B5EF4-FFF2-40B4-BE49-F238E27FC236}">
                <a16:creationId xmlns:a16="http://schemas.microsoft.com/office/drawing/2014/main" id="{3E24190B-FD3F-4945-A503-4DC43C71027E}"/>
              </a:ext>
            </a:extLst>
          </p:cNvPr>
          <p:cNvGrpSpPr/>
          <p:nvPr/>
        </p:nvGrpSpPr>
        <p:grpSpPr>
          <a:xfrm>
            <a:off x="6077592" y="2640039"/>
            <a:ext cx="365760" cy="1309512"/>
            <a:chOff x="2692399" y="2184397"/>
            <a:chExt cx="274320" cy="982134"/>
          </a:xfrm>
          <a:solidFill>
            <a:schemeClr val="tx1">
              <a:lumMod val="65000"/>
              <a:lumOff val="35000"/>
            </a:schemeClr>
          </a:solidFill>
        </p:grpSpPr>
        <p:sp>
          <p:nvSpPr>
            <p:cNvPr id="527" name="Oval 526">
              <a:extLst>
                <a:ext uri="{FF2B5EF4-FFF2-40B4-BE49-F238E27FC236}">
                  <a16:creationId xmlns:a16="http://schemas.microsoft.com/office/drawing/2014/main" id="{9A9028EE-4961-AE41-9F63-889F991CE12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28" name="Rectangle 527">
              <a:extLst>
                <a:ext uri="{FF2B5EF4-FFF2-40B4-BE49-F238E27FC236}">
                  <a16:creationId xmlns:a16="http://schemas.microsoft.com/office/drawing/2014/main" id="{9879513E-3F6E-2A4F-B7F5-A8524A9F9A6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29" name="Group 528">
            <a:extLst>
              <a:ext uri="{FF2B5EF4-FFF2-40B4-BE49-F238E27FC236}">
                <a16:creationId xmlns:a16="http://schemas.microsoft.com/office/drawing/2014/main" id="{C1E8E61C-7DE8-2041-9D68-41734F414D56}"/>
              </a:ext>
            </a:extLst>
          </p:cNvPr>
          <p:cNvGrpSpPr/>
          <p:nvPr/>
        </p:nvGrpSpPr>
        <p:grpSpPr>
          <a:xfrm>
            <a:off x="8249587" y="3052717"/>
            <a:ext cx="365760" cy="1309512"/>
            <a:chOff x="2692399" y="2184397"/>
            <a:chExt cx="274320" cy="982134"/>
          </a:xfrm>
          <a:solidFill>
            <a:schemeClr val="tx1">
              <a:lumMod val="65000"/>
              <a:lumOff val="35000"/>
            </a:schemeClr>
          </a:solidFill>
        </p:grpSpPr>
        <p:sp>
          <p:nvSpPr>
            <p:cNvPr id="530" name="Oval 529">
              <a:extLst>
                <a:ext uri="{FF2B5EF4-FFF2-40B4-BE49-F238E27FC236}">
                  <a16:creationId xmlns:a16="http://schemas.microsoft.com/office/drawing/2014/main" id="{37A4F021-ABF6-9C4B-9244-F0A397D8362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31" name="Rectangle 530">
              <a:extLst>
                <a:ext uri="{FF2B5EF4-FFF2-40B4-BE49-F238E27FC236}">
                  <a16:creationId xmlns:a16="http://schemas.microsoft.com/office/drawing/2014/main" id="{12A98AEC-4D27-FC40-A51B-5806AB52799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32" name="Group 531">
            <a:extLst>
              <a:ext uri="{FF2B5EF4-FFF2-40B4-BE49-F238E27FC236}">
                <a16:creationId xmlns:a16="http://schemas.microsoft.com/office/drawing/2014/main" id="{5DDEC202-1A21-E145-A6B6-ACAD8F0820FB}"/>
              </a:ext>
            </a:extLst>
          </p:cNvPr>
          <p:cNvGrpSpPr/>
          <p:nvPr/>
        </p:nvGrpSpPr>
        <p:grpSpPr>
          <a:xfrm>
            <a:off x="8737281" y="4274416"/>
            <a:ext cx="365760" cy="1309512"/>
            <a:chOff x="2692399" y="2184397"/>
            <a:chExt cx="274320" cy="982134"/>
          </a:xfrm>
          <a:solidFill>
            <a:schemeClr val="tx1">
              <a:lumMod val="65000"/>
              <a:lumOff val="35000"/>
            </a:schemeClr>
          </a:solidFill>
        </p:grpSpPr>
        <p:sp>
          <p:nvSpPr>
            <p:cNvPr id="533" name="Oval 532">
              <a:extLst>
                <a:ext uri="{FF2B5EF4-FFF2-40B4-BE49-F238E27FC236}">
                  <a16:creationId xmlns:a16="http://schemas.microsoft.com/office/drawing/2014/main" id="{51415316-B0C8-EA46-A7A7-B074CA9A697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34" name="Rectangle 533">
              <a:extLst>
                <a:ext uri="{FF2B5EF4-FFF2-40B4-BE49-F238E27FC236}">
                  <a16:creationId xmlns:a16="http://schemas.microsoft.com/office/drawing/2014/main" id="{A1468857-CFA4-B94B-9471-809B944411E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35" name="Group 534">
            <a:extLst>
              <a:ext uri="{FF2B5EF4-FFF2-40B4-BE49-F238E27FC236}">
                <a16:creationId xmlns:a16="http://schemas.microsoft.com/office/drawing/2014/main" id="{590D595E-423E-214F-AC83-6A507EA257AD}"/>
              </a:ext>
            </a:extLst>
          </p:cNvPr>
          <p:cNvGrpSpPr/>
          <p:nvPr/>
        </p:nvGrpSpPr>
        <p:grpSpPr>
          <a:xfrm>
            <a:off x="10636800" y="1442920"/>
            <a:ext cx="365760" cy="1309512"/>
            <a:chOff x="2692399" y="2184397"/>
            <a:chExt cx="274320" cy="982134"/>
          </a:xfrm>
          <a:solidFill>
            <a:schemeClr val="tx1">
              <a:lumMod val="65000"/>
              <a:lumOff val="35000"/>
            </a:schemeClr>
          </a:solidFill>
        </p:grpSpPr>
        <p:sp>
          <p:nvSpPr>
            <p:cNvPr id="536" name="Oval 535">
              <a:extLst>
                <a:ext uri="{FF2B5EF4-FFF2-40B4-BE49-F238E27FC236}">
                  <a16:creationId xmlns:a16="http://schemas.microsoft.com/office/drawing/2014/main" id="{4916EA49-AD56-B64D-AAD5-AA14F0529AF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37" name="Rectangle 536">
              <a:extLst>
                <a:ext uri="{FF2B5EF4-FFF2-40B4-BE49-F238E27FC236}">
                  <a16:creationId xmlns:a16="http://schemas.microsoft.com/office/drawing/2014/main" id="{80528871-5448-E446-9321-4559B67C78D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38" name="Group 537">
            <a:extLst>
              <a:ext uri="{FF2B5EF4-FFF2-40B4-BE49-F238E27FC236}">
                <a16:creationId xmlns:a16="http://schemas.microsoft.com/office/drawing/2014/main" id="{7718A1CE-0056-F441-B092-F84EF4DB7A54}"/>
              </a:ext>
            </a:extLst>
          </p:cNvPr>
          <p:cNvGrpSpPr/>
          <p:nvPr/>
        </p:nvGrpSpPr>
        <p:grpSpPr>
          <a:xfrm>
            <a:off x="9427405" y="3551471"/>
            <a:ext cx="365760" cy="1309512"/>
            <a:chOff x="2692399" y="2184397"/>
            <a:chExt cx="274320" cy="982134"/>
          </a:xfrm>
          <a:solidFill>
            <a:schemeClr val="tx1">
              <a:lumMod val="65000"/>
              <a:lumOff val="35000"/>
            </a:schemeClr>
          </a:solidFill>
        </p:grpSpPr>
        <p:sp>
          <p:nvSpPr>
            <p:cNvPr id="539" name="Oval 538">
              <a:extLst>
                <a:ext uri="{FF2B5EF4-FFF2-40B4-BE49-F238E27FC236}">
                  <a16:creationId xmlns:a16="http://schemas.microsoft.com/office/drawing/2014/main" id="{64152783-7EB5-8B49-9490-E44B1023DCA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40" name="Rectangle 539">
              <a:extLst>
                <a:ext uri="{FF2B5EF4-FFF2-40B4-BE49-F238E27FC236}">
                  <a16:creationId xmlns:a16="http://schemas.microsoft.com/office/drawing/2014/main" id="{D0065679-5A83-DA41-9712-DEC336F0E0F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541" name="Lightning Bolt 540">
            <a:extLst>
              <a:ext uri="{FF2B5EF4-FFF2-40B4-BE49-F238E27FC236}">
                <a16:creationId xmlns:a16="http://schemas.microsoft.com/office/drawing/2014/main" id="{50F3AEF8-0E91-7A43-B16B-63E2594C47DF}"/>
              </a:ext>
            </a:extLst>
          </p:cNvPr>
          <p:cNvSpPr/>
          <p:nvPr/>
        </p:nvSpPr>
        <p:spPr bwMode="auto">
          <a:xfrm>
            <a:off x="8397238" y="3096244"/>
            <a:ext cx="76741" cy="109080"/>
          </a:xfrm>
          <a:prstGeom prst="lightningBolt">
            <a:avLst/>
          </a:prstGeom>
          <a:solidFill>
            <a:schemeClr val="tx1">
              <a:lumMod val="65000"/>
              <a:lumOff val="3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549" name="Group 548">
            <a:extLst>
              <a:ext uri="{FF2B5EF4-FFF2-40B4-BE49-F238E27FC236}">
                <a16:creationId xmlns:a16="http://schemas.microsoft.com/office/drawing/2014/main" id="{1761B069-D5D6-F647-B565-A415BFD4F137}"/>
              </a:ext>
            </a:extLst>
          </p:cNvPr>
          <p:cNvGrpSpPr/>
          <p:nvPr/>
        </p:nvGrpSpPr>
        <p:grpSpPr>
          <a:xfrm>
            <a:off x="7073523" y="1833464"/>
            <a:ext cx="471424" cy="1368312"/>
            <a:chOff x="1414123" y="1571676"/>
            <a:chExt cx="353568" cy="1026234"/>
          </a:xfrm>
          <a:solidFill>
            <a:schemeClr val="tx1">
              <a:lumMod val="65000"/>
              <a:lumOff val="35000"/>
            </a:schemeClr>
          </a:solidFill>
        </p:grpSpPr>
        <p:grpSp>
          <p:nvGrpSpPr>
            <p:cNvPr id="550" name="Group 549">
              <a:extLst>
                <a:ext uri="{FF2B5EF4-FFF2-40B4-BE49-F238E27FC236}">
                  <a16:creationId xmlns:a16="http://schemas.microsoft.com/office/drawing/2014/main" id="{A0CA339F-D7CF-2E49-AFD2-088B65C42043}"/>
                </a:ext>
              </a:extLst>
            </p:cNvPr>
            <p:cNvGrpSpPr/>
            <p:nvPr/>
          </p:nvGrpSpPr>
          <p:grpSpPr>
            <a:xfrm>
              <a:off x="1446433" y="1615776"/>
              <a:ext cx="274320" cy="982134"/>
              <a:chOff x="2692399" y="2184397"/>
              <a:chExt cx="274320" cy="982134"/>
            </a:xfrm>
            <a:grpFill/>
          </p:grpSpPr>
          <p:sp>
            <p:nvSpPr>
              <p:cNvPr id="555" name="Oval 554">
                <a:extLst>
                  <a:ext uri="{FF2B5EF4-FFF2-40B4-BE49-F238E27FC236}">
                    <a16:creationId xmlns:a16="http://schemas.microsoft.com/office/drawing/2014/main" id="{FD18741C-F3B6-B443-9FC7-2132100BBB1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56" name="Rectangle 555">
                <a:extLst>
                  <a:ext uri="{FF2B5EF4-FFF2-40B4-BE49-F238E27FC236}">
                    <a16:creationId xmlns:a16="http://schemas.microsoft.com/office/drawing/2014/main" id="{CF43B962-9D1B-A042-93F3-A38C9A5B8DB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551" name="Teardrop 550">
              <a:extLst>
                <a:ext uri="{FF2B5EF4-FFF2-40B4-BE49-F238E27FC236}">
                  <a16:creationId xmlns:a16="http://schemas.microsoft.com/office/drawing/2014/main" id="{3DB9060A-1723-9E41-9D5B-C15ED554BAAF}"/>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52" name="Teardrop 551">
              <a:extLst>
                <a:ext uri="{FF2B5EF4-FFF2-40B4-BE49-F238E27FC236}">
                  <a16:creationId xmlns:a16="http://schemas.microsoft.com/office/drawing/2014/main" id="{ACFE47ED-0DFF-A148-A43B-B04DA1BCC9A2}"/>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53" name="Rounded Rectangle 552">
              <a:extLst>
                <a:ext uri="{FF2B5EF4-FFF2-40B4-BE49-F238E27FC236}">
                  <a16:creationId xmlns:a16="http://schemas.microsoft.com/office/drawing/2014/main" id="{889BDD3D-CFDD-F94F-814D-9843B3AC94F4}"/>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54" name="Rounded Rectangle 553">
              <a:extLst>
                <a:ext uri="{FF2B5EF4-FFF2-40B4-BE49-F238E27FC236}">
                  <a16:creationId xmlns:a16="http://schemas.microsoft.com/office/drawing/2014/main" id="{EBF5BF6D-EDCA-974B-A929-0245063FF9F5}"/>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57" name="Group 556">
            <a:extLst>
              <a:ext uri="{FF2B5EF4-FFF2-40B4-BE49-F238E27FC236}">
                <a16:creationId xmlns:a16="http://schemas.microsoft.com/office/drawing/2014/main" id="{305053FC-50D6-6443-B9C5-F3D9886A39D5}"/>
              </a:ext>
            </a:extLst>
          </p:cNvPr>
          <p:cNvGrpSpPr/>
          <p:nvPr/>
        </p:nvGrpSpPr>
        <p:grpSpPr>
          <a:xfrm>
            <a:off x="7922112" y="1389517"/>
            <a:ext cx="365760" cy="1309512"/>
            <a:chOff x="2092152" y="1325314"/>
            <a:chExt cx="274320" cy="982134"/>
          </a:xfrm>
          <a:solidFill>
            <a:schemeClr val="tx1">
              <a:lumMod val="65000"/>
              <a:lumOff val="35000"/>
            </a:schemeClr>
          </a:solidFill>
        </p:grpSpPr>
        <p:grpSp>
          <p:nvGrpSpPr>
            <p:cNvPr id="558" name="Group 557">
              <a:extLst>
                <a:ext uri="{FF2B5EF4-FFF2-40B4-BE49-F238E27FC236}">
                  <a16:creationId xmlns:a16="http://schemas.microsoft.com/office/drawing/2014/main" id="{57C0CF85-7BC2-904B-B1ED-E3E728194EF9}"/>
                </a:ext>
              </a:extLst>
            </p:cNvPr>
            <p:cNvGrpSpPr/>
            <p:nvPr/>
          </p:nvGrpSpPr>
          <p:grpSpPr>
            <a:xfrm>
              <a:off x="2092152" y="1325314"/>
              <a:ext cx="274320" cy="982134"/>
              <a:chOff x="2692399" y="2184397"/>
              <a:chExt cx="274320" cy="982134"/>
            </a:xfrm>
            <a:grpFill/>
          </p:grpSpPr>
          <p:sp>
            <p:nvSpPr>
              <p:cNvPr id="560" name="Oval 559">
                <a:extLst>
                  <a:ext uri="{FF2B5EF4-FFF2-40B4-BE49-F238E27FC236}">
                    <a16:creationId xmlns:a16="http://schemas.microsoft.com/office/drawing/2014/main" id="{3C92C271-41DC-CC4F-92CA-608A5543E5E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61" name="Rectangle 560">
                <a:extLst>
                  <a:ext uri="{FF2B5EF4-FFF2-40B4-BE49-F238E27FC236}">
                    <a16:creationId xmlns:a16="http://schemas.microsoft.com/office/drawing/2014/main" id="{5626ECE4-65BD-5E4D-B709-DFF5129A74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559" name="Heart 558">
              <a:extLst>
                <a:ext uri="{FF2B5EF4-FFF2-40B4-BE49-F238E27FC236}">
                  <a16:creationId xmlns:a16="http://schemas.microsoft.com/office/drawing/2014/main" id="{937F5710-AFE2-6242-A16B-F48A2CBB72F3}"/>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62" name="Group 561">
            <a:extLst>
              <a:ext uri="{FF2B5EF4-FFF2-40B4-BE49-F238E27FC236}">
                <a16:creationId xmlns:a16="http://schemas.microsoft.com/office/drawing/2014/main" id="{72B08A2E-8971-B74D-8055-504A628F93EA}"/>
              </a:ext>
            </a:extLst>
          </p:cNvPr>
          <p:cNvGrpSpPr/>
          <p:nvPr/>
        </p:nvGrpSpPr>
        <p:grpSpPr>
          <a:xfrm>
            <a:off x="10323617" y="2986505"/>
            <a:ext cx="365760" cy="1309512"/>
            <a:chOff x="2092152" y="1325314"/>
            <a:chExt cx="274320" cy="982134"/>
          </a:xfrm>
          <a:solidFill>
            <a:schemeClr val="tx1">
              <a:lumMod val="65000"/>
              <a:lumOff val="35000"/>
            </a:schemeClr>
          </a:solidFill>
        </p:grpSpPr>
        <p:grpSp>
          <p:nvGrpSpPr>
            <p:cNvPr id="563" name="Group 562">
              <a:extLst>
                <a:ext uri="{FF2B5EF4-FFF2-40B4-BE49-F238E27FC236}">
                  <a16:creationId xmlns:a16="http://schemas.microsoft.com/office/drawing/2014/main" id="{A51DE8BD-C418-A84B-A043-50C3820135FA}"/>
                </a:ext>
              </a:extLst>
            </p:cNvPr>
            <p:cNvGrpSpPr/>
            <p:nvPr/>
          </p:nvGrpSpPr>
          <p:grpSpPr>
            <a:xfrm>
              <a:off x="2092152" y="1325314"/>
              <a:ext cx="274320" cy="982134"/>
              <a:chOff x="2692399" y="2184397"/>
              <a:chExt cx="274320" cy="982134"/>
            </a:xfrm>
            <a:grpFill/>
          </p:grpSpPr>
          <p:sp>
            <p:nvSpPr>
              <p:cNvPr id="565" name="Oval 564">
                <a:extLst>
                  <a:ext uri="{FF2B5EF4-FFF2-40B4-BE49-F238E27FC236}">
                    <a16:creationId xmlns:a16="http://schemas.microsoft.com/office/drawing/2014/main" id="{BE5FA9FD-CAFE-EC4B-870E-B6AA0631DB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66" name="Rectangle 565">
                <a:extLst>
                  <a:ext uri="{FF2B5EF4-FFF2-40B4-BE49-F238E27FC236}">
                    <a16:creationId xmlns:a16="http://schemas.microsoft.com/office/drawing/2014/main" id="{2A0CE014-D63B-A14A-85B0-159AEB4E903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564" name="Heart 563">
              <a:extLst>
                <a:ext uri="{FF2B5EF4-FFF2-40B4-BE49-F238E27FC236}">
                  <a16:creationId xmlns:a16="http://schemas.microsoft.com/office/drawing/2014/main" id="{9A9AB1EF-9D89-E240-81F3-20D2167B72A3}"/>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567" name="Chord 566">
            <a:extLst>
              <a:ext uri="{FF2B5EF4-FFF2-40B4-BE49-F238E27FC236}">
                <a16:creationId xmlns:a16="http://schemas.microsoft.com/office/drawing/2014/main" id="{8220B79A-AC66-594E-9BAA-45DE6B8A50E3}"/>
              </a:ext>
            </a:extLst>
          </p:cNvPr>
          <p:cNvSpPr/>
          <p:nvPr/>
        </p:nvSpPr>
        <p:spPr bwMode="auto">
          <a:xfrm rot="17528077">
            <a:off x="6724019" y="3669721"/>
            <a:ext cx="225893" cy="207569"/>
          </a:xfrm>
          <a:prstGeom prst="chord">
            <a:avLst>
              <a:gd name="adj1" fmla="val 5544771"/>
              <a:gd name="adj2" fmla="val 13532001"/>
            </a:avLst>
          </a:prstGeom>
          <a:solidFill>
            <a:schemeClr val="tx1">
              <a:lumMod val="65000"/>
              <a:lumOff val="35000"/>
            </a:schemeClr>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68" name="Chord 567">
            <a:extLst>
              <a:ext uri="{FF2B5EF4-FFF2-40B4-BE49-F238E27FC236}">
                <a16:creationId xmlns:a16="http://schemas.microsoft.com/office/drawing/2014/main" id="{33C5F5D9-C7C7-134D-A0CC-292E98B6106F}"/>
              </a:ext>
            </a:extLst>
          </p:cNvPr>
          <p:cNvSpPr/>
          <p:nvPr/>
        </p:nvSpPr>
        <p:spPr bwMode="auto">
          <a:xfrm rot="17528077">
            <a:off x="10694229" y="1513873"/>
            <a:ext cx="272252" cy="193643"/>
          </a:xfrm>
          <a:prstGeom prst="chord">
            <a:avLst>
              <a:gd name="adj1" fmla="val 5544771"/>
              <a:gd name="adj2" fmla="val 13532001"/>
            </a:avLst>
          </a:prstGeom>
          <a:solidFill>
            <a:schemeClr val="tx1">
              <a:lumMod val="65000"/>
              <a:lumOff val="35000"/>
            </a:schemeClr>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69" name="TextBox 568">
            <a:extLst>
              <a:ext uri="{FF2B5EF4-FFF2-40B4-BE49-F238E27FC236}">
                <a16:creationId xmlns:a16="http://schemas.microsoft.com/office/drawing/2014/main" id="{86800E63-CB8D-FF4B-B5CF-6FDAA0217A6D}"/>
              </a:ext>
            </a:extLst>
          </p:cNvPr>
          <p:cNvSpPr txBox="1"/>
          <p:nvPr/>
        </p:nvSpPr>
        <p:spPr>
          <a:xfrm>
            <a:off x="5962802" y="3305859"/>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570" name="TextBox 569">
            <a:extLst>
              <a:ext uri="{FF2B5EF4-FFF2-40B4-BE49-F238E27FC236}">
                <a16:creationId xmlns:a16="http://schemas.microsoft.com/office/drawing/2014/main" id="{F3473AE7-ED34-2D4B-8855-4DBE142C7982}"/>
              </a:ext>
            </a:extLst>
          </p:cNvPr>
          <p:cNvSpPr txBox="1"/>
          <p:nvPr/>
        </p:nvSpPr>
        <p:spPr>
          <a:xfrm>
            <a:off x="6417374" y="2302845"/>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571" name="TextBox 570">
            <a:extLst>
              <a:ext uri="{FF2B5EF4-FFF2-40B4-BE49-F238E27FC236}">
                <a16:creationId xmlns:a16="http://schemas.microsoft.com/office/drawing/2014/main" id="{2C515DF5-AFB9-CC45-A4FB-305DFBD81087}"/>
              </a:ext>
            </a:extLst>
          </p:cNvPr>
          <p:cNvSpPr txBox="1"/>
          <p:nvPr/>
        </p:nvSpPr>
        <p:spPr>
          <a:xfrm>
            <a:off x="6515806" y="4252111"/>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572" name="TextBox 571">
            <a:extLst>
              <a:ext uri="{FF2B5EF4-FFF2-40B4-BE49-F238E27FC236}">
                <a16:creationId xmlns:a16="http://schemas.microsoft.com/office/drawing/2014/main" id="{F7448847-0F83-9D44-9069-D768450344D7}"/>
              </a:ext>
            </a:extLst>
          </p:cNvPr>
          <p:cNvSpPr txBox="1"/>
          <p:nvPr/>
        </p:nvSpPr>
        <p:spPr>
          <a:xfrm>
            <a:off x="8657961" y="4893637"/>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574" name="TextBox 573">
            <a:extLst>
              <a:ext uri="{FF2B5EF4-FFF2-40B4-BE49-F238E27FC236}">
                <a16:creationId xmlns:a16="http://schemas.microsoft.com/office/drawing/2014/main" id="{B32CE417-4B63-394A-97F0-1824EF92C034}"/>
              </a:ext>
            </a:extLst>
          </p:cNvPr>
          <p:cNvSpPr txBox="1"/>
          <p:nvPr/>
        </p:nvSpPr>
        <p:spPr>
          <a:xfrm>
            <a:off x="7369647" y="3955911"/>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575" name="TextBox 574">
            <a:extLst>
              <a:ext uri="{FF2B5EF4-FFF2-40B4-BE49-F238E27FC236}">
                <a16:creationId xmlns:a16="http://schemas.microsoft.com/office/drawing/2014/main" id="{37626365-FFD3-714A-BE70-75270892CBD0}"/>
              </a:ext>
            </a:extLst>
          </p:cNvPr>
          <p:cNvSpPr txBox="1"/>
          <p:nvPr/>
        </p:nvSpPr>
        <p:spPr>
          <a:xfrm>
            <a:off x="9315106" y="4214326"/>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sp>
        <p:nvSpPr>
          <p:cNvPr id="576" name="TextBox 575">
            <a:extLst>
              <a:ext uri="{FF2B5EF4-FFF2-40B4-BE49-F238E27FC236}">
                <a16:creationId xmlns:a16="http://schemas.microsoft.com/office/drawing/2014/main" id="{12C729C5-5340-A045-AF40-AA59CAD24E55}"/>
              </a:ext>
            </a:extLst>
          </p:cNvPr>
          <p:cNvSpPr txBox="1"/>
          <p:nvPr/>
        </p:nvSpPr>
        <p:spPr>
          <a:xfrm>
            <a:off x="8157682" y="3720925"/>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577" name="TextBox 576">
            <a:extLst>
              <a:ext uri="{FF2B5EF4-FFF2-40B4-BE49-F238E27FC236}">
                <a16:creationId xmlns:a16="http://schemas.microsoft.com/office/drawing/2014/main" id="{8D2CB372-124D-DF42-9828-5700D260D8BF}"/>
              </a:ext>
            </a:extLst>
          </p:cNvPr>
          <p:cNvSpPr txBox="1"/>
          <p:nvPr/>
        </p:nvSpPr>
        <p:spPr>
          <a:xfrm>
            <a:off x="7841003" y="2168326"/>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578" name="TextBox 577">
            <a:extLst>
              <a:ext uri="{FF2B5EF4-FFF2-40B4-BE49-F238E27FC236}">
                <a16:creationId xmlns:a16="http://schemas.microsoft.com/office/drawing/2014/main" id="{D11E0836-C1AF-3543-8EBA-A255ED13C38F}"/>
              </a:ext>
            </a:extLst>
          </p:cNvPr>
          <p:cNvSpPr txBox="1"/>
          <p:nvPr/>
        </p:nvSpPr>
        <p:spPr>
          <a:xfrm>
            <a:off x="7034221" y="2560925"/>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sp>
        <p:nvSpPr>
          <p:cNvPr id="579" name="TextBox 578">
            <a:extLst>
              <a:ext uri="{FF2B5EF4-FFF2-40B4-BE49-F238E27FC236}">
                <a16:creationId xmlns:a16="http://schemas.microsoft.com/office/drawing/2014/main" id="{AA9DE01E-F2DC-844B-BF0E-F9BB2B8238DE}"/>
              </a:ext>
            </a:extLst>
          </p:cNvPr>
          <p:cNvSpPr txBox="1"/>
          <p:nvPr/>
        </p:nvSpPr>
        <p:spPr>
          <a:xfrm>
            <a:off x="10213114" y="3739355"/>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580" name="TextBox 579">
            <a:extLst>
              <a:ext uri="{FF2B5EF4-FFF2-40B4-BE49-F238E27FC236}">
                <a16:creationId xmlns:a16="http://schemas.microsoft.com/office/drawing/2014/main" id="{F42F8B0B-2907-5644-8210-D7E41EEEA23F}"/>
              </a:ext>
            </a:extLst>
          </p:cNvPr>
          <p:cNvSpPr txBox="1"/>
          <p:nvPr/>
        </p:nvSpPr>
        <p:spPr>
          <a:xfrm>
            <a:off x="10556423" y="2128627"/>
            <a:ext cx="586767" cy="46166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597" name="Oval 596">
            <a:extLst>
              <a:ext uri="{FF2B5EF4-FFF2-40B4-BE49-F238E27FC236}">
                <a16:creationId xmlns:a16="http://schemas.microsoft.com/office/drawing/2014/main" id="{F80609CA-4746-CC45-8365-FACC844F432C}"/>
              </a:ext>
            </a:extLst>
          </p:cNvPr>
          <p:cNvSpPr/>
          <p:nvPr/>
        </p:nvSpPr>
        <p:spPr bwMode="auto">
          <a:xfrm>
            <a:off x="8455988" y="3181143"/>
            <a:ext cx="121920" cy="121920"/>
          </a:xfrm>
          <a:prstGeom prst="ellipse">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98" name="Oval 597">
            <a:extLst>
              <a:ext uri="{FF2B5EF4-FFF2-40B4-BE49-F238E27FC236}">
                <a16:creationId xmlns:a16="http://schemas.microsoft.com/office/drawing/2014/main" id="{E05CE296-56CC-8A48-8FBB-CEE9F8BF8054}"/>
              </a:ext>
            </a:extLst>
          </p:cNvPr>
          <p:cNvSpPr/>
          <p:nvPr/>
        </p:nvSpPr>
        <p:spPr bwMode="auto">
          <a:xfrm>
            <a:off x="8299572" y="3181143"/>
            <a:ext cx="121920" cy="121920"/>
          </a:xfrm>
          <a:prstGeom prst="ellipse">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599" name="Picture 598">
            <a:extLst>
              <a:ext uri="{FF2B5EF4-FFF2-40B4-BE49-F238E27FC236}">
                <a16:creationId xmlns:a16="http://schemas.microsoft.com/office/drawing/2014/main" id="{0F9FD6A9-342E-8C4A-9B4E-89928333FD1E}"/>
              </a:ext>
            </a:extLst>
          </p:cNvPr>
          <p:cNvPicPr>
            <a:picLocks noChangeAspect="1"/>
          </p:cNvPicPr>
          <p:nvPr/>
        </p:nvPicPr>
        <p:blipFill>
          <a:blip r:embed="rId7">
            <a:duotone>
              <a:schemeClr val="accent3">
                <a:shade val="45000"/>
                <a:satMod val="135000"/>
              </a:schemeClr>
              <a:prstClr val="white"/>
            </a:duotone>
          </a:blip>
          <a:stretch>
            <a:fillRect/>
          </a:stretch>
        </p:blipFill>
        <p:spPr>
          <a:xfrm>
            <a:off x="9288695" y="3461268"/>
            <a:ext cx="567343" cy="474984"/>
          </a:xfrm>
          <a:prstGeom prst="rect">
            <a:avLst/>
          </a:prstGeom>
          <a:noFill/>
        </p:spPr>
      </p:pic>
      <p:pic>
        <p:nvPicPr>
          <p:cNvPr id="600" name="Picture 599">
            <a:extLst>
              <a:ext uri="{FF2B5EF4-FFF2-40B4-BE49-F238E27FC236}">
                <a16:creationId xmlns:a16="http://schemas.microsoft.com/office/drawing/2014/main" id="{869671CF-93A3-9F42-8E62-01BB88B2E99A}"/>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a:solidFill>
            <a:schemeClr val="tx1">
              <a:lumMod val="65000"/>
              <a:lumOff val="35000"/>
            </a:schemeClr>
          </a:solidFill>
        </p:spPr>
      </p:pic>
      <p:sp>
        <p:nvSpPr>
          <p:cNvPr id="601" name="Rounded Rectangle 600">
            <a:extLst>
              <a:ext uri="{FF2B5EF4-FFF2-40B4-BE49-F238E27FC236}">
                <a16:creationId xmlns:a16="http://schemas.microsoft.com/office/drawing/2014/main" id="{01885952-9E03-564D-9B5C-BDABC2BEEB44}"/>
              </a:ext>
            </a:extLst>
          </p:cNvPr>
          <p:cNvSpPr/>
          <p:nvPr/>
        </p:nvSpPr>
        <p:spPr bwMode="auto">
          <a:xfrm>
            <a:off x="8931452" y="4321547"/>
            <a:ext cx="131600" cy="82232"/>
          </a:xfrm>
          <a:prstGeom prst="roundRect">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02" name="Rounded Rectangle 601">
            <a:extLst>
              <a:ext uri="{FF2B5EF4-FFF2-40B4-BE49-F238E27FC236}">
                <a16:creationId xmlns:a16="http://schemas.microsoft.com/office/drawing/2014/main" id="{8E289C62-779F-5D4D-A277-97B9A81F8C99}"/>
              </a:ext>
            </a:extLst>
          </p:cNvPr>
          <p:cNvSpPr/>
          <p:nvPr/>
        </p:nvSpPr>
        <p:spPr bwMode="auto">
          <a:xfrm>
            <a:off x="8768627" y="4321547"/>
            <a:ext cx="131600" cy="82232"/>
          </a:xfrm>
          <a:prstGeom prst="roundRect">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603" name="Picture 602">
            <a:extLst>
              <a:ext uri="{FF2B5EF4-FFF2-40B4-BE49-F238E27FC236}">
                <a16:creationId xmlns:a16="http://schemas.microsoft.com/office/drawing/2014/main" id="{D3523CFF-D3AC-9D47-8662-FBC49325E0D9}"/>
              </a:ext>
            </a:extLst>
          </p:cNvPr>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7844934" y="1219467"/>
            <a:ext cx="524021" cy="413248"/>
          </a:xfrm>
          <a:prstGeom prst="rect">
            <a:avLst/>
          </a:prstGeom>
          <a:noFill/>
        </p:spPr>
      </p:pic>
      <p:grpSp>
        <p:nvGrpSpPr>
          <p:cNvPr id="604" name="Group 603">
            <a:extLst>
              <a:ext uri="{FF2B5EF4-FFF2-40B4-BE49-F238E27FC236}">
                <a16:creationId xmlns:a16="http://schemas.microsoft.com/office/drawing/2014/main" id="{2A87913E-C3B7-7748-B0CB-AB59B73F928C}"/>
              </a:ext>
            </a:extLst>
          </p:cNvPr>
          <p:cNvGrpSpPr/>
          <p:nvPr/>
        </p:nvGrpSpPr>
        <p:grpSpPr>
          <a:xfrm>
            <a:off x="6515806" y="3600303"/>
            <a:ext cx="586767" cy="1309512"/>
            <a:chOff x="4886854" y="2700228"/>
            <a:chExt cx="440075" cy="982134"/>
          </a:xfrm>
        </p:grpSpPr>
        <p:grpSp>
          <p:nvGrpSpPr>
            <p:cNvPr id="605" name="Group 604">
              <a:extLst>
                <a:ext uri="{FF2B5EF4-FFF2-40B4-BE49-F238E27FC236}">
                  <a16:creationId xmlns:a16="http://schemas.microsoft.com/office/drawing/2014/main" id="{26892635-52E9-D749-B617-E151A457729A}"/>
                </a:ext>
              </a:extLst>
            </p:cNvPr>
            <p:cNvGrpSpPr/>
            <p:nvPr/>
          </p:nvGrpSpPr>
          <p:grpSpPr>
            <a:xfrm>
              <a:off x="4970918" y="2700228"/>
              <a:ext cx="274320" cy="982134"/>
              <a:chOff x="2692399" y="2184397"/>
              <a:chExt cx="274320" cy="982134"/>
            </a:xfrm>
            <a:solidFill>
              <a:schemeClr val="accent4"/>
            </a:solidFill>
          </p:grpSpPr>
          <p:sp>
            <p:nvSpPr>
              <p:cNvPr id="608" name="Oval 607">
                <a:extLst>
                  <a:ext uri="{FF2B5EF4-FFF2-40B4-BE49-F238E27FC236}">
                    <a16:creationId xmlns:a16="http://schemas.microsoft.com/office/drawing/2014/main" id="{2084CDB3-0850-2041-8D5C-8E4FF4B799B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09" name="Rectangle 608">
                <a:extLst>
                  <a:ext uri="{FF2B5EF4-FFF2-40B4-BE49-F238E27FC236}">
                    <a16:creationId xmlns:a16="http://schemas.microsoft.com/office/drawing/2014/main" id="{19A42A84-E750-5147-BFE6-B7AE82C2DEE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06" name="Chord 605">
              <a:extLst>
                <a:ext uri="{FF2B5EF4-FFF2-40B4-BE49-F238E27FC236}">
                  <a16:creationId xmlns:a16="http://schemas.microsoft.com/office/drawing/2014/main" id="{581D7E98-B84F-B04B-80C1-014493DB132A}"/>
                </a:ext>
              </a:extLst>
            </p:cNvPr>
            <p:cNvSpPr/>
            <p:nvPr/>
          </p:nvSpPr>
          <p:spPr bwMode="auto">
            <a:xfrm rot="17528077">
              <a:off x="5043014" y="2752290"/>
              <a:ext cx="169420" cy="15567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07" name="TextBox 606">
              <a:extLst>
                <a:ext uri="{FF2B5EF4-FFF2-40B4-BE49-F238E27FC236}">
                  <a16:creationId xmlns:a16="http://schemas.microsoft.com/office/drawing/2014/main" id="{1F9B20E5-1920-E34A-890B-052D22114B14}"/>
                </a:ext>
              </a:extLst>
            </p:cNvPr>
            <p:cNvSpPr txBox="1"/>
            <p:nvPr/>
          </p:nvSpPr>
          <p:spPr>
            <a:xfrm>
              <a:off x="4886854" y="318908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grpSp>
      <p:grpSp>
        <p:nvGrpSpPr>
          <p:cNvPr id="619" name="Group 618">
            <a:extLst>
              <a:ext uri="{FF2B5EF4-FFF2-40B4-BE49-F238E27FC236}">
                <a16:creationId xmlns:a16="http://schemas.microsoft.com/office/drawing/2014/main" id="{3DD86A82-3A3A-C647-9AF3-B8F5A82AF2FB}"/>
              </a:ext>
            </a:extLst>
          </p:cNvPr>
          <p:cNvGrpSpPr/>
          <p:nvPr/>
        </p:nvGrpSpPr>
        <p:grpSpPr>
          <a:xfrm>
            <a:off x="7369647" y="3323863"/>
            <a:ext cx="586767" cy="1309512"/>
            <a:chOff x="5527235" y="2492898"/>
            <a:chExt cx="440075" cy="982134"/>
          </a:xfrm>
        </p:grpSpPr>
        <p:grpSp>
          <p:nvGrpSpPr>
            <p:cNvPr id="620" name="Group 619">
              <a:extLst>
                <a:ext uri="{FF2B5EF4-FFF2-40B4-BE49-F238E27FC236}">
                  <a16:creationId xmlns:a16="http://schemas.microsoft.com/office/drawing/2014/main" id="{04A97EDA-1B8E-0746-BD3A-A1A5E816C327}"/>
                </a:ext>
              </a:extLst>
            </p:cNvPr>
            <p:cNvGrpSpPr/>
            <p:nvPr/>
          </p:nvGrpSpPr>
          <p:grpSpPr>
            <a:xfrm>
              <a:off x="5600427" y="2492898"/>
              <a:ext cx="274320" cy="982134"/>
              <a:chOff x="2368178" y="2124654"/>
              <a:chExt cx="274320" cy="982134"/>
            </a:xfrm>
          </p:grpSpPr>
          <p:grpSp>
            <p:nvGrpSpPr>
              <p:cNvPr id="622" name="Group 621">
                <a:extLst>
                  <a:ext uri="{FF2B5EF4-FFF2-40B4-BE49-F238E27FC236}">
                    <a16:creationId xmlns:a16="http://schemas.microsoft.com/office/drawing/2014/main" id="{A0431C3C-8F7D-7F4A-9EB6-CC563EDDDFE2}"/>
                  </a:ext>
                </a:extLst>
              </p:cNvPr>
              <p:cNvGrpSpPr/>
              <p:nvPr/>
            </p:nvGrpSpPr>
            <p:grpSpPr>
              <a:xfrm>
                <a:off x="2368178" y="2124654"/>
                <a:ext cx="274320" cy="982134"/>
                <a:chOff x="2692399" y="2184397"/>
                <a:chExt cx="274320" cy="982134"/>
              </a:xfrm>
            </p:grpSpPr>
            <p:sp>
              <p:nvSpPr>
                <p:cNvPr id="635" name="Oval 634">
                  <a:extLst>
                    <a:ext uri="{FF2B5EF4-FFF2-40B4-BE49-F238E27FC236}">
                      <a16:creationId xmlns:a16="http://schemas.microsoft.com/office/drawing/2014/main" id="{1B33AC7D-733C-E444-A7A7-9D8F5DB9125B}"/>
                    </a:ext>
                  </a:extLst>
                </p:cNvPr>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36" name="Rectangle 635">
                  <a:extLst>
                    <a:ext uri="{FF2B5EF4-FFF2-40B4-BE49-F238E27FC236}">
                      <a16:creationId xmlns:a16="http://schemas.microsoft.com/office/drawing/2014/main" id="{B75711F8-90E9-5846-96DB-1E68AA069D61}"/>
                    </a:ext>
                  </a:extLst>
                </p:cNvPr>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23" name="Group 622">
                <a:extLst>
                  <a:ext uri="{FF2B5EF4-FFF2-40B4-BE49-F238E27FC236}">
                    <a16:creationId xmlns:a16="http://schemas.microsoft.com/office/drawing/2014/main" id="{B8D8D3EA-F5AC-7B43-A1E2-DAAF8EFC4B72}"/>
                  </a:ext>
                </a:extLst>
              </p:cNvPr>
              <p:cNvGrpSpPr/>
              <p:nvPr/>
            </p:nvGrpSpPr>
            <p:grpSpPr>
              <a:xfrm>
                <a:off x="2368178" y="2240639"/>
                <a:ext cx="274320" cy="113533"/>
                <a:chOff x="1237102" y="1657048"/>
                <a:chExt cx="1598445" cy="433900"/>
              </a:xfrm>
            </p:grpSpPr>
            <p:grpSp>
              <p:nvGrpSpPr>
                <p:cNvPr id="624" name="Group 623">
                  <a:extLst>
                    <a:ext uri="{FF2B5EF4-FFF2-40B4-BE49-F238E27FC236}">
                      <a16:creationId xmlns:a16="http://schemas.microsoft.com/office/drawing/2014/main" id="{9032ED0E-DB53-CB48-A161-3CF14A98901C}"/>
                    </a:ext>
                  </a:extLst>
                </p:cNvPr>
                <p:cNvGrpSpPr/>
                <p:nvPr/>
              </p:nvGrpSpPr>
              <p:grpSpPr>
                <a:xfrm>
                  <a:off x="1517980" y="1688757"/>
                  <a:ext cx="1070783" cy="402191"/>
                  <a:chOff x="1517980" y="1688757"/>
                  <a:chExt cx="1070783" cy="402191"/>
                </a:xfrm>
              </p:grpSpPr>
              <p:sp>
                <p:nvSpPr>
                  <p:cNvPr id="629" name="Oval 628">
                    <a:extLst>
                      <a:ext uri="{FF2B5EF4-FFF2-40B4-BE49-F238E27FC236}">
                        <a16:creationId xmlns:a16="http://schemas.microsoft.com/office/drawing/2014/main" id="{39D754C2-97FA-9B4A-AB78-252EB08B8E1B}"/>
                      </a:ext>
                    </a:extLst>
                  </p:cNvPr>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30" name="Rectangle 629">
                    <a:extLst>
                      <a:ext uri="{FF2B5EF4-FFF2-40B4-BE49-F238E27FC236}">
                        <a16:creationId xmlns:a16="http://schemas.microsoft.com/office/drawing/2014/main" id="{F249B3E4-C1D3-0A4F-9E5C-7C1268A64604}"/>
                      </a:ext>
                    </a:extLst>
                  </p:cNvPr>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31" name="Rectangle 630">
                    <a:extLst>
                      <a:ext uri="{FF2B5EF4-FFF2-40B4-BE49-F238E27FC236}">
                        <a16:creationId xmlns:a16="http://schemas.microsoft.com/office/drawing/2014/main" id="{E24786A3-12F0-1D48-8B79-3EF0192CD6F0}"/>
                      </a:ext>
                    </a:extLst>
                  </p:cNvPr>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632" name="Straight Connector 631">
                    <a:extLst>
                      <a:ext uri="{FF2B5EF4-FFF2-40B4-BE49-F238E27FC236}">
                        <a16:creationId xmlns:a16="http://schemas.microsoft.com/office/drawing/2014/main" id="{B4FE13D5-2A18-564D-9000-4C153B91D7F8}"/>
                      </a:ext>
                    </a:extLst>
                  </p:cNvPr>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633" name="Straight Connector 632">
                    <a:extLst>
                      <a:ext uri="{FF2B5EF4-FFF2-40B4-BE49-F238E27FC236}">
                        <a16:creationId xmlns:a16="http://schemas.microsoft.com/office/drawing/2014/main" id="{7F376AF1-2F40-7847-9FAB-F813859F9012}"/>
                      </a:ext>
                    </a:extLst>
                  </p:cNvPr>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634" name="Straight Connector 633">
                    <a:extLst>
                      <a:ext uri="{FF2B5EF4-FFF2-40B4-BE49-F238E27FC236}">
                        <a16:creationId xmlns:a16="http://schemas.microsoft.com/office/drawing/2014/main" id="{D083C090-02AE-CD44-846F-9FBF5E7AADF7}"/>
                      </a:ext>
                    </a:extLst>
                  </p:cNvPr>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25" name="Straight Connector 624">
                  <a:extLst>
                    <a:ext uri="{FF2B5EF4-FFF2-40B4-BE49-F238E27FC236}">
                      <a16:creationId xmlns:a16="http://schemas.microsoft.com/office/drawing/2014/main" id="{548F4FBE-D241-744B-A5FD-6559AC16393A}"/>
                    </a:ext>
                  </a:extLst>
                </p:cNvPr>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6" name="Straight Connector 625">
                  <a:extLst>
                    <a:ext uri="{FF2B5EF4-FFF2-40B4-BE49-F238E27FC236}">
                      <a16:creationId xmlns:a16="http://schemas.microsoft.com/office/drawing/2014/main" id="{6FF642D0-AF7D-774B-87D5-988B78EB665C}"/>
                    </a:ext>
                  </a:extLst>
                </p:cNvPr>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7" name="Straight Connector 626">
                  <a:extLst>
                    <a:ext uri="{FF2B5EF4-FFF2-40B4-BE49-F238E27FC236}">
                      <a16:creationId xmlns:a16="http://schemas.microsoft.com/office/drawing/2014/main" id="{4900F193-9341-274A-BE49-5E03D2C041E6}"/>
                    </a:ext>
                  </a:extLst>
                </p:cNvPr>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8" name="Straight Connector 627">
                  <a:extLst>
                    <a:ext uri="{FF2B5EF4-FFF2-40B4-BE49-F238E27FC236}">
                      <a16:creationId xmlns:a16="http://schemas.microsoft.com/office/drawing/2014/main" id="{C7278FEF-57A5-4B47-86A6-2C16936FDE29}"/>
                    </a:ext>
                  </a:extLst>
                </p:cNvPr>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621" name="TextBox 620">
              <a:extLst>
                <a:ext uri="{FF2B5EF4-FFF2-40B4-BE49-F238E27FC236}">
                  <a16:creationId xmlns:a16="http://schemas.microsoft.com/office/drawing/2014/main" id="{46E00C61-8004-154B-8EED-6466665587A3}"/>
                </a:ext>
              </a:extLst>
            </p:cNvPr>
            <p:cNvSpPr txBox="1"/>
            <p:nvPr/>
          </p:nvSpPr>
          <p:spPr>
            <a:xfrm>
              <a:off x="5527235" y="296693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grpSp>
        <p:nvGrpSpPr>
          <p:cNvPr id="637" name="Group 636">
            <a:extLst>
              <a:ext uri="{FF2B5EF4-FFF2-40B4-BE49-F238E27FC236}">
                <a16:creationId xmlns:a16="http://schemas.microsoft.com/office/drawing/2014/main" id="{2454510D-DD55-BF42-AFC5-4A913C3C23F3}"/>
              </a:ext>
            </a:extLst>
          </p:cNvPr>
          <p:cNvGrpSpPr/>
          <p:nvPr/>
        </p:nvGrpSpPr>
        <p:grpSpPr>
          <a:xfrm>
            <a:off x="7034221" y="1833464"/>
            <a:ext cx="586767" cy="1368312"/>
            <a:chOff x="5275665" y="1375098"/>
            <a:chExt cx="440075" cy="1026234"/>
          </a:xfrm>
        </p:grpSpPr>
        <p:grpSp>
          <p:nvGrpSpPr>
            <p:cNvPr id="638" name="Group 637">
              <a:extLst>
                <a:ext uri="{FF2B5EF4-FFF2-40B4-BE49-F238E27FC236}">
                  <a16:creationId xmlns:a16="http://schemas.microsoft.com/office/drawing/2014/main" id="{9A6180D9-BDD0-EE44-B15F-06524FE46861}"/>
                </a:ext>
              </a:extLst>
            </p:cNvPr>
            <p:cNvGrpSpPr/>
            <p:nvPr/>
          </p:nvGrpSpPr>
          <p:grpSpPr>
            <a:xfrm>
              <a:off x="5305142" y="1375098"/>
              <a:ext cx="353568" cy="1026234"/>
              <a:chOff x="1414123" y="1571676"/>
              <a:chExt cx="353568" cy="1026234"/>
            </a:xfrm>
          </p:grpSpPr>
          <p:grpSp>
            <p:nvGrpSpPr>
              <p:cNvPr id="640" name="Group 639">
                <a:extLst>
                  <a:ext uri="{FF2B5EF4-FFF2-40B4-BE49-F238E27FC236}">
                    <a16:creationId xmlns:a16="http://schemas.microsoft.com/office/drawing/2014/main" id="{FF364E48-929B-264B-9A7C-B73A2DC925FA}"/>
                  </a:ext>
                </a:extLst>
              </p:cNvPr>
              <p:cNvGrpSpPr/>
              <p:nvPr/>
            </p:nvGrpSpPr>
            <p:grpSpPr>
              <a:xfrm>
                <a:off x="1446433" y="1615776"/>
                <a:ext cx="274320" cy="982134"/>
                <a:chOff x="2692399" y="2184397"/>
                <a:chExt cx="274320" cy="982134"/>
              </a:xfrm>
            </p:grpSpPr>
            <p:sp>
              <p:nvSpPr>
                <p:cNvPr id="645" name="Oval 644">
                  <a:extLst>
                    <a:ext uri="{FF2B5EF4-FFF2-40B4-BE49-F238E27FC236}">
                      <a16:creationId xmlns:a16="http://schemas.microsoft.com/office/drawing/2014/main" id="{3D94B621-23F4-A048-A2B8-7297F0B4BD27}"/>
                    </a:ext>
                  </a:extLst>
                </p:cNvPr>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46" name="Rectangle 645">
                  <a:extLst>
                    <a:ext uri="{FF2B5EF4-FFF2-40B4-BE49-F238E27FC236}">
                      <a16:creationId xmlns:a16="http://schemas.microsoft.com/office/drawing/2014/main" id="{5721F078-94D8-A743-BFA7-750E3E2805BC}"/>
                    </a:ext>
                  </a:extLst>
                </p:cNvPr>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41" name="Teardrop 640">
                <a:extLst>
                  <a:ext uri="{FF2B5EF4-FFF2-40B4-BE49-F238E27FC236}">
                    <a16:creationId xmlns:a16="http://schemas.microsoft.com/office/drawing/2014/main" id="{7E974072-1708-8E47-A033-FD8680724CC0}"/>
                  </a:ext>
                </a:extLst>
              </p:cNvPr>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42" name="Teardrop 641">
                <a:extLst>
                  <a:ext uri="{FF2B5EF4-FFF2-40B4-BE49-F238E27FC236}">
                    <a16:creationId xmlns:a16="http://schemas.microsoft.com/office/drawing/2014/main" id="{07A7AE41-4152-9C4D-9BD9-491F6AA41E80}"/>
                  </a:ext>
                </a:extLst>
              </p:cNvPr>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43" name="Rounded Rectangle 642">
                <a:extLst>
                  <a:ext uri="{FF2B5EF4-FFF2-40B4-BE49-F238E27FC236}">
                    <a16:creationId xmlns:a16="http://schemas.microsoft.com/office/drawing/2014/main" id="{9DDDACDD-84E8-B548-9218-BAA6830C8E17}"/>
                  </a:ext>
                </a:extLst>
              </p:cNvPr>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44" name="Rounded Rectangle 643">
                <a:extLst>
                  <a:ext uri="{FF2B5EF4-FFF2-40B4-BE49-F238E27FC236}">
                    <a16:creationId xmlns:a16="http://schemas.microsoft.com/office/drawing/2014/main" id="{82E1156A-F0A6-BB44-BE62-F82DE08B3A4A}"/>
                  </a:ext>
                </a:extLst>
              </p:cNvPr>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39" name="TextBox 638">
              <a:extLst>
                <a:ext uri="{FF2B5EF4-FFF2-40B4-BE49-F238E27FC236}">
                  <a16:creationId xmlns:a16="http://schemas.microsoft.com/office/drawing/2014/main" id="{E51950E2-BB77-2246-8270-05C658B5F544}"/>
                </a:ext>
              </a:extLst>
            </p:cNvPr>
            <p:cNvSpPr txBox="1"/>
            <p:nvPr/>
          </p:nvSpPr>
          <p:spPr>
            <a:xfrm>
              <a:off x="5275665" y="1920693"/>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664" name="Group 663">
            <a:extLst>
              <a:ext uri="{FF2B5EF4-FFF2-40B4-BE49-F238E27FC236}">
                <a16:creationId xmlns:a16="http://schemas.microsoft.com/office/drawing/2014/main" id="{F28FEC25-A5EE-A543-919E-3EFC5F893458}"/>
              </a:ext>
            </a:extLst>
          </p:cNvPr>
          <p:cNvGrpSpPr/>
          <p:nvPr/>
        </p:nvGrpSpPr>
        <p:grpSpPr>
          <a:xfrm>
            <a:off x="8164768" y="3052717"/>
            <a:ext cx="572593" cy="1309512"/>
            <a:chOff x="6123576" y="2289538"/>
            <a:chExt cx="429445" cy="982134"/>
          </a:xfrm>
        </p:grpSpPr>
        <p:grpSp>
          <p:nvGrpSpPr>
            <p:cNvPr id="665" name="Group 664">
              <a:extLst>
                <a:ext uri="{FF2B5EF4-FFF2-40B4-BE49-F238E27FC236}">
                  <a16:creationId xmlns:a16="http://schemas.microsoft.com/office/drawing/2014/main" id="{AA08B807-063F-8848-887F-CCD046406044}"/>
                </a:ext>
              </a:extLst>
            </p:cNvPr>
            <p:cNvGrpSpPr/>
            <p:nvPr/>
          </p:nvGrpSpPr>
          <p:grpSpPr>
            <a:xfrm>
              <a:off x="6187190" y="2289538"/>
              <a:ext cx="274320" cy="982134"/>
              <a:chOff x="2692399" y="2184397"/>
              <a:chExt cx="274320" cy="982134"/>
            </a:xfrm>
            <a:solidFill>
              <a:schemeClr val="accent4"/>
            </a:solidFill>
          </p:grpSpPr>
          <p:sp>
            <p:nvSpPr>
              <p:cNvPr id="670" name="Oval 669">
                <a:extLst>
                  <a:ext uri="{FF2B5EF4-FFF2-40B4-BE49-F238E27FC236}">
                    <a16:creationId xmlns:a16="http://schemas.microsoft.com/office/drawing/2014/main" id="{BF226F73-F9AD-3F45-B27C-5336762A5D3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71" name="Rectangle 670">
                <a:extLst>
                  <a:ext uri="{FF2B5EF4-FFF2-40B4-BE49-F238E27FC236}">
                    <a16:creationId xmlns:a16="http://schemas.microsoft.com/office/drawing/2014/main" id="{1A760778-915A-DD4F-83A8-7712F8B2DE9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66" name="Lightning Bolt 665">
              <a:extLst>
                <a:ext uri="{FF2B5EF4-FFF2-40B4-BE49-F238E27FC236}">
                  <a16:creationId xmlns:a16="http://schemas.microsoft.com/office/drawing/2014/main" id="{C2CEFF8C-BE13-B241-9AEC-B7A091659A9E}"/>
                </a:ext>
              </a:extLst>
            </p:cNvPr>
            <p:cNvSpPr/>
            <p:nvPr/>
          </p:nvSpPr>
          <p:spPr bwMode="auto">
            <a:xfrm>
              <a:off x="6297928" y="2322183"/>
              <a:ext cx="57556" cy="8181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67" name="TextBox 666">
              <a:extLst>
                <a:ext uri="{FF2B5EF4-FFF2-40B4-BE49-F238E27FC236}">
                  <a16:creationId xmlns:a16="http://schemas.microsoft.com/office/drawing/2014/main" id="{47B9D23E-14A9-5641-8E0E-96AE4BCB15E0}"/>
                </a:ext>
              </a:extLst>
            </p:cNvPr>
            <p:cNvSpPr txBox="1"/>
            <p:nvPr/>
          </p:nvSpPr>
          <p:spPr>
            <a:xfrm>
              <a:off x="6123576" y="2790693"/>
              <a:ext cx="42944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2400" dirty="0">
                  <a:solidFill>
                    <a:schemeClr val="accent6">
                      <a:lumMod val="50000"/>
                    </a:schemeClr>
                  </a:solidFill>
                </a:rPr>
                <a:t>0.1</a:t>
              </a:r>
            </a:p>
          </p:txBody>
        </p:sp>
        <p:sp>
          <p:nvSpPr>
            <p:cNvPr id="668" name="Oval 667">
              <a:extLst>
                <a:ext uri="{FF2B5EF4-FFF2-40B4-BE49-F238E27FC236}">
                  <a16:creationId xmlns:a16="http://schemas.microsoft.com/office/drawing/2014/main" id="{B803F67C-30DC-FA4A-8EC9-BF46A0D4502A}"/>
                </a:ext>
              </a:extLst>
            </p:cNvPr>
            <p:cNvSpPr/>
            <p:nvPr/>
          </p:nvSpPr>
          <p:spPr bwMode="auto">
            <a:xfrm>
              <a:off x="6341991" y="2385857"/>
              <a:ext cx="91440" cy="9144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69" name="Oval 668">
              <a:extLst>
                <a:ext uri="{FF2B5EF4-FFF2-40B4-BE49-F238E27FC236}">
                  <a16:creationId xmlns:a16="http://schemas.microsoft.com/office/drawing/2014/main" id="{EB659365-067E-944E-9A30-733A6489C912}"/>
                </a:ext>
              </a:extLst>
            </p:cNvPr>
            <p:cNvSpPr/>
            <p:nvPr/>
          </p:nvSpPr>
          <p:spPr bwMode="auto">
            <a:xfrm>
              <a:off x="6224679" y="2385857"/>
              <a:ext cx="91440" cy="9144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72" name="Group 671">
            <a:extLst>
              <a:ext uri="{FF2B5EF4-FFF2-40B4-BE49-F238E27FC236}">
                <a16:creationId xmlns:a16="http://schemas.microsoft.com/office/drawing/2014/main" id="{090FEE7C-2C56-A149-8111-341E27C1D298}"/>
              </a:ext>
            </a:extLst>
          </p:cNvPr>
          <p:cNvGrpSpPr/>
          <p:nvPr/>
        </p:nvGrpSpPr>
        <p:grpSpPr>
          <a:xfrm>
            <a:off x="9288696" y="3461267"/>
            <a:ext cx="613177" cy="1399714"/>
            <a:chOff x="6966521" y="2595951"/>
            <a:chExt cx="459883" cy="1049786"/>
          </a:xfrm>
        </p:grpSpPr>
        <p:grpSp>
          <p:nvGrpSpPr>
            <p:cNvPr id="673" name="Group 672">
              <a:extLst>
                <a:ext uri="{FF2B5EF4-FFF2-40B4-BE49-F238E27FC236}">
                  <a16:creationId xmlns:a16="http://schemas.microsoft.com/office/drawing/2014/main" id="{3323F819-C162-D047-A810-369499D5378B}"/>
                </a:ext>
              </a:extLst>
            </p:cNvPr>
            <p:cNvGrpSpPr/>
            <p:nvPr/>
          </p:nvGrpSpPr>
          <p:grpSpPr>
            <a:xfrm>
              <a:off x="6986329" y="2663603"/>
              <a:ext cx="440075" cy="982134"/>
              <a:chOff x="6986329" y="2663603"/>
              <a:chExt cx="440075" cy="982134"/>
            </a:xfrm>
          </p:grpSpPr>
          <p:grpSp>
            <p:nvGrpSpPr>
              <p:cNvPr id="675" name="Group 674">
                <a:extLst>
                  <a:ext uri="{FF2B5EF4-FFF2-40B4-BE49-F238E27FC236}">
                    <a16:creationId xmlns:a16="http://schemas.microsoft.com/office/drawing/2014/main" id="{A9A175CB-8267-1342-8E25-3FA160B8068D}"/>
                  </a:ext>
                </a:extLst>
              </p:cNvPr>
              <p:cNvGrpSpPr/>
              <p:nvPr/>
            </p:nvGrpSpPr>
            <p:grpSpPr>
              <a:xfrm>
                <a:off x="7070554" y="2663603"/>
                <a:ext cx="274320" cy="982134"/>
                <a:chOff x="2692399" y="2184397"/>
                <a:chExt cx="274320" cy="982134"/>
              </a:xfrm>
              <a:solidFill>
                <a:schemeClr val="accent4"/>
              </a:solidFill>
            </p:grpSpPr>
            <p:sp>
              <p:nvSpPr>
                <p:cNvPr id="677" name="Oval 676">
                  <a:extLst>
                    <a:ext uri="{FF2B5EF4-FFF2-40B4-BE49-F238E27FC236}">
                      <a16:creationId xmlns:a16="http://schemas.microsoft.com/office/drawing/2014/main" id="{CF608C32-678E-8C43-B487-78D9D56849F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78" name="Rectangle 677">
                  <a:extLst>
                    <a:ext uri="{FF2B5EF4-FFF2-40B4-BE49-F238E27FC236}">
                      <a16:creationId xmlns:a16="http://schemas.microsoft.com/office/drawing/2014/main" id="{A97FE131-371C-714F-802C-12D84872DEE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76" name="TextBox 675">
                <a:extLst>
                  <a:ext uri="{FF2B5EF4-FFF2-40B4-BE49-F238E27FC236}">
                    <a16:creationId xmlns:a16="http://schemas.microsoft.com/office/drawing/2014/main" id="{E70058B8-CEFE-7849-97E0-E7249864801D}"/>
                  </a:ext>
                </a:extLst>
              </p:cNvPr>
              <p:cNvSpPr txBox="1"/>
              <p:nvPr/>
            </p:nvSpPr>
            <p:spPr>
              <a:xfrm>
                <a:off x="6986329" y="3160744"/>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grpSp>
        <p:pic>
          <p:nvPicPr>
            <p:cNvPr id="674" name="Picture 673">
              <a:extLst>
                <a:ext uri="{FF2B5EF4-FFF2-40B4-BE49-F238E27FC236}">
                  <a16:creationId xmlns:a16="http://schemas.microsoft.com/office/drawing/2014/main" id="{3FDAF424-737C-984A-BB9A-8C47B02F9D13}"/>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noFill/>
          </p:spPr>
        </p:pic>
      </p:grpSp>
      <p:grpSp>
        <p:nvGrpSpPr>
          <p:cNvPr id="679" name="Group 678">
            <a:extLst>
              <a:ext uri="{FF2B5EF4-FFF2-40B4-BE49-F238E27FC236}">
                <a16:creationId xmlns:a16="http://schemas.microsoft.com/office/drawing/2014/main" id="{B46F22BB-44C5-C94B-AC2F-863688D56D17}"/>
              </a:ext>
            </a:extLst>
          </p:cNvPr>
          <p:cNvGrpSpPr/>
          <p:nvPr/>
        </p:nvGrpSpPr>
        <p:grpSpPr>
          <a:xfrm>
            <a:off x="8657961" y="4274416"/>
            <a:ext cx="586767" cy="1309512"/>
            <a:chOff x="6493470" y="3205812"/>
            <a:chExt cx="440075" cy="982134"/>
          </a:xfrm>
        </p:grpSpPr>
        <p:grpSp>
          <p:nvGrpSpPr>
            <p:cNvPr id="680" name="Group 679">
              <a:extLst>
                <a:ext uri="{FF2B5EF4-FFF2-40B4-BE49-F238E27FC236}">
                  <a16:creationId xmlns:a16="http://schemas.microsoft.com/office/drawing/2014/main" id="{49DCDDF9-1E98-0146-9A47-F81EB5C94158}"/>
                </a:ext>
              </a:extLst>
            </p:cNvPr>
            <p:cNvGrpSpPr/>
            <p:nvPr/>
          </p:nvGrpSpPr>
          <p:grpSpPr>
            <a:xfrm>
              <a:off x="6493470" y="3205812"/>
              <a:ext cx="440075" cy="982134"/>
              <a:chOff x="6493470" y="3205812"/>
              <a:chExt cx="440075" cy="982134"/>
            </a:xfrm>
          </p:grpSpPr>
          <p:grpSp>
            <p:nvGrpSpPr>
              <p:cNvPr id="684" name="Group 683">
                <a:extLst>
                  <a:ext uri="{FF2B5EF4-FFF2-40B4-BE49-F238E27FC236}">
                    <a16:creationId xmlns:a16="http://schemas.microsoft.com/office/drawing/2014/main" id="{42FA42F0-191A-FD49-B631-75243C663C0B}"/>
                  </a:ext>
                </a:extLst>
              </p:cNvPr>
              <p:cNvGrpSpPr/>
              <p:nvPr/>
            </p:nvGrpSpPr>
            <p:grpSpPr>
              <a:xfrm>
                <a:off x="6552961" y="3205812"/>
                <a:ext cx="274320" cy="982134"/>
                <a:chOff x="2692399" y="2184397"/>
                <a:chExt cx="274320" cy="982134"/>
              </a:xfrm>
              <a:solidFill>
                <a:schemeClr val="accent4"/>
              </a:solidFill>
            </p:grpSpPr>
            <p:sp>
              <p:nvSpPr>
                <p:cNvPr id="686" name="Oval 685">
                  <a:extLst>
                    <a:ext uri="{FF2B5EF4-FFF2-40B4-BE49-F238E27FC236}">
                      <a16:creationId xmlns:a16="http://schemas.microsoft.com/office/drawing/2014/main" id="{3E4C1199-ADAA-3345-8942-F20D4F4D6E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7" name="Rectangle 686">
                  <a:extLst>
                    <a:ext uri="{FF2B5EF4-FFF2-40B4-BE49-F238E27FC236}">
                      <a16:creationId xmlns:a16="http://schemas.microsoft.com/office/drawing/2014/main" id="{853B8CF6-D2DE-D948-B280-2043DF2BB6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685" name="TextBox 684">
                <a:extLst>
                  <a:ext uri="{FF2B5EF4-FFF2-40B4-BE49-F238E27FC236}">
                    <a16:creationId xmlns:a16="http://schemas.microsoft.com/office/drawing/2014/main" id="{55F341E3-B8F3-984B-8FDA-5AF0F86F0C50}"/>
                  </a:ext>
                </a:extLst>
              </p:cNvPr>
              <p:cNvSpPr txBox="1"/>
              <p:nvPr/>
            </p:nvSpPr>
            <p:spPr>
              <a:xfrm>
                <a:off x="6493470" y="367022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pic>
          <p:nvPicPr>
            <p:cNvPr id="681" name="Picture 680">
              <a:extLst>
                <a:ext uri="{FF2B5EF4-FFF2-40B4-BE49-F238E27FC236}">
                  <a16:creationId xmlns:a16="http://schemas.microsoft.com/office/drawing/2014/main" id="{3891E59F-4513-D747-8C93-C1F557EAC67D}"/>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682" name="Rounded Rectangle 681">
              <a:extLst>
                <a:ext uri="{FF2B5EF4-FFF2-40B4-BE49-F238E27FC236}">
                  <a16:creationId xmlns:a16="http://schemas.microsoft.com/office/drawing/2014/main" id="{D2990B7C-321C-1A4E-B0C3-C0D0A65DF012}"/>
                </a:ext>
              </a:extLst>
            </p:cNvPr>
            <p:cNvSpPr/>
            <p:nvPr/>
          </p:nvSpPr>
          <p:spPr bwMode="auto">
            <a:xfrm>
              <a:off x="6698589"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3" name="Rounded Rectangle 682">
              <a:extLst>
                <a:ext uri="{FF2B5EF4-FFF2-40B4-BE49-F238E27FC236}">
                  <a16:creationId xmlns:a16="http://schemas.microsoft.com/office/drawing/2014/main" id="{A31C38D7-1CB2-9A4E-9866-C8DB62D34A81}"/>
                </a:ext>
              </a:extLst>
            </p:cNvPr>
            <p:cNvSpPr/>
            <p:nvPr/>
          </p:nvSpPr>
          <p:spPr bwMode="auto">
            <a:xfrm>
              <a:off x="6576470" y="3241160"/>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88" name="Group 687">
            <a:extLst>
              <a:ext uri="{FF2B5EF4-FFF2-40B4-BE49-F238E27FC236}">
                <a16:creationId xmlns:a16="http://schemas.microsoft.com/office/drawing/2014/main" id="{4DB3CFBA-940A-1C42-86AA-7B08AA23E754}"/>
              </a:ext>
            </a:extLst>
          </p:cNvPr>
          <p:cNvGrpSpPr/>
          <p:nvPr/>
        </p:nvGrpSpPr>
        <p:grpSpPr>
          <a:xfrm>
            <a:off x="8820639" y="2159939"/>
            <a:ext cx="612155" cy="1309512"/>
            <a:chOff x="6615479" y="1619954"/>
            <a:chExt cx="459116" cy="982134"/>
          </a:xfrm>
        </p:grpSpPr>
        <p:grpSp>
          <p:nvGrpSpPr>
            <p:cNvPr id="689" name="Group 688">
              <a:extLst>
                <a:ext uri="{FF2B5EF4-FFF2-40B4-BE49-F238E27FC236}">
                  <a16:creationId xmlns:a16="http://schemas.microsoft.com/office/drawing/2014/main" id="{EE3E8CDA-39DA-C240-90E8-CA73D1EAE1D5}"/>
                </a:ext>
              </a:extLst>
            </p:cNvPr>
            <p:cNvGrpSpPr/>
            <p:nvPr/>
          </p:nvGrpSpPr>
          <p:grpSpPr>
            <a:xfrm>
              <a:off x="6695345" y="1619954"/>
              <a:ext cx="274320" cy="982134"/>
              <a:chOff x="2692399" y="2184397"/>
              <a:chExt cx="274320" cy="982134"/>
            </a:xfrm>
          </p:grpSpPr>
          <p:sp>
            <p:nvSpPr>
              <p:cNvPr id="703" name="Oval 702">
                <a:extLst>
                  <a:ext uri="{FF2B5EF4-FFF2-40B4-BE49-F238E27FC236}">
                    <a16:creationId xmlns:a16="http://schemas.microsoft.com/office/drawing/2014/main" id="{7AB9EDA4-B963-004F-97F0-2E8451320CB5}"/>
                  </a:ext>
                </a:extLst>
              </p:cNvPr>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704" name="Rectangle 703">
                <a:extLst>
                  <a:ext uri="{FF2B5EF4-FFF2-40B4-BE49-F238E27FC236}">
                    <a16:creationId xmlns:a16="http://schemas.microsoft.com/office/drawing/2014/main" id="{A6BE2510-6A66-2746-81FF-4B6ED714DDD6}"/>
                  </a:ext>
                </a:extLst>
              </p:cNvPr>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90" name="Group 689">
              <a:extLst>
                <a:ext uri="{FF2B5EF4-FFF2-40B4-BE49-F238E27FC236}">
                  <a16:creationId xmlns:a16="http://schemas.microsoft.com/office/drawing/2014/main" id="{AF2D940D-BA62-844E-A202-29473CABFA2F}"/>
                </a:ext>
              </a:extLst>
            </p:cNvPr>
            <p:cNvGrpSpPr/>
            <p:nvPr/>
          </p:nvGrpSpPr>
          <p:grpSpPr>
            <a:xfrm>
              <a:off x="6743548" y="1744236"/>
              <a:ext cx="183764" cy="105236"/>
              <a:chOff x="1517980" y="1688757"/>
              <a:chExt cx="1070783" cy="402191"/>
            </a:xfrm>
          </p:grpSpPr>
          <p:sp>
            <p:nvSpPr>
              <p:cNvPr id="697" name="Oval 696">
                <a:extLst>
                  <a:ext uri="{FF2B5EF4-FFF2-40B4-BE49-F238E27FC236}">
                    <a16:creationId xmlns:a16="http://schemas.microsoft.com/office/drawing/2014/main" id="{81A92E8B-5AAA-CC42-BEBD-2662F506242E}"/>
                  </a:ext>
                </a:extLst>
              </p:cNvPr>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8" name="Rectangle 697">
                <a:extLst>
                  <a:ext uri="{FF2B5EF4-FFF2-40B4-BE49-F238E27FC236}">
                    <a16:creationId xmlns:a16="http://schemas.microsoft.com/office/drawing/2014/main" id="{ABD3D68F-BD31-1E4C-A979-F8277AADFE58}"/>
                  </a:ext>
                </a:extLst>
              </p:cNvPr>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9" name="Rectangle 698">
                <a:extLst>
                  <a:ext uri="{FF2B5EF4-FFF2-40B4-BE49-F238E27FC236}">
                    <a16:creationId xmlns:a16="http://schemas.microsoft.com/office/drawing/2014/main" id="{F31DC496-26BD-A843-9FE3-7D8DC4AB11BE}"/>
                  </a:ext>
                </a:extLst>
              </p:cNvPr>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0" name="Straight Connector 699">
                <a:extLst>
                  <a:ext uri="{FF2B5EF4-FFF2-40B4-BE49-F238E27FC236}">
                    <a16:creationId xmlns:a16="http://schemas.microsoft.com/office/drawing/2014/main" id="{59B85747-2325-AF4C-82B6-A8FDCE384F91}"/>
                  </a:ext>
                </a:extLst>
              </p:cNvPr>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01" name="Straight Connector 700">
                <a:extLst>
                  <a:ext uri="{FF2B5EF4-FFF2-40B4-BE49-F238E27FC236}">
                    <a16:creationId xmlns:a16="http://schemas.microsoft.com/office/drawing/2014/main" id="{63F658E8-C9A5-A74A-B2EE-C0FFCA766B6A}"/>
                  </a:ext>
                </a:extLst>
              </p:cNvPr>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02" name="Straight Connector 701">
                <a:extLst>
                  <a:ext uri="{FF2B5EF4-FFF2-40B4-BE49-F238E27FC236}">
                    <a16:creationId xmlns:a16="http://schemas.microsoft.com/office/drawing/2014/main" id="{8218A17C-42EF-8F43-BC8C-C093E0CC59C5}"/>
                  </a:ext>
                </a:extLst>
              </p:cNvPr>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91" name="Straight Connector 690">
              <a:extLst>
                <a:ext uri="{FF2B5EF4-FFF2-40B4-BE49-F238E27FC236}">
                  <a16:creationId xmlns:a16="http://schemas.microsoft.com/office/drawing/2014/main" id="{CF231951-0317-7046-A373-233C2CDD3B0B}"/>
                </a:ext>
              </a:extLst>
            </p:cNvPr>
            <p:cNvCxnSpPr/>
            <p:nvPr/>
          </p:nvCxnSpPr>
          <p:spPr bwMode="auto">
            <a:xfrm flipV="1">
              <a:off x="6882438" y="1744236"/>
              <a:ext cx="87227" cy="17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692" name="Picture 691">
              <a:extLst>
                <a:ext uri="{FF2B5EF4-FFF2-40B4-BE49-F238E27FC236}">
                  <a16:creationId xmlns:a16="http://schemas.microsoft.com/office/drawing/2014/main" id="{E7E4FFE0-1691-BF40-9D6D-6B24C03C9025}"/>
                </a:ext>
              </a:extLst>
            </p:cNvPr>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693" name="Straight Connector 692">
              <a:extLst>
                <a:ext uri="{FF2B5EF4-FFF2-40B4-BE49-F238E27FC236}">
                  <a16:creationId xmlns:a16="http://schemas.microsoft.com/office/drawing/2014/main" id="{BCDB1B79-DE20-3C4B-94E8-58BB66205DE2}"/>
                </a:ext>
              </a:extLst>
            </p:cNvPr>
            <p:cNvCxnSpPr/>
            <p:nvPr/>
          </p:nvCxnSpPr>
          <p:spPr bwMode="auto">
            <a:xfrm flipV="1">
              <a:off x="6885972" y="1760339"/>
              <a:ext cx="83693" cy="7157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94" name="Straight Connector 693">
              <a:extLst>
                <a:ext uri="{FF2B5EF4-FFF2-40B4-BE49-F238E27FC236}">
                  <a16:creationId xmlns:a16="http://schemas.microsoft.com/office/drawing/2014/main" id="{B300E5BF-CD64-F94C-B3D3-AE962D2D56D8}"/>
                </a:ext>
              </a:extLst>
            </p:cNvPr>
            <p:cNvCxnSpPr/>
            <p:nvPr/>
          </p:nvCxnSpPr>
          <p:spPr bwMode="auto">
            <a:xfrm flipH="1" flipV="1">
              <a:off x="6695345" y="1735939"/>
              <a:ext cx="90069" cy="244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95" name="Straight Connector 694">
              <a:extLst>
                <a:ext uri="{FF2B5EF4-FFF2-40B4-BE49-F238E27FC236}">
                  <a16:creationId xmlns:a16="http://schemas.microsoft.com/office/drawing/2014/main" id="{81384F00-106F-634D-A66E-75C29650547C}"/>
                </a:ext>
              </a:extLst>
            </p:cNvPr>
            <p:cNvCxnSpPr/>
            <p:nvPr/>
          </p:nvCxnSpPr>
          <p:spPr bwMode="auto">
            <a:xfrm flipH="1" flipV="1">
              <a:off x="6695345" y="1760339"/>
              <a:ext cx="91483" cy="70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696" name="TextBox 695">
              <a:extLst>
                <a:ext uri="{FF2B5EF4-FFF2-40B4-BE49-F238E27FC236}">
                  <a16:creationId xmlns:a16="http://schemas.microsoft.com/office/drawing/2014/main" id="{D1D29D63-9F2F-1243-AB68-E353B2C97753}"/>
                </a:ext>
              </a:extLst>
            </p:cNvPr>
            <p:cNvSpPr txBox="1"/>
            <p:nvPr/>
          </p:nvSpPr>
          <p:spPr>
            <a:xfrm>
              <a:off x="6615479" y="2126717"/>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grpSp>
      <p:grpSp>
        <p:nvGrpSpPr>
          <p:cNvPr id="705" name="Group 704">
            <a:extLst>
              <a:ext uri="{FF2B5EF4-FFF2-40B4-BE49-F238E27FC236}">
                <a16:creationId xmlns:a16="http://schemas.microsoft.com/office/drawing/2014/main" id="{837A8F22-94C9-0C4F-A469-C0FD34463A40}"/>
              </a:ext>
            </a:extLst>
          </p:cNvPr>
          <p:cNvGrpSpPr/>
          <p:nvPr/>
        </p:nvGrpSpPr>
        <p:grpSpPr>
          <a:xfrm>
            <a:off x="9473764" y="1776025"/>
            <a:ext cx="592275" cy="1309512"/>
            <a:chOff x="7105323" y="1332018"/>
            <a:chExt cx="444206" cy="982134"/>
          </a:xfrm>
        </p:grpSpPr>
        <p:grpSp>
          <p:nvGrpSpPr>
            <p:cNvPr id="706" name="Group 705">
              <a:extLst>
                <a:ext uri="{FF2B5EF4-FFF2-40B4-BE49-F238E27FC236}">
                  <a16:creationId xmlns:a16="http://schemas.microsoft.com/office/drawing/2014/main" id="{C19FA7D7-EB1E-0D4B-BD19-8ADA239342C9}"/>
                </a:ext>
              </a:extLst>
            </p:cNvPr>
            <p:cNvGrpSpPr/>
            <p:nvPr/>
          </p:nvGrpSpPr>
          <p:grpSpPr>
            <a:xfrm>
              <a:off x="7175129" y="1332018"/>
              <a:ext cx="374400" cy="982134"/>
              <a:chOff x="587671" y="2548983"/>
              <a:chExt cx="374400" cy="982134"/>
            </a:xfrm>
          </p:grpSpPr>
          <p:grpSp>
            <p:nvGrpSpPr>
              <p:cNvPr id="708" name="Group 707">
                <a:extLst>
                  <a:ext uri="{FF2B5EF4-FFF2-40B4-BE49-F238E27FC236}">
                    <a16:creationId xmlns:a16="http://schemas.microsoft.com/office/drawing/2014/main" id="{6C60A22F-935B-8E40-8DA8-D0572DFD5CE9}"/>
                  </a:ext>
                </a:extLst>
              </p:cNvPr>
              <p:cNvGrpSpPr/>
              <p:nvPr/>
            </p:nvGrpSpPr>
            <p:grpSpPr>
              <a:xfrm>
                <a:off x="587671" y="2548983"/>
                <a:ext cx="274320" cy="982134"/>
                <a:chOff x="2692399" y="2184397"/>
                <a:chExt cx="274320" cy="982134"/>
              </a:xfrm>
            </p:grpSpPr>
            <p:sp>
              <p:nvSpPr>
                <p:cNvPr id="712" name="Oval 711">
                  <a:extLst>
                    <a:ext uri="{FF2B5EF4-FFF2-40B4-BE49-F238E27FC236}">
                      <a16:creationId xmlns:a16="http://schemas.microsoft.com/office/drawing/2014/main" id="{B92ECFD8-CAC2-7C43-912D-1ABBB4154CB7}"/>
                    </a:ext>
                  </a:extLst>
                </p:cNvPr>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713" name="Rectangle 712">
                  <a:extLst>
                    <a:ext uri="{FF2B5EF4-FFF2-40B4-BE49-F238E27FC236}">
                      <a16:creationId xmlns:a16="http://schemas.microsoft.com/office/drawing/2014/main" id="{6D5D1490-FCCF-A245-8C14-AB64B86BDAC8}"/>
                    </a:ext>
                  </a:extLst>
                </p:cNvPr>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709" name="Picture 708">
                <a:extLst>
                  <a:ext uri="{FF2B5EF4-FFF2-40B4-BE49-F238E27FC236}">
                    <a16:creationId xmlns:a16="http://schemas.microsoft.com/office/drawing/2014/main" id="{EC14A66E-0B6A-B248-8346-4ECAE80527F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710" name="Rounded Rectangle 709">
                <a:extLst>
                  <a:ext uri="{FF2B5EF4-FFF2-40B4-BE49-F238E27FC236}">
                    <a16:creationId xmlns:a16="http://schemas.microsoft.com/office/drawing/2014/main" id="{A4F2E7D4-7AFB-6B41-BBA2-E736766F0570}"/>
                  </a:ext>
                </a:extLst>
              </p:cNvPr>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711" name="Rounded Rectangle 710">
                <a:extLst>
                  <a:ext uri="{FF2B5EF4-FFF2-40B4-BE49-F238E27FC236}">
                    <a16:creationId xmlns:a16="http://schemas.microsoft.com/office/drawing/2014/main" id="{33FB9B66-59DE-7245-9BE3-95EF89AFD9FD}"/>
                  </a:ext>
                </a:extLst>
              </p:cNvPr>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707" name="TextBox 706">
              <a:extLst>
                <a:ext uri="{FF2B5EF4-FFF2-40B4-BE49-F238E27FC236}">
                  <a16:creationId xmlns:a16="http://schemas.microsoft.com/office/drawing/2014/main" id="{A193CE57-A723-7E43-84E5-46C48678D83F}"/>
                </a:ext>
              </a:extLst>
            </p:cNvPr>
            <p:cNvSpPr txBox="1"/>
            <p:nvPr/>
          </p:nvSpPr>
          <p:spPr>
            <a:xfrm>
              <a:off x="7105323" y="1815606"/>
              <a:ext cx="440075" cy="34624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spTree>
    <p:extLst>
      <p:ext uri="{BB962C8B-B14F-4D97-AF65-F5344CB8AC3E}">
        <p14:creationId xmlns:p14="http://schemas.microsoft.com/office/powerpoint/2010/main" val="2133170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8CBBD79-F1C3-5444-AE00-2261FDB18379}"/>
              </a:ext>
            </a:extLst>
          </p:cNvPr>
          <p:cNvGrpSpPr/>
          <p:nvPr/>
        </p:nvGrpSpPr>
        <p:grpSpPr>
          <a:xfrm>
            <a:off x="746163" y="3398644"/>
            <a:ext cx="415632" cy="1309512"/>
            <a:chOff x="746163" y="3398644"/>
            <a:chExt cx="415632" cy="1309512"/>
          </a:xfrm>
        </p:grpSpPr>
        <p:grpSp>
          <p:nvGrpSpPr>
            <p:cNvPr id="22" name="Group 21"/>
            <p:cNvGrpSpPr/>
            <p:nvPr/>
          </p:nvGrpSpPr>
          <p:grpSpPr>
            <a:xfrm>
              <a:off x="783561" y="3398644"/>
              <a:ext cx="365760" cy="1309512"/>
              <a:chOff x="2692399" y="2184397"/>
              <a:chExt cx="274320" cy="982134"/>
            </a:xfrm>
          </p:grpSpPr>
          <p:sp>
            <p:nvSpPr>
              <p:cNvPr id="23" name="Oval 2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 name="Rectangle 2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329" name="Picture 328"/>
            <p:cNvPicPr>
              <a:picLocks noChangeAspect="1"/>
            </p:cNvPicPr>
            <p:nvPr/>
          </p:nvPicPr>
          <p:blipFill>
            <a:blip r:embed="rId3">
              <a:duotone>
                <a:schemeClr val="accent3">
                  <a:shade val="45000"/>
                  <a:satMod val="135000"/>
                </a:schemeClr>
                <a:prstClr val="white"/>
              </a:duotone>
            </a:blip>
            <a:stretch>
              <a:fillRect/>
            </a:stretch>
          </p:blipFill>
          <p:spPr>
            <a:xfrm flipH="1">
              <a:off x="746163" y="3528516"/>
              <a:ext cx="415632" cy="186753"/>
            </a:xfrm>
            <a:prstGeom prst="rect">
              <a:avLst/>
            </a:prstGeom>
          </p:spPr>
        </p:pic>
      </p:grpSp>
      <p:grpSp>
        <p:nvGrpSpPr>
          <p:cNvPr id="6" name="Group 5">
            <a:extLst>
              <a:ext uri="{FF2B5EF4-FFF2-40B4-BE49-F238E27FC236}">
                <a16:creationId xmlns:a16="http://schemas.microsoft.com/office/drawing/2014/main" id="{AA8DCE6C-18F9-5C48-8C4C-BFBA02F1814E}"/>
              </a:ext>
            </a:extLst>
          </p:cNvPr>
          <p:cNvGrpSpPr/>
          <p:nvPr/>
        </p:nvGrpSpPr>
        <p:grpSpPr>
          <a:xfrm>
            <a:off x="1802035" y="2095568"/>
            <a:ext cx="586767" cy="1368312"/>
            <a:chOff x="1802035" y="2095568"/>
            <a:chExt cx="586767" cy="1368312"/>
          </a:xfrm>
        </p:grpSpPr>
        <p:grpSp>
          <p:nvGrpSpPr>
            <p:cNvPr id="4" name="Group 3"/>
            <p:cNvGrpSpPr/>
            <p:nvPr/>
          </p:nvGrpSpPr>
          <p:grpSpPr>
            <a:xfrm>
              <a:off x="1885497" y="2095568"/>
              <a:ext cx="471424" cy="1368312"/>
              <a:chOff x="1414123" y="1571676"/>
              <a:chExt cx="353568" cy="1026234"/>
            </a:xfrm>
          </p:grpSpPr>
          <p:grpSp>
            <p:nvGrpSpPr>
              <p:cNvPr id="7" name="Group 6"/>
              <p:cNvGrpSpPr/>
              <p:nvPr/>
            </p:nvGrpSpPr>
            <p:grpSpPr>
              <a:xfrm>
                <a:off x="1446433" y="1615776"/>
                <a:ext cx="274320" cy="982134"/>
                <a:chOff x="2692399" y="2184397"/>
                <a:chExt cx="274320" cy="982134"/>
              </a:xfrm>
            </p:grpSpPr>
            <p:sp>
              <p:nvSpPr>
                <p:cNvPr id="8" name="Oval 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9" name="Rectangle 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5" name="Teardrop 224"/>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6" name="Teardrop 225"/>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7" name="Rounded Rectangle 226"/>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28" name="Rounded Rectangle 227"/>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2" name="TextBox 291"/>
            <p:cNvSpPr txBox="1"/>
            <p:nvPr/>
          </p:nvSpPr>
          <p:spPr>
            <a:xfrm>
              <a:off x="1802035" y="282291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grpSp>
      <p:grpSp>
        <p:nvGrpSpPr>
          <p:cNvPr id="10" name="Group 9"/>
          <p:cNvGrpSpPr/>
          <p:nvPr/>
        </p:nvGrpSpPr>
        <p:grpSpPr>
          <a:xfrm>
            <a:off x="3385133" y="1395021"/>
            <a:ext cx="365760" cy="1309512"/>
            <a:chOff x="2692399" y="2184397"/>
            <a:chExt cx="274320" cy="982134"/>
          </a:xfrm>
        </p:grpSpPr>
        <p:sp>
          <p:nvSpPr>
            <p:cNvPr id="11" name="Oval 10"/>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2" name="Rectangle 11"/>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3" name="Group 72"/>
          <p:cNvGrpSpPr/>
          <p:nvPr/>
        </p:nvGrpSpPr>
        <p:grpSpPr>
          <a:xfrm>
            <a:off x="7467236" y="3323864"/>
            <a:ext cx="365760" cy="1309512"/>
            <a:chOff x="2368178" y="2124654"/>
            <a:chExt cx="274320" cy="982134"/>
          </a:xfrm>
        </p:grpSpPr>
        <p:grpSp>
          <p:nvGrpSpPr>
            <p:cNvPr id="55" name="Group 54"/>
            <p:cNvGrpSpPr/>
            <p:nvPr/>
          </p:nvGrpSpPr>
          <p:grpSpPr>
            <a:xfrm>
              <a:off x="2368178" y="2124654"/>
              <a:ext cx="274320" cy="982134"/>
              <a:chOff x="2692399" y="2184397"/>
              <a:chExt cx="274320" cy="982134"/>
            </a:xfrm>
          </p:grpSpPr>
          <p:sp>
            <p:nvSpPr>
              <p:cNvPr id="56" name="Oval 55"/>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7" name="Rectangle 56"/>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61" name="Group 60"/>
            <p:cNvGrpSpPr/>
            <p:nvPr/>
          </p:nvGrpSpPr>
          <p:grpSpPr>
            <a:xfrm>
              <a:off x="2368178" y="2240639"/>
              <a:ext cx="274320" cy="113533"/>
              <a:chOff x="1237102" y="1657048"/>
              <a:chExt cx="1598445" cy="433900"/>
            </a:xfrm>
          </p:grpSpPr>
          <p:grpSp>
            <p:nvGrpSpPr>
              <p:cNvPr id="62" name="Group 61"/>
              <p:cNvGrpSpPr/>
              <p:nvPr/>
            </p:nvGrpSpPr>
            <p:grpSpPr>
              <a:xfrm>
                <a:off x="1517980" y="1688757"/>
                <a:ext cx="1070783" cy="402191"/>
                <a:chOff x="1517980" y="1688757"/>
                <a:chExt cx="1070783" cy="402191"/>
              </a:xfrm>
            </p:grpSpPr>
            <p:sp>
              <p:nvSpPr>
                <p:cNvPr id="67" name="Oval 66"/>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8" name="Rectangle 67"/>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69" name="Rectangle 68"/>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70" name="Straight Connector 69"/>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1" name="Straight Connector 70"/>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72" name="Straight Connector 71"/>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63" name="Straight Connector 62"/>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 name="Group 15"/>
          <p:cNvGrpSpPr/>
          <p:nvPr/>
        </p:nvGrpSpPr>
        <p:grpSpPr>
          <a:xfrm>
            <a:off x="1536324" y="2924511"/>
            <a:ext cx="365760" cy="1309512"/>
            <a:chOff x="2692399" y="2184397"/>
            <a:chExt cx="274320" cy="982134"/>
          </a:xfrm>
        </p:grpSpPr>
        <p:sp>
          <p:nvSpPr>
            <p:cNvPr id="17" name="Oval 1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8" name="Rectangle 1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4" name="Group 73"/>
          <p:cNvGrpSpPr/>
          <p:nvPr/>
        </p:nvGrpSpPr>
        <p:grpSpPr>
          <a:xfrm>
            <a:off x="6523323" y="1654493"/>
            <a:ext cx="365760" cy="1309512"/>
            <a:chOff x="2368178" y="2124654"/>
            <a:chExt cx="274320" cy="982134"/>
          </a:xfrm>
        </p:grpSpPr>
        <p:grpSp>
          <p:nvGrpSpPr>
            <p:cNvPr id="75" name="Group 74"/>
            <p:cNvGrpSpPr/>
            <p:nvPr/>
          </p:nvGrpSpPr>
          <p:grpSpPr>
            <a:xfrm>
              <a:off x="2368178" y="2124654"/>
              <a:ext cx="274320" cy="982134"/>
              <a:chOff x="2692399" y="2184397"/>
              <a:chExt cx="274320" cy="982134"/>
            </a:xfrm>
          </p:grpSpPr>
          <p:sp>
            <p:nvSpPr>
              <p:cNvPr id="88" name="Oval 8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9" name="Rectangle 8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76" name="Group 75"/>
            <p:cNvGrpSpPr/>
            <p:nvPr/>
          </p:nvGrpSpPr>
          <p:grpSpPr>
            <a:xfrm>
              <a:off x="2368178" y="2240639"/>
              <a:ext cx="274320" cy="113533"/>
              <a:chOff x="1237102" y="1657048"/>
              <a:chExt cx="1598445" cy="433900"/>
            </a:xfrm>
          </p:grpSpPr>
          <p:grpSp>
            <p:nvGrpSpPr>
              <p:cNvPr id="77" name="Group 76"/>
              <p:cNvGrpSpPr/>
              <p:nvPr/>
            </p:nvGrpSpPr>
            <p:grpSpPr>
              <a:xfrm>
                <a:off x="1517980" y="1688757"/>
                <a:ext cx="1070783" cy="402191"/>
                <a:chOff x="1517980" y="1688757"/>
                <a:chExt cx="1070783" cy="402191"/>
              </a:xfrm>
            </p:grpSpPr>
            <p:sp>
              <p:nvSpPr>
                <p:cNvPr id="82" name="Oval 81"/>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3" name="Rectangle 82"/>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84" name="Rectangle 83"/>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85" name="Straight Connector 84"/>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6" name="Straight Connector 85"/>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87" name="Straight Connector 86"/>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78" name="Straight Connector 77"/>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39" name="Group 138"/>
          <p:cNvGrpSpPr/>
          <p:nvPr/>
        </p:nvGrpSpPr>
        <p:grpSpPr>
          <a:xfrm>
            <a:off x="879796" y="1521563"/>
            <a:ext cx="365760" cy="1309512"/>
            <a:chOff x="2692399" y="2184397"/>
            <a:chExt cx="274320" cy="982134"/>
          </a:xfrm>
        </p:grpSpPr>
        <p:sp>
          <p:nvSpPr>
            <p:cNvPr id="152" name="Oval 151"/>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3" name="Rectangle 152"/>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70" name="Oval 169"/>
          <p:cNvSpPr/>
          <p:nvPr/>
        </p:nvSpPr>
        <p:spPr bwMode="auto">
          <a:xfrm>
            <a:off x="-117767" y="897416"/>
            <a:ext cx="4876800" cy="4876800"/>
          </a:xfrm>
          <a:prstGeom prst="ellipse">
            <a:avLst/>
          </a:prstGeom>
          <a:noFill/>
          <a:ln w="76200" cap="flat" cmpd="sng" algn="ctr">
            <a:solidFill>
              <a:schemeClr val="accent6"/>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71" name="Oval 170"/>
          <p:cNvSpPr/>
          <p:nvPr/>
        </p:nvSpPr>
        <p:spPr bwMode="auto">
          <a:xfrm>
            <a:off x="5245751" y="29548"/>
            <a:ext cx="6400800" cy="6400800"/>
          </a:xfrm>
          <a:prstGeom prst="ellipse">
            <a:avLst/>
          </a:prstGeom>
          <a:noFill/>
          <a:ln w="76200" cap="flat" cmpd="sng" algn="ctr">
            <a:solidFill>
              <a:schemeClr val="accent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19" name="Group 18"/>
          <p:cNvGrpSpPr/>
          <p:nvPr/>
        </p:nvGrpSpPr>
        <p:grpSpPr>
          <a:xfrm>
            <a:off x="6627891" y="3600304"/>
            <a:ext cx="365760" cy="1309512"/>
            <a:chOff x="2692399" y="2184397"/>
            <a:chExt cx="274320" cy="982134"/>
          </a:xfrm>
          <a:solidFill>
            <a:schemeClr val="accent4"/>
          </a:solidFill>
        </p:grpSpPr>
        <p:sp>
          <p:nvSpPr>
            <p:cNvPr id="20" name="Oval 1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1" name="Rectangle 2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7" name="Group 36"/>
          <p:cNvGrpSpPr/>
          <p:nvPr/>
        </p:nvGrpSpPr>
        <p:grpSpPr>
          <a:xfrm>
            <a:off x="8249587" y="3052717"/>
            <a:ext cx="365760" cy="1309512"/>
            <a:chOff x="2692399" y="2184397"/>
            <a:chExt cx="274320" cy="982134"/>
          </a:xfrm>
          <a:solidFill>
            <a:schemeClr val="accent4"/>
          </a:solidFill>
        </p:grpSpPr>
        <p:sp>
          <p:nvSpPr>
            <p:cNvPr id="38" name="Oval 37"/>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9" name="Rectangle 38"/>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40" name="Group 39"/>
          <p:cNvGrpSpPr/>
          <p:nvPr/>
        </p:nvGrpSpPr>
        <p:grpSpPr>
          <a:xfrm>
            <a:off x="8737281" y="4274416"/>
            <a:ext cx="365760" cy="1309512"/>
            <a:chOff x="2692399" y="2184397"/>
            <a:chExt cx="274320" cy="982134"/>
          </a:xfrm>
          <a:solidFill>
            <a:schemeClr val="accent4"/>
          </a:solidFill>
        </p:grpSpPr>
        <p:sp>
          <p:nvSpPr>
            <p:cNvPr id="41" name="Oval 40"/>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42" name="Rectangle 41"/>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89" name="Group 188"/>
          <p:cNvGrpSpPr/>
          <p:nvPr/>
        </p:nvGrpSpPr>
        <p:grpSpPr>
          <a:xfrm>
            <a:off x="9427405" y="3551471"/>
            <a:ext cx="365760" cy="1309512"/>
            <a:chOff x="2692399" y="2184397"/>
            <a:chExt cx="274320" cy="982134"/>
          </a:xfrm>
          <a:solidFill>
            <a:schemeClr val="accent4"/>
          </a:solidFill>
        </p:grpSpPr>
        <p:sp>
          <p:nvSpPr>
            <p:cNvPr id="190" name="Oval 189"/>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91" name="Rectangle 190"/>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5" name="Group 4"/>
          <p:cNvGrpSpPr/>
          <p:nvPr/>
        </p:nvGrpSpPr>
        <p:grpSpPr>
          <a:xfrm>
            <a:off x="2789536" y="1767085"/>
            <a:ext cx="365760" cy="1309512"/>
            <a:chOff x="2092152" y="1325314"/>
            <a:chExt cx="274320" cy="982134"/>
          </a:xfrm>
        </p:grpSpPr>
        <p:grpSp>
          <p:nvGrpSpPr>
            <p:cNvPr id="13" name="Group 12"/>
            <p:cNvGrpSpPr/>
            <p:nvPr/>
          </p:nvGrpSpPr>
          <p:grpSpPr>
            <a:xfrm>
              <a:off x="2092152" y="1325314"/>
              <a:ext cx="274320" cy="982134"/>
              <a:chOff x="2692399" y="2184397"/>
              <a:chExt cx="274320" cy="982134"/>
            </a:xfrm>
          </p:grpSpPr>
          <p:sp>
            <p:nvSpPr>
              <p:cNvPr id="14" name="Oval 13"/>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5" name="Rectangle 14"/>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24" name="Heart 223"/>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141" name="Group 140"/>
          <p:cNvGrpSpPr/>
          <p:nvPr/>
        </p:nvGrpSpPr>
        <p:grpSpPr>
          <a:xfrm>
            <a:off x="944067" y="1687272"/>
            <a:ext cx="245019" cy="140315"/>
            <a:chOff x="1517980" y="1688757"/>
            <a:chExt cx="1070783" cy="402191"/>
          </a:xfrm>
        </p:grpSpPr>
        <p:sp>
          <p:nvSpPr>
            <p:cNvPr id="146" name="Oval 145"/>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7" name="Rectangle 146"/>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48" name="Rectangle 147"/>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149" name="Straight Connector 148"/>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0" name="Straight Connector 149"/>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151" name="Straight Connector 150"/>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142" name="Straight Connector 141"/>
          <p:cNvCxnSpPr/>
          <p:nvPr/>
        </p:nvCxnSpPr>
        <p:spPr bwMode="auto">
          <a:xfrm flipV="1">
            <a:off x="1129254" y="1687272"/>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p:cNvPicPr>
            <a:picLocks noChangeAspect="1"/>
          </p:cNvPicPr>
          <p:nvPr/>
        </p:nvPicPr>
        <p:blipFill>
          <a:blip r:embed="rId4">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p:cNvCxnSpPr/>
          <p:nvPr/>
        </p:nvCxnSpPr>
        <p:spPr bwMode="auto">
          <a:xfrm flipV="1">
            <a:off x="1133966" y="1708743"/>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p:cNvCxnSpPr/>
          <p:nvPr/>
        </p:nvCxnSpPr>
        <p:spPr bwMode="auto">
          <a:xfrm flipH="1" flipV="1">
            <a:off x="879797" y="1676210"/>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p:cNvCxnSpPr/>
          <p:nvPr/>
        </p:nvCxnSpPr>
        <p:spPr bwMode="auto">
          <a:xfrm flipH="1" flipV="1">
            <a:off x="879797" y="1708743"/>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p:cNvSpPr/>
          <p:nvPr/>
        </p:nvSpPr>
        <p:spPr bwMode="auto">
          <a:xfrm>
            <a:off x="8397238" y="3096244"/>
            <a:ext cx="76741" cy="109080"/>
          </a:xfrm>
          <a:prstGeom prst="lightningBol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nvGrpSpPr>
          <p:cNvPr id="245" name="Group 244"/>
          <p:cNvGrpSpPr/>
          <p:nvPr/>
        </p:nvGrpSpPr>
        <p:grpSpPr>
          <a:xfrm>
            <a:off x="9566839" y="1776024"/>
            <a:ext cx="499200" cy="1309512"/>
            <a:chOff x="587671" y="2548983"/>
            <a:chExt cx="374400" cy="982134"/>
          </a:xfrm>
        </p:grpSpPr>
        <p:grpSp>
          <p:nvGrpSpPr>
            <p:cNvPr id="246" name="Group 245"/>
            <p:cNvGrpSpPr/>
            <p:nvPr/>
          </p:nvGrpSpPr>
          <p:grpSpPr>
            <a:xfrm>
              <a:off x="587671" y="2548983"/>
              <a:ext cx="274320" cy="982134"/>
              <a:chOff x="2692399" y="2184397"/>
              <a:chExt cx="274320" cy="982134"/>
            </a:xfrm>
          </p:grpSpPr>
          <p:sp>
            <p:nvSpPr>
              <p:cNvPr id="250" name="Oval 24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1" name="Rectangle 25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7" name="Picture 246"/>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9" name="Rounded Rectangle 248"/>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52" name="Group 251"/>
          <p:cNvGrpSpPr/>
          <p:nvPr/>
        </p:nvGrpSpPr>
        <p:grpSpPr>
          <a:xfrm>
            <a:off x="7073523" y="1833464"/>
            <a:ext cx="471424" cy="1368312"/>
            <a:chOff x="1414123" y="1571676"/>
            <a:chExt cx="353568" cy="1026234"/>
          </a:xfrm>
        </p:grpSpPr>
        <p:grpSp>
          <p:nvGrpSpPr>
            <p:cNvPr id="253" name="Group 252"/>
            <p:cNvGrpSpPr/>
            <p:nvPr/>
          </p:nvGrpSpPr>
          <p:grpSpPr>
            <a:xfrm>
              <a:off x="1446433" y="1615776"/>
              <a:ext cx="274320" cy="982134"/>
              <a:chOff x="2692399" y="2184397"/>
              <a:chExt cx="274320" cy="982134"/>
            </a:xfrm>
          </p:grpSpPr>
          <p:sp>
            <p:nvSpPr>
              <p:cNvPr id="258" name="Oval 25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9" name="Rectangle 25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54" name="Teardrop 253"/>
            <p:cNvSpPr/>
            <p:nvPr/>
          </p:nvSpPr>
          <p:spPr bwMode="auto">
            <a:xfrm>
              <a:off x="1414123" y="1571676"/>
              <a:ext cx="175524" cy="127198"/>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5" name="Teardrop 254"/>
            <p:cNvSpPr/>
            <p:nvPr/>
          </p:nvSpPr>
          <p:spPr bwMode="auto">
            <a:xfrm rot="16200000">
              <a:off x="1601742" y="1532925"/>
              <a:ext cx="127198" cy="20470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6" name="Rounded Rectangle 255"/>
            <p:cNvSpPr/>
            <p:nvPr/>
          </p:nvSpPr>
          <p:spPr bwMode="auto">
            <a:xfrm>
              <a:off x="1597000"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57" name="Rounded Rectangle 256"/>
            <p:cNvSpPr/>
            <p:nvPr/>
          </p:nvSpPr>
          <p:spPr bwMode="auto">
            <a:xfrm>
              <a:off x="1474881" y="1703314"/>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0" name="Group 259"/>
          <p:cNvGrpSpPr/>
          <p:nvPr/>
        </p:nvGrpSpPr>
        <p:grpSpPr>
          <a:xfrm>
            <a:off x="7922112" y="1389517"/>
            <a:ext cx="365760" cy="1309512"/>
            <a:chOff x="2092152" y="1325314"/>
            <a:chExt cx="274320" cy="982134"/>
          </a:xfrm>
        </p:grpSpPr>
        <p:grpSp>
          <p:nvGrpSpPr>
            <p:cNvPr id="261" name="Group 260"/>
            <p:cNvGrpSpPr/>
            <p:nvPr/>
          </p:nvGrpSpPr>
          <p:grpSpPr>
            <a:xfrm>
              <a:off x="2092152" y="1325314"/>
              <a:ext cx="274320" cy="982134"/>
              <a:chOff x="2692399" y="2184397"/>
              <a:chExt cx="274320" cy="982134"/>
            </a:xfrm>
          </p:grpSpPr>
          <p:sp>
            <p:nvSpPr>
              <p:cNvPr id="263" name="Oval 26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4" name="Rectangle 26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2" name="Heart 261"/>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65" name="Group 264"/>
          <p:cNvGrpSpPr/>
          <p:nvPr/>
        </p:nvGrpSpPr>
        <p:grpSpPr>
          <a:xfrm>
            <a:off x="10323617" y="2986505"/>
            <a:ext cx="365760" cy="1309512"/>
            <a:chOff x="2092152" y="1325314"/>
            <a:chExt cx="274320" cy="982134"/>
          </a:xfrm>
        </p:grpSpPr>
        <p:grpSp>
          <p:nvGrpSpPr>
            <p:cNvPr id="266" name="Group 265"/>
            <p:cNvGrpSpPr/>
            <p:nvPr/>
          </p:nvGrpSpPr>
          <p:grpSpPr>
            <a:xfrm>
              <a:off x="2092152" y="1325314"/>
              <a:ext cx="274320" cy="982134"/>
              <a:chOff x="2692399" y="2184397"/>
              <a:chExt cx="274320" cy="982134"/>
            </a:xfrm>
          </p:grpSpPr>
          <p:sp>
            <p:nvSpPr>
              <p:cNvPr id="268" name="Oval 267"/>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9" name="Rectangle 268"/>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67" name="Heart 266"/>
            <p:cNvSpPr/>
            <p:nvPr/>
          </p:nvSpPr>
          <p:spPr bwMode="auto">
            <a:xfrm>
              <a:off x="2195831" y="1732032"/>
              <a:ext cx="130205" cy="128094"/>
            </a:xfrm>
            <a:prstGeom prst="heart">
              <a:avLst/>
            </a:prstGeom>
            <a:solidFill>
              <a:schemeClr val="accent3"/>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0" name="Chord 269"/>
          <p:cNvSpPr/>
          <p:nvPr/>
        </p:nvSpPr>
        <p:spPr bwMode="auto">
          <a:xfrm rot="17528077">
            <a:off x="6724019" y="3669721"/>
            <a:ext cx="225893" cy="207569"/>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 name="TextBox 31"/>
          <p:cNvSpPr txBox="1"/>
          <p:nvPr/>
        </p:nvSpPr>
        <p:spPr>
          <a:xfrm>
            <a:off x="765973" y="214150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289" name="TextBox 288"/>
          <p:cNvSpPr txBox="1"/>
          <p:nvPr/>
        </p:nvSpPr>
        <p:spPr>
          <a:xfrm>
            <a:off x="673058" y="403348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0" name="TextBox 289"/>
          <p:cNvSpPr txBox="1"/>
          <p:nvPr/>
        </p:nvSpPr>
        <p:spPr>
          <a:xfrm>
            <a:off x="1422842" y="3564098"/>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nvGrpSpPr>
          <p:cNvPr id="28" name="Group 27">
            <a:extLst>
              <a:ext uri="{FF2B5EF4-FFF2-40B4-BE49-F238E27FC236}">
                <a16:creationId xmlns:a16="http://schemas.microsoft.com/office/drawing/2014/main" id="{E6786628-D9DE-3442-9E59-C25EE5648653}"/>
              </a:ext>
            </a:extLst>
          </p:cNvPr>
          <p:cNvGrpSpPr/>
          <p:nvPr/>
        </p:nvGrpSpPr>
        <p:grpSpPr>
          <a:xfrm>
            <a:off x="2314543" y="3118189"/>
            <a:ext cx="589961" cy="1472072"/>
            <a:chOff x="2314543" y="3118189"/>
            <a:chExt cx="589961" cy="1472072"/>
          </a:xfrm>
        </p:grpSpPr>
        <p:grpSp>
          <p:nvGrpSpPr>
            <p:cNvPr id="3" name="Group 2">
              <a:extLst>
                <a:ext uri="{FF2B5EF4-FFF2-40B4-BE49-F238E27FC236}">
                  <a16:creationId xmlns:a16="http://schemas.microsoft.com/office/drawing/2014/main" id="{4BD08A9E-EEC1-3B49-95F4-2B4A8674DCCF}"/>
                </a:ext>
              </a:extLst>
            </p:cNvPr>
            <p:cNvGrpSpPr/>
            <p:nvPr/>
          </p:nvGrpSpPr>
          <p:grpSpPr>
            <a:xfrm>
              <a:off x="2337161" y="3118189"/>
              <a:ext cx="567343" cy="1472072"/>
              <a:chOff x="2337161" y="3118189"/>
              <a:chExt cx="567343" cy="1472072"/>
            </a:xfrm>
          </p:grpSpPr>
          <p:grpSp>
            <p:nvGrpSpPr>
              <p:cNvPr id="273" name="Group 272"/>
              <p:cNvGrpSpPr/>
              <p:nvPr/>
            </p:nvGrpSpPr>
            <p:grpSpPr>
              <a:xfrm>
                <a:off x="2434885" y="3280749"/>
                <a:ext cx="365760" cy="1309512"/>
                <a:chOff x="2368178" y="2124654"/>
                <a:chExt cx="274320" cy="982134"/>
              </a:xfrm>
            </p:grpSpPr>
            <p:grpSp>
              <p:nvGrpSpPr>
                <p:cNvPr id="274" name="Group 273"/>
                <p:cNvGrpSpPr/>
                <p:nvPr/>
              </p:nvGrpSpPr>
              <p:grpSpPr>
                <a:xfrm>
                  <a:off x="2368178" y="2124654"/>
                  <a:ext cx="274320" cy="982134"/>
                  <a:chOff x="2692399" y="2184397"/>
                  <a:chExt cx="274320" cy="982134"/>
                </a:xfrm>
              </p:grpSpPr>
              <p:sp>
                <p:nvSpPr>
                  <p:cNvPr id="287" name="Oval 286"/>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8" name="Rectangle 287"/>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275" name="Group 274"/>
                <p:cNvGrpSpPr/>
                <p:nvPr/>
              </p:nvGrpSpPr>
              <p:grpSpPr>
                <a:xfrm>
                  <a:off x="2368178" y="2240639"/>
                  <a:ext cx="274320" cy="113533"/>
                  <a:chOff x="1237102" y="1657048"/>
                  <a:chExt cx="1598445" cy="433900"/>
                </a:xfrm>
              </p:grpSpPr>
              <p:grpSp>
                <p:nvGrpSpPr>
                  <p:cNvPr id="276" name="Group 275"/>
                  <p:cNvGrpSpPr/>
                  <p:nvPr/>
                </p:nvGrpSpPr>
                <p:grpSpPr>
                  <a:xfrm>
                    <a:off x="1517980" y="1688757"/>
                    <a:ext cx="1070783" cy="402191"/>
                    <a:chOff x="1517980" y="1688757"/>
                    <a:chExt cx="1070783" cy="402191"/>
                  </a:xfrm>
                </p:grpSpPr>
                <p:sp>
                  <p:nvSpPr>
                    <p:cNvPr id="281" name="Oval 280"/>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2" name="Rectangle 281"/>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83" name="Rectangle 282"/>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284" name="Straight Connector 283"/>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5" name="Straight Connector 284"/>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286" name="Straight Connector 285"/>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277" name="Straight Connector 276"/>
                  <p:cNvCxnSpPr/>
                  <p:nvPr/>
                </p:nvCxnSpPr>
                <p:spPr bwMode="auto">
                  <a:xfrm flipV="1">
                    <a:off x="2327280" y="1688757"/>
                    <a:ext cx="508267" cy="6590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p:cNvCxnSpPr/>
                  <p:nvPr/>
                </p:nvCxnSpPr>
                <p:spPr bwMode="auto">
                  <a:xfrm flipV="1">
                    <a:off x="2347874" y="1750301"/>
                    <a:ext cx="487673" cy="2735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p:cNvCxnSpPr/>
                  <p:nvPr/>
                </p:nvCxnSpPr>
                <p:spPr bwMode="auto">
                  <a:xfrm flipH="1" flipV="1">
                    <a:off x="1237102" y="1657048"/>
                    <a:ext cx="524826" cy="9325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p:cNvCxnSpPr/>
                  <p:nvPr/>
                </p:nvCxnSpPr>
                <p:spPr bwMode="auto">
                  <a:xfrm flipH="1" flipV="1">
                    <a:off x="1237102" y="1750301"/>
                    <a:ext cx="533063" cy="26917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pic>
            <p:nvPicPr>
              <p:cNvPr id="192" name="Picture 191"/>
              <p:cNvPicPr>
                <a:picLocks noChangeAspect="1"/>
              </p:cNvPicPr>
              <p:nvPr/>
            </p:nvPicPr>
            <p:blipFill>
              <a:blip r:embed="rId5">
                <a:duotone>
                  <a:schemeClr val="accent3">
                    <a:shade val="45000"/>
                    <a:satMod val="135000"/>
                  </a:schemeClr>
                  <a:prstClr val="white"/>
                </a:duotone>
              </a:blip>
              <a:stretch>
                <a:fillRect/>
              </a:stretch>
            </p:blipFill>
            <p:spPr>
              <a:xfrm>
                <a:off x="2337161" y="3118189"/>
                <a:ext cx="567343" cy="474984"/>
              </a:xfrm>
              <a:prstGeom prst="rect">
                <a:avLst/>
              </a:prstGeom>
            </p:spPr>
          </p:pic>
        </p:grpSp>
        <p:sp>
          <p:nvSpPr>
            <p:cNvPr id="291" name="TextBox 290"/>
            <p:cNvSpPr txBox="1"/>
            <p:nvPr/>
          </p:nvSpPr>
          <p:spPr>
            <a:xfrm>
              <a:off x="2314543" y="392665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grpSp>
      <p:sp>
        <p:nvSpPr>
          <p:cNvPr id="293" name="TextBox 292"/>
          <p:cNvSpPr txBox="1"/>
          <p:nvPr/>
        </p:nvSpPr>
        <p:spPr>
          <a:xfrm>
            <a:off x="2648329" y="25287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294" name="TextBox 293"/>
          <p:cNvSpPr txBox="1"/>
          <p:nvPr/>
        </p:nvSpPr>
        <p:spPr>
          <a:xfrm>
            <a:off x="3258121" y="203607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nvGrpSpPr>
          <p:cNvPr id="29" name="Group 28">
            <a:extLst>
              <a:ext uri="{FF2B5EF4-FFF2-40B4-BE49-F238E27FC236}">
                <a16:creationId xmlns:a16="http://schemas.microsoft.com/office/drawing/2014/main" id="{5DD5191A-2598-A544-B878-B8B0456769DE}"/>
              </a:ext>
            </a:extLst>
          </p:cNvPr>
          <p:cNvGrpSpPr/>
          <p:nvPr/>
        </p:nvGrpSpPr>
        <p:grpSpPr>
          <a:xfrm>
            <a:off x="3159066" y="3043683"/>
            <a:ext cx="621293" cy="1309512"/>
            <a:chOff x="3159066" y="3043683"/>
            <a:chExt cx="621293" cy="1309512"/>
          </a:xfrm>
        </p:grpSpPr>
        <p:grpSp>
          <p:nvGrpSpPr>
            <p:cNvPr id="238" name="Group 237"/>
            <p:cNvGrpSpPr/>
            <p:nvPr/>
          </p:nvGrpSpPr>
          <p:grpSpPr>
            <a:xfrm>
              <a:off x="3281159" y="3043683"/>
              <a:ext cx="499200" cy="1309512"/>
              <a:chOff x="587671" y="2548983"/>
              <a:chExt cx="374400" cy="982134"/>
            </a:xfrm>
          </p:grpSpPr>
          <p:grpSp>
            <p:nvGrpSpPr>
              <p:cNvPr id="239" name="Group 238"/>
              <p:cNvGrpSpPr/>
              <p:nvPr/>
            </p:nvGrpSpPr>
            <p:grpSpPr>
              <a:xfrm>
                <a:off x="587671" y="2548983"/>
                <a:ext cx="274320" cy="982134"/>
                <a:chOff x="2692399" y="2184397"/>
                <a:chExt cx="274320" cy="982134"/>
              </a:xfrm>
            </p:grpSpPr>
            <p:sp>
              <p:nvSpPr>
                <p:cNvPr id="243" name="Oval 242"/>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4" name="Rectangle 243"/>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pic>
            <p:nvPicPr>
              <p:cNvPr id="240" name="Picture 239"/>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p:cNvSpPr/>
              <p:nvPr/>
            </p:nvSpPr>
            <p:spPr bwMode="auto">
              <a:xfrm>
                <a:off x="741028"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42" name="Rounded Rectangle 241"/>
              <p:cNvSpPr/>
              <p:nvPr/>
            </p:nvSpPr>
            <p:spPr bwMode="auto">
              <a:xfrm>
                <a:off x="618909" y="2633271"/>
                <a:ext cx="98700" cy="61674"/>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5" name="TextBox 294"/>
            <p:cNvSpPr txBox="1"/>
            <p:nvPr/>
          </p:nvSpPr>
          <p:spPr>
            <a:xfrm>
              <a:off x="3159066" y="366759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31" name="Group 30">
            <a:extLst>
              <a:ext uri="{FF2B5EF4-FFF2-40B4-BE49-F238E27FC236}">
                <a16:creationId xmlns:a16="http://schemas.microsoft.com/office/drawing/2014/main" id="{453AA40E-1595-6640-9210-61F74AAE3DC6}"/>
              </a:ext>
            </a:extLst>
          </p:cNvPr>
          <p:cNvGrpSpPr/>
          <p:nvPr/>
        </p:nvGrpSpPr>
        <p:grpSpPr>
          <a:xfrm>
            <a:off x="5962802" y="2640039"/>
            <a:ext cx="586767" cy="1309512"/>
            <a:chOff x="5962802" y="2640039"/>
            <a:chExt cx="586767" cy="1309512"/>
          </a:xfrm>
        </p:grpSpPr>
        <p:grpSp>
          <p:nvGrpSpPr>
            <p:cNvPr id="25" name="Group 24"/>
            <p:cNvGrpSpPr/>
            <p:nvPr/>
          </p:nvGrpSpPr>
          <p:grpSpPr>
            <a:xfrm>
              <a:off x="6077592" y="2640039"/>
              <a:ext cx="365760" cy="1309512"/>
              <a:chOff x="2692399" y="2184397"/>
              <a:chExt cx="274320" cy="982134"/>
            </a:xfrm>
            <a:solidFill>
              <a:schemeClr val="accent4"/>
            </a:solidFill>
          </p:grpSpPr>
          <p:sp>
            <p:nvSpPr>
              <p:cNvPr id="26" name="Oval 25"/>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7" name="Rectangle 26"/>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96" name="TextBox 295"/>
            <p:cNvSpPr txBox="1"/>
            <p:nvPr/>
          </p:nvSpPr>
          <p:spPr>
            <a:xfrm>
              <a:off x="5962802" y="330585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grpSp>
      <p:sp>
        <p:nvSpPr>
          <p:cNvPr id="297" name="TextBox 296"/>
          <p:cNvSpPr txBox="1"/>
          <p:nvPr/>
        </p:nvSpPr>
        <p:spPr>
          <a:xfrm>
            <a:off x="6417374" y="230284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298" name="TextBox 297"/>
          <p:cNvSpPr txBox="1"/>
          <p:nvPr/>
        </p:nvSpPr>
        <p:spPr>
          <a:xfrm>
            <a:off x="6515806" y="42521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0.8</a:t>
            </a:r>
          </a:p>
        </p:txBody>
      </p:sp>
      <p:sp>
        <p:nvSpPr>
          <p:cNvPr id="299" name="TextBox 298"/>
          <p:cNvSpPr txBox="1"/>
          <p:nvPr/>
        </p:nvSpPr>
        <p:spPr>
          <a:xfrm>
            <a:off x="8657961" y="489363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0.2</a:t>
            </a:r>
          </a:p>
        </p:txBody>
      </p:sp>
      <p:sp>
        <p:nvSpPr>
          <p:cNvPr id="300" name="TextBox 299"/>
          <p:cNvSpPr txBox="1"/>
          <p:nvPr/>
        </p:nvSpPr>
        <p:spPr>
          <a:xfrm>
            <a:off x="9473765" y="2420809"/>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sp>
        <p:nvSpPr>
          <p:cNvPr id="301" name="TextBox 300"/>
          <p:cNvSpPr txBox="1"/>
          <p:nvPr/>
        </p:nvSpPr>
        <p:spPr>
          <a:xfrm>
            <a:off x="7369647" y="3955911"/>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0.7</a:t>
            </a:r>
          </a:p>
        </p:txBody>
      </p:sp>
      <p:sp>
        <p:nvSpPr>
          <p:cNvPr id="302" name="TextBox 301"/>
          <p:cNvSpPr txBox="1"/>
          <p:nvPr/>
        </p:nvSpPr>
        <p:spPr>
          <a:xfrm>
            <a:off x="9315106" y="4214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p:cNvSpPr txBox="1"/>
          <p:nvPr/>
        </p:nvSpPr>
        <p:spPr>
          <a:xfrm>
            <a:off x="8157682" y="372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4" name="TextBox 303"/>
          <p:cNvSpPr txBox="1"/>
          <p:nvPr/>
        </p:nvSpPr>
        <p:spPr>
          <a:xfrm>
            <a:off x="7841003" y="2168326"/>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sp>
        <p:nvSpPr>
          <p:cNvPr id="305" name="TextBox 304"/>
          <p:cNvSpPr txBox="1"/>
          <p:nvPr/>
        </p:nvSpPr>
        <p:spPr>
          <a:xfrm>
            <a:off x="7034221" y="256092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0.6</a:t>
            </a:r>
          </a:p>
        </p:txBody>
      </p:sp>
      <p:sp>
        <p:nvSpPr>
          <p:cNvPr id="306" name="TextBox 305"/>
          <p:cNvSpPr txBox="1"/>
          <p:nvPr/>
        </p:nvSpPr>
        <p:spPr>
          <a:xfrm>
            <a:off x="10213114" y="3739355"/>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0.1</a:t>
            </a:r>
          </a:p>
        </p:txBody>
      </p:sp>
      <p:grpSp>
        <p:nvGrpSpPr>
          <p:cNvPr id="30" name="Group 29">
            <a:extLst>
              <a:ext uri="{FF2B5EF4-FFF2-40B4-BE49-F238E27FC236}">
                <a16:creationId xmlns:a16="http://schemas.microsoft.com/office/drawing/2014/main" id="{B9E53339-7819-B046-8103-3EF16F5EF1F9}"/>
              </a:ext>
            </a:extLst>
          </p:cNvPr>
          <p:cNvGrpSpPr/>
          <p:nvPr/>
        </p:nvGrpSpPr>
        <p:grpSpPr>
          <a:xfrm>
            <a:off x="10556423" y="1442920"/>
            <a:ext cx="586767" cy="1309512"/>
            <a:chOff x="10556423" y="1442920"/>
            <a:chExt cx="586767" cy="1309512"/>
          </a:xfrm>
        </p:grpSpPr>
        <p:grpSp>
          <p:nvGrpSpPr>
            <p:cNvPr id="52" name="Group 51"/>
            <p:cNvGrpSpPr/>
            <p:nvPr/>
          </p:nvGrpSpPr>
          <p:grpSpPr>
            <a:xfrm>
              <a:off x="10636800" y="1442920"/>
              <a:ext cx="365760" cy="1309512"/>
              <a:chOff x="2692399" y="2184397"/>
              <a:chExt cx="274320" cy="982134"/>
            </a:xfrm>
            <a:solidFill>
              <a:schemeClr val="accent4"/>
            </a:solidFill>
          </p:grpSpPr>
          <p:sp>
            <p:nvSpPr>
              <p:cNvPr id="53" name="Oval 52"/>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54" name="Rectangle 53"/>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271" name="Chord 270"/>
            <p:cNvSpPr/>
            <p:nvPr/>
          </p:nvSpPr>
          <p:spPr bwMode="auto">
            <a:xfrm rot="17528077">
              <a:off x="10694229" y="1513873"/>
              <a:ext cx="272252" cy="193643"/>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07" name="TextBox 306"/>
            <p:cNvSpPr txBox="1"/>
            <p:nvPr/>
          </p:nvSpPr>
          <p:spPr>
            <a:xfrm>
              <a:off x="10556423" y="2128627"/>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0.3</a:t>
              </a:r>
            </a:p>
          </p:txBody>
        </p:sp>
      </p:grpSp>
      <p:grpSp>
        <p:nvGrpSpPr>
          <p:cNvPr id="309" name="Group 308"/>
          <p:cNvGrpSpPr/>
          <p:nvPr/>
        </p:nvGrpSpPr>
        <p:grpSpPr>
          <a:xfrm>
            <a:off x="8927127" y="2159939"/>
            <a:ext cx="365760" cy="1309512"/>
            <a:chOff x="2692399" y="2184397"/>
            <a:chExt cx="274320" cy="982134"/>
          </a:xfrm>
        </p:grpSpPr>
        <p:sp>
          <p:nvSpPr>
            <p:cNvPr id="310" name="Oval 309"/>
            <p:cNvSpPr/>
            <p:nvPr/>
          </p:nvSpPr>
          <p:spPr bwMode="auto">
            <a:xfrm>
              <a:off x="2692399" y="2184397"/>
              <a:ext cx="274320" cy="274320"/>
            </a:xfrm>
            <a:prstGeom prst="ellipse">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1" name="Rectangle 310"/>
            <p:cNvSpPr/>
            <p:nvPr/>
          </p:nvSpPr>
          <p:spPr bwMode="auto">
            <a:xfrm>
              <a:off x="2711026" y="2539997"/>
              <a:ext cx="237067" cy="626534"/>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grpSp>
        <p:nvGrpSpPr>
          <p:cNvPr id="312" name="Group 311"/>
          <p:cNvGrpSpPr/>
          <p:nvPr/>
        </p:nvGrpSpPr>
        <p:grpSpPr>
          <a:xfrm>
            <a:off x="8991397" y="2325648"/>
            <a:ext cx="245019" cy="140315"/>
            <a:chOff x="1517980" y="1688757"/>
            <a:chExt cx="1070783" cy="402191"/>
          </a:xfrm>
        </p:grpSpPr>
        <p:sp>
          <p:nvSpPr>
            <p:cNvPr id="313" name="Oval 312"/>
            <p:cNvSpPr/>
            <p:nvPr/>
          </p:nvSpPr>
          <p:spPr bwMode="auto">
            <a:xfrm>
              <a:off x="1577545" y="1688757"/>
              <a:ext cx="955589" cy="3947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4" name="Rectangle 313"/>
            <p:cNvSpPr/>
            <p:nvPr/>
          </p:nvSpPr>
          <p:spPr bwMode="auto">
            <a:xfrm>
              <a:off x="2399539" y="1688757"/>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15" name="Rectangle 314"/>
            <p:cNvSpPr/>
            <p:nvPr/>
          </p:nvSpPr>
          <p:spPr bwMode="auto">
            <a:xfrm>
              <a:off x="1517980" y="1696198"/>
              <a:ext cx="189224" cy="394750"/>
            </a:xfrm>
            <a:prstGeom prst="rect">
              <a:avLst/>
            </a:prstGeom>
            <a:solidFill>
              <a:schemeClr val="accent4"/>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cxnSp>
          <p:nvCxnSpPr>
            <p:cNvPr id="316" name="Straight Connector 315"/>
            <p:cNvCxnSpPr/>
            <p:nvPr/>
          </p:nvCxnSpPr>
          <p:spPr bwMode="auto">
            <a:xfrm>
              <a:off x="1820562" y="182056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7" name="Straight Connector 316"/>
            <p:cNvCxnSpPr/>
            <p:nvPr/>
          </p:nvCxnSpPr>
          <p:spPr bwMode="auto">
            <a:xfrm>
              <a:off x="1820562" y="1886132"/>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cxnSp>
          <p:nvCxnSpPr>
            <p:cNvPr id="318" name="Straight Connector 317"/>
            <p:cNvCxnSpPr/>
            <p:nvPr/>
          </p:nvCxnSpPr>
          <p:spPr bwMode="auto">
            <a:xfrm>
              <a:off x="1820562" y="1956487"/>
              <a:ext cx="448962" cy="0"/>
            </a:xfrm>
            <a:prstGeom prst="line">
              <a:avLst/>
            </a:prstGeom>
            <a:solidFill>
              <a:schemeClr val="accent1"/>
            </a:solidFill>
            <a:ln w="6350" cap="flat" cmpd="sng" algn="ctr">
              <a:solidFill>
                <a:schemeClr val="accent2"/>
              </a:solidFill>
              <a:prstDash val="solid"/>
              <a:round/>
              <a:headEnd type="none" w="med" len="med"/>
              <a:tailEnd type="none" w="med" len="med"/>
            </a:ln>
            <a:effectLst/>
          </p:spPr>
        </p:cxnSp>
      </p:grpSp>
      <p:cxnSp>
        <p:nvCxnSpPr>
          <p:cNvPr id="319" name="Straight Connector 318"/>
          <p:cNvCxnSpPr/>
          <p:nvPr/>
        </p:nvCxnSpPr>
        <p:spPr bwMode="auto">
          <a:xfrm flipV="1">
            <a:off x="9176585" y="2325648"/>
            <a:ext cx="116303" cy="2299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p:cNvPicPr>
            <a:picLocks noChangeAspect="1"/>
          </p:cNvPicPr>
          <p:nvPr/>
        </p:nvPicPr>
        <p:blipFill>
          <a:blip r:embed="rId4">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p:cNvCxnSpPr/>
          <p:nvPr/>
        </p:nvCxnSpPr>
        <p:spPr bwMode="auto">
          <a:xfrm flipV="1">
            <a:off x="9181297" y="2347119"/>
            <a:ext cx="111591" cy="954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p:cNvCxnSpPr/>
          <p:nvPr/>
        </p:nvCxnSpPr>
        <p:spPr bwMode="auto">
          <a:xfrm flipH="1" flipV="1">
            <a:off x="8927127" y="2314586"/>
            <a:ext cx="120092" cy="3253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p:cNvCxnSpPr/>
          <p:nvPr/>
        </p:nvCxnSpPr>
        <p:spPr bwMode="auto">
          <a:xfrm flipH="1" flipV="1">
            <a:off x="8927128" y="2347119"/>
            <a:ext cx="121977" cy="9390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p:cNvSpPr txBox="1"/>
          <p:nvPr/>
        </p:nvSpPr>
        <p:spPr>
          <a:xfrm>
            <a:off x="8820639" y="2835623"/>
            <a:ext cx="586767" cy="46166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400" dirty="0">
                <a:solidFill>
                  <a:schemeClr val="accent6">
                    <a:lumMod val="50000"/>
                  </a:schemeClr>
                </a:solidFill>
              </a:rPr>
              <a:t>0.9</a:t>
            </a:r>
          </a:p>
        </p:txBody>
      </p:sp>
      <p:sp>
        <p:nvSpPr>
          <p:cNvPr id="327" name="Oval 326"/>
          <p:cNvSpPr/>
          <p:nvPr/>
        </p:nvSpPr>
        <p:spPr bwMode="auto">
          <a:xfrm>
            <a:off x="8455988"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28" name="Oval 327"/>
          <p:cNvSpPr/>
          <p:nvPr/>
        </p:nvSpPr>
        <p:spPr bwMode="auto">
          <a:xfrm>
            <a:off x="8299572" y="3181143"/>
            <a:ext cx="121920" cy="121920"/>
          </a:xfrm>
          <a:prstGeom prst="ellipse">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31" name="Picture 330"/>
          <p:cNvPicPr>
            <a:picLocks noChangeAspect="1"/>
          </p:cNvPicPr>
          <p:nvPr/>
        </p:nvPicPr>
        <p:blipFill>
          <a:blip r:embed="rId6">
            <a:duotone>
              <a:schemeClr val="accent3">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1395711" y="2749884"/>
            <a:ext cx="524021" cy="413248"/>
          </a:xfrm>
          <a:prstGeom prst="rect">
            <a:avLst/>
          </a:prstGeom>
        </p:spPr>
      </p:pic>
      <p:pic>
        <p:nvPicPr>
          <p:cNvPr id="332" name="Picture 331"/>
          <p:cNvPicPr>
            <a:picLocks noChangeAspect="1"/>
          </p:cNvPicPr>
          <p:nvPr/>
        </p:nvPicPr>
        <p:blipFill>
          <a:blip r:embed="rId5">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p:cNvPicPr>
            <a:picLocks noChangeAspect="1"/>
          </p:cNvPicPr>
          <p:nvPr/>
        </p:nvPicPr>
        <p:blipFill>
          <a:blip r:embed="rId3">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p:cNvSpPr/>
          <p:nvPr/>
        </p:nvSpPr>
        <p:spPr bwMode="auto">
          <a:xfrm>
            <a:off x="8931452"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335" name="Rounded Rectangle 334"/>
          <p:cNvSpPr/>
          <p:nvPr/>
        </p:nvSpPr>
        <p:spPr bwMode="auto">
          <a:xfrm>
            <a:off x="8768627" y="4321547"/>
            <a:ext cx="131600" cy="82232"/>
          </a:xfrm>
          <a:prstGeom prst="roundRect">
            <a:avLst/>
          </a:prstGeom>
          <a:noFill/>
          <a:ln w="12700" cap="flat" cmpd="sng" algn="ctr">
            <a:solidFill>
              <a:schemeClr val="accent3"/>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pic>
        <p:nvPicPr>
          <p:cNvPr id="336" name="Picture 335"/>
          <p:cNvPicPr>
            <a:picLocks noChangeAspect="1"/>
          </p:cNvPicPr>
          <p:nvPr/>
        </p:nvPicPr>
        <p:blipFill>
          <a:blip r:embed="rId4">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p:cNvPicPr>
            <a:picLocks noChangeAspect="1"/>
          </p:cNvPicPr>
          <p:nvPr/>
        </p:nvPicPr>
        <p:blipFill>
          <a:blip r:embed="rId6">
            <a:duotone>
              <a:schemeClr val="accent3">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7844934" y="1219467"/>
            <a:ext cx="524021" cy="413248"/>
          </a:xfrm>
          <a:prstGeom prst="rect">
            <a:avLst/>
          </a:prstGeom>
        </p:spPr>
      </p:pic>
      <p:sp>
        <p:nvSpPr>
          <p:cNvPr id="194" name="Title 4">
            <a:extLst>
              <a:ext uri="{FF2B5EF4-FFF2-40B4-BE49-F238E27FC236}">
                <a16:creationId xmlns:a16="http://schemas.microsoft.com/office/drawing/2014/main" id="{93383488-D284-B449-801C-70393C029265}"/>
              </a:ext>
            </a:extLst>
          </p:cNvPr>
          <p:cNvSpPr txBox="1">
            <a:spLocks/>
          </p:cNvSpPr>
          <p:nvPr/>
        </p:nvSpPr>
        <p:spPr>
          <a:xfrm>
            <a:off x="126492" y="-229134"/>
            <a:ext cx="53757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Propensity scores</a:t>
            </a:r>
          </a:p>
        </p:txBody>
      </p:sp>
    </p:spTree>
    <p:extLst>
      <p:ext uri="{BB962C8B-B14F-4D97-AF65-F5344CB8AC3E}">
        <p14:creationId xmlns:p14="http://schemas.microsoft.com/office/powerpoint/2010/main" val="191447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500" fill="hold"/>
                                        <p:tgtEl>
                                          <p:spTgt spid="170"/>
                                        </p:tgtEl>
                                      </p:cBhvr>
                                      <p:by x="115000" y="115000"/>
                                    </p:animScale>
                                  </p:childTnLst>
                                </p:cTn>
                              </p:par>
                            </p:childTnLst>
                          </p:cTn>
                        </p:par>
                        <p:par>
                          <p:cTn id="7" fill="hold">
                            <p:stCondLst>
                              <p:cond delay="500"/>
                            </p:stCondLst>
                            <p:childTnLst>
                              <p:par>
                                <p:cTn id="8" presetID="6" presetClass="emph" presetSubtype="0" fill="hold" nodeType="afterEffect">
                                  <p:stCondLst>
                                    <p:cond delay="0"/>
                                  </p:stCondLst>
                                  <p:childTnLst>
                                    <p:animScale>
                                      <p:cBhvr>
                                        <p:cTn id="9" dur="500" fill="hold"/>
                                        <p:tgtEl>
                                          <p:spTgt spid="2"/>
                                        </p:tgtEl>
                                      </p:cBhvr>
                                      <p:by x="150000" y="150000"/>
                                    </p:animScale>
                                  </p:childTnLst>
                                </p:cTn>
                              </p:par>
                            </p:childTnLst>
                          </p:cTn>
                        </p:par>
                        <p:par>
                          <p:cTn id="10" fill="hold">
                            <p:stCondLst>
                              <p:cond delay="1000"/>
                            </p:stCondLst>
                            <p:childTnLst>
                              <p:par>
                                <p:cTn id="11" presetID="0" presetClass="path" presetSubtype="0" accel="50000" decel="50000" fill="hold" nodeType="afterEffect">
                                  <p:stCondLst>
                                    <p:cond delay="0"/>
                                  </p:stCondLst>
                                  <p:childTnLst>
                                    <p:animMotion origin="layout" path="M 0.00039 0.00277 L -0.00495 0.10972 " pathEditMode="relative" rAng="0" ptsTypes="AA">
                                      <p:cBhvr>
                                        <p:cTn id="12" dur="500" fill="hold"/>
                                        <p:tgtEl>
                                          <p:spTgt spid="28"/>
                                        </p:tgtEl>
                                        <p:attrNameLst>
                                          <p:attrName>ppt_x</p:attrName>
                                          <p:attrName>ppt_y</p:attrName>
                                        </p:attrNameLst>
                                      </p:cBhvr>
                                      <p:rCtr x="-273" y="5347"/>
                                    </p:animMotion>
                                  </p:childTnLst>
                                </p:cTn>
                              </p:par>
                              <p:par>
                                <p:cTn id="13" presetID="6" presetClass="emph" presetSubtype="0" fill="hold" nodeType="withEffect">
                                  <p:stCondLst>
                                    <p:cond delay="0"/>
                                  </p:stCondLst>
                                  <p:childTnLst>
                                    <p:animScale>
                                      <p:cBhvr>
                                        <p:cTn id="14" dur="500" fill="hold"/>
                                        <p:tgtEl>
                                          <p:spTgt spid="28"/>
                                        </p:tgtEl>
                                      </p:cBhvr>
                                      <p:by x="150000" y="150000"/>
                                    </p:animScale>
                                  </p:childTnLst>
                                </p:cTn>
                              </p:par>
                            </p:childTnLst>
                          </p:cTn>
                        </p:par>
                        <p:par>
                          <p:cTn id="15" fill="hold">
                            <p:stCondLst>
                              <p:cond delay="1500"/>
                            </p:stCondLst>
                            <p:childTnLst>
                              <p:par>
                                <p:cTn id="16" presetID="0" presetClass="path" presetSubtype="0" accel="50000" decel="50000" fill="hold" nodeType="afterEffect">
                                  <p:stCondLst>
                                    <p:cond delay="0"/>
                                  </p:stCondLst>
                                  <p:childTnLst>
                                    <p:animMotion origin="layout" path="M 0.00312 0.00972 L 0.03085 0.02569 " pathEditMode="relative" rAng="0" ptsTypes="AA">
                                      <p:cBhvr>
                                        <p:cTn id="17" dur="500" fill="hold"/>
                                        <p:tgtEl>
                                          <p:spTgt spid="29"/>
                                        </p:tgtEl>
                                        <p:attrNameLst>
                                          <p:attrName>ppt_x</p:attrName>
                                          <p:attrName>ppt_y</p:attrName>
                                        </p:attrNameLst>
                                      </p:cBhvr>
                                      <p:rCtr x="1380" y="787"/>
                                    </p:animMotion>
                                  </p:childTnLst>
                                </p:cTn>
                              </p:par>
                              <p:par>
                                <p:cTn id="18" presetID="6" presetClass="emph" presetSubtype="0" fill="hold" nodeType="withEffect">
                                  <p:stCondLst>
                                    <p:cond delay="0"/>
                                  </p:stCondLst>
                                  <p:childTnLst>
                                    <p:animScale>
                                      <p:cBhvr>
                                        <p:cTn id="19" dur="500" fill="hold"/>
                                        <p:tgtEl>
                                          <p:spTgt spid="29"/>
                                        </p:tgtEl>
                                      </p:cBhvr>
                                      <p:by x="150000" y="150000"/>
                                    </p:animScale>
                                  </p:childTnLst>
                                </p:cTn>
                              </p:par>
                            </p:childTnLst>
                          </p:cTn>
                        </p:par>
                        <p:par>
                          <p:cTn id="20" fill="hold">
                            <p:stCondLst>
                              <p:cond delay="2000"/>
                            </p:stCondLst>
                            <p:childTnLst>
                              <p:par>
                                <p:cTn id="21" presetID="0" presetClass="path" presetSubtype="0" accel="50000" decel="50000" fill="hold" nodeType="afterEffect">
                                  <p:stCondLst>
                                    <p:cond delay="0"/>
                                  </p:stCondLst>
                                  <p:childTnLst>
                                    <p:animMotion origin="layout" path="M 0.00352 0.00741 L 0.00469 -0.09305 " pathEditMode="relative" rAng="0" ptsTypes="AA">
                                      <p:cBhvr>
                                        <p:cTn id="22" dur="500" fill="hold"/>
                                        <p:tgtEl>
                                          <p:spTgt spid="6"/>
                                        </p:tgtEl>
                                        <p:attrNameLst>
                                          <p:attrName>ppt_x</p:attrName>
                                          <p:attrName>ppt_y</p:attrName>
                                        </p:attrNameLst>
                                      </p:cBhvr>
                                      <p:rCtr x="52" y="-5023"/>
                                    </p:animMotion>
                                  </p:childTnLst>
                                </p:cTn>
                              </p:par>
                              <p:par>
                                <p:cTn id="23" presetID="6" presetClass="emph" presetSubtype="0" fill="hold" nodeType="withEffect">
                                  <p:stCondLst>
                                    <p:cond delay="0"/>
                                  </p:stCondLst>
                                  <p:childTnLst>
                                    <p:animScale>
                                      <p:cBhvr>
                                        <p:cTn id="24" dur="500" fill="hold"/>
                                        <p:tgtEl>
                                          <p:spTgt spid="6"/>
                                        </p:tgtEl>
                                      </p:cBhvr>
                                      <p:by x="120000" y="120000"/>
                                    </p:animScale>
                                  </p:childTnLst>
                                </p:cTn>
                              </p:par>
                            </p:childTnLst>
                          </p:cTn>
                        </p:par>
                        <p:par>
                          <p:cTn id="25" fill="hold">
                            <p:stCondLst>
                              <p:cond delay="2500"/>
                            </p:stCondLst>
                            <p:childTnLst>
                              <p:par>
                                <p:cTn id="26" presetID="6" presetClass="emph" presetSubtype="0" fill="hold" grpId="0" nodeType="afterEffect">
                                  <p:stCondLst>
                                    <p:cond delay="0"/>
                                  </p:stCondLst>
                                  <p:childTnLst>
                                    <p:animScale>
                                      <p:cBhvr>
                                        <p:cTn id="27" dur="500" fill="hold"/>
                                        <p:tgtEl>
                                          <p:spTgt spid="171"/>
                                        </p:tgtEl>
                                      </p:cBhvr>
                                      <p:by x="85000" y="85000"/>
                                    </p:animScale>
                                  </p:childTnLst>
                                </p:cTn>
                              </p:par>
                            </p:childTnLst>
                          </p:cTn>
                        </p:par>
                        <p:par>
                          <p:cTn id="28" fill="hold">
                            <p:stCondLst>
                              <p:cond delay="3000"/>
                            </p:stCondLst>
                            <p:childTnLst>
                              <p:par>
                                <p:cTn id="29" presetID="0" presetClass="path" presetSubtype="0" accel="50000" decel="50000" fill="hold" nodeType="afterEffect">
                                  <p:stCondLst>
                                    <p:cond delay="0"/>
                                  </p:stCondLst>
                                  <p:childTnLst>
                                    <p:animMotion origin="layout" path="M -0.00156 0.00463 L -0.04961 0.0625 " pathEditMode="relative" rAng="0" ptsTypes="AA">
                                      <p:cBhvr>
                                        <p:cTn id="30" dur="500" fill="hold"/>
                                        <p:tgtEl>
                                          <p:spTgt spid="30"/>
                                        </p:tgtEl>
                                        <p:attrNameLst>
                                          <p:attrName>ppt_x</p:attrName>
                                          <p:attrName>ppt_y</p:attrName>
                                        </p:attrNameLst>
                                      </p:cBhvr>
                                      <p:rCtr x="-2409" y="2894"/>
                                    </p:animMotion>
                                  </p:childTnLst>
                                </p:cTn>
                              </p:par>
                              <p:par>
                                <p:cTn id="31" presetID="6" presetClass="emph" presetSubtype="0" fill="hold" nodeType="withEffect">
                                  <p:stCondLst>
                                    <p:cond delay="0"/>
                                  </p:stCondLst>
                                  <p:childTnLst>
                                    <p:animScale>
                                      <p:cBhvr>
                                        <p:cTn id="32" dur="500" fill="hold"/>
                                        <p:tgtEl>
                                          <p:spTgt spid="30"/>
                                        </p:tgtEl>
                                      </p:cBhvr>
                                      <p:by x="75000" y="75000"/>
                                    </p:animScale>
                                  </p:childTnLst>
                                </p:cTn>
                              </p:par>
                            </p:childTnLst>
                          </p:cTn>
                        </p:par>
                        <p:par>
                          <p:cTn id="33" fill="hold">
                            <p:stCondLst>
                              <p:cond delay="3500"/>
                            </p:stCondLst>
                            <p:childTnLst>
                              <p:par>
                                <p:cTn id="34" presetID="0" presetClass="path" presetSubtype="0" accel="50000" decel="50000" fill="hold" nodeType="afterEffect">
                                  <p:stCondLst>
                                    <p:cond delay="0"/>
                                  </p:stCondLst>
                                  <p:childTnLst>
                                    <p:animMotion origin="layout" path="M -1.04167E-6 -4.07407E-6 L 0.01068 0.02199 " pathEditMode="relative" rAng="0" ptsTypes="AA">
                                      <p:cBhvr>
                                        <p:cTn id="35" dur="500" fill="hold"/>
                                        <p:tgtEl>
                                          <p:spTgt spid="31"/>
                                        </p:tgtEl>
                                        <p:attrNameLst>
                                          <p:attrName>ppt_x</p:attrName>
                                          <p:attrName>ppt_y</p:attrName>
                                        </p:attrNameLst>
                                      </p:cBhvr>
                                      <p:rCtr x="534" y="1088"/>
                                    </p:animMotion>
                                  </p:childTnLst>
                                </p:cTn>
                              </p:par>
                              <p:par>
                                <p:cTn id="36" presetID="6" presetClass="emph" presetSubtype="0" fill="hold" nodeType="withEffect">
                                  <p:stCondLst>
                                    <p:cond delay="0"/>
                                  </p:stCondLst>
                                  <p:childTnLst>
                                    <p:animScale>
                                      <p:cBhvr>
                                        <p:cTn id="37" dur="500" fill="hold"/>
                                        <p:tgtEl>
                                          <p:spTgt spid="31"/>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7C4C2-BF2F-114B-976D-D73F2A80EEBA}"/>
              </a:ext>
            </a:extLst>
          </p:cNvPr>
          <p:cNvSpPr>
            <a:spLocks noGrp="1"/>
          </p:cNvSpPr>
          <p:nvPr>
            <p:ph type="title"/>
          </p:nvPr>
        </p:nvSpPr>
        <p:spPr/>
        <p:txBody>
          <a:bodyPr/>
          <a:lstStyle/>
          <a:p>
            <a:r>
              <a:rPr lang="en-US" dirty="0"/>
              <a:t>Propensity score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D0D04FA-B094-1949-A36E-CD0363D758CB}"/>
                  </a:ext>
                </a:extLst>
              </p:cNvPr>
              <p:cNvSpPr txBox="1"/>
              <p:nvPr/>
            </p:nvSpPr>
            <p:spPr>
              <a:xfrm>
                <a:off x="2517212" y="2813819"/>
                <a:ext cx="7233775"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𝑃</m:t>
                      </m:r>
                      <m:r>
                        <a:rPr lang="en-US" sz="7500" b="0" i="1" smtClean="0">
                          <a:solidFill>
                            <a:schemeClr val="bg1"/>
                          </a:solidFill>
                          <a:latin typeface="Cambria Math" panose="02040503050406030204" pitchFamily="18" charset="0"/>
                        </a:rPr>
                        <m:t>(</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=1|</m:t>
                      </m:r>
                      <m:r>
                        <a:rPr lang="en-US" sz="7500" b="1" i="0" smtClean="0">
                          <a:solidFill>
                            <a:schemeClr val="bg1"/>
                          </a:solidFill>
                          <a:latin typeface="Cambria Math" panose="02040503050406030204" pitchFamily="18" charset="0"/>
                        </a:rPr>
                        <m:t>𝐗</m:t>
                      </m:r>
                      <m:r>
                        <a:rPr lang="en-US" sz="7500" b="0" i="1" smtClean="0">
                          <a:solidFill>
                            <a:schemeClr val="bg1"/>
                          </a:solidFill>
                          <a:latin typeface="Cambria Math" panose="02040503050406030204" pitchFamily="18" charset="0"/>
                        </a:rPr>
                        <m:t>)</m:t>
                      </m:r>
                    </m:oMath>
                  </m:oMathPara>
                </a14:m>
                <a:endParaRPr lang="en-US" sz="7500" b="1" dirty="0"/>
              </a:p>
            </p:txBody>
          </p:sp>
        </mc:Choice>
        <mc:Fallback xmlns="">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3"/>
                <a:stretch>
                  <a:fillRect l="-876" t="-1099" r="-3678" b="-34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AB8B3F7-9161-7446-A2DE-B694407229EC}"/>
                  </a:ext>
                </a:extLst>
              </p:cNvPr>
              <p:cNvSpPr txBox="1"/>
              <p:nvPr/>
            </p:nvSpPr>
            <p:spPr>
              <a:xfrm>
                <a:off x="3241866" y="4356659"/>
                <a:ext cx="5784468" cy="1154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r>
                        <a:rPr lang="en-US" sz="7500" b="0" i="1" smtClean="0">
                          <a:solidFill>
                            <a:schemeClr val="bg1"/>
                          </a:solidFill>
                          <a:latin typeface="Cambria Math" panose="02040503050406030204" pitchFamily="18" charset="0"/>
                        </a:rPr>
                        <m:t>𝑓</m:t>
                      </m:r>
                      <m:r>
                        <a:rPr lang="en-US" sz="7500" b="0" i="1" smtClean="0">
                          <a:solidFill>
                            <a:schemeClr val="bg1"/>
                          </a:solidFill>
                          <a:latin typeface="Cambria Math" panose="02040503050406030204" pitchFamily="18" charset="0"/>
                        </a:rPr>
                        <m:t>(</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 </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r>
                        <a:rPr lang="en-US" sz="7500" b="0" i="1" smtClean="0">
                          <a:solidFill>
                            <a:schemeClr val="bg1"/>
                          </a:solidFill>
                          <a:latin typeface="Cambria Math" panose="02040503050406030204" pitchFamily="18" charset="0"/>
                        </a:rPr>
                        <m:t>)</m:t>
                      </m:r>
                    </m:oMath>
                  </m:oMathPara>
                </a14:m>
                <a:endParaRPr lang="en-US" sz="7500" b="1" dirty="0"/>
              </a:p>
            </p:txBody>
          </p:sp>
        </mc:Choice>
        <mc:Fallback xmlns="">
          <p:sp>
            <p:nvSpPr>
              <p:cNvPr id="5" name="TextBox 4">
                <a:extLst>
                  <a:ext uri="{FF2B5EF4-FFF2-40B4-BE49-F238E27FC236}">
                    <a16:creationId xmlns:a16="http://schemas.microsoft.com/office/drawing/2014/main" id="{CAB8B3F7-9161-7446-A2DE-B694407229EC}"/>
                  </a:ext>
                </a:extLst>
              </p:cNvPr>
              <p:cNvSpPr txBox="1">
                <a:spLocks noRot="1" noChangeAspect="1" noMove="1" noResize="1" noEditPoints="1" noAdjustHandles="1" noChangeArrowheads="1" noChangeShapeType="1" noTextEdit="1"/>
              </p:cNvSpPr>
              <p:nvPr/>
            </p:nvSpPr>
            <p:spPr>
              <a:xfrm>
                <a:off x="3241866" y="4356659"/>
                <a:ext cx="5784468" cy="1154162"/>
              </a:xfrm>
              <a:prstGeom prst="rect">
                <a:avLst/>
              </a:prstGeom>
              <a:blipFill>
                <a:blip r:embed="rId4"/>
                <a:stretch>
                  <a:fillRect l="-1532" r="-5252" b="-33696"/>
                </a:stretch>
              </a:blipFill>
            </p:spPr>
            <p:txBody>
              <a:bodyPr/>
              <a:lstStyle/>
              <a:p>
                <a:r>
                  <a:rPr lang="en-US">
                    <a:noFill/>
                  </a:rPr>
                  <a:t> </a:t>
                </a:r>
              </a:p>
            </p:txBody>
          </p:sp>
        </mc:Fallback>
      </mc:AlternateContent>
    </p:spTree>
    <p:extLst>
      <p:ext uri="{BB962C8B-B14F-4D97-AF65-F5344CB8AC3E}">
        <p14:creationId xmlns:p14="http://schemas.microsoft.com/office/powerpoint/2010/main" val="2438359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BD6BD14-D4D6-9D41-BBD5-92F20F0CA111}"/>
              </a:ext>
            </a:extLst>
          </p:cNvPr>
          <p:cNvGraphicFramePr/>
          <p:nvPr>
            <p:extLst>
              <p:ext uri="{D42A27DB-BD31-4B8C-83A1-F6EECF244321}">
                <p14:modId xmlns:p14="http://schemas.microsoft.com/office/powerpoint/2010/main" val="2249772570"/>
              </p:ext>
            </p:extLst>
          </p:nvPr>
        </p:nvGraphicFramePr>
        <p:xfrm>
          <a:off x="0" y="0"/>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85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122640" y="2276813"/>
                <a:ext cx="1147153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𝑖</m:t>
                                  </m:r>
                                </m:sub>
                              </m:sSub>
                            </m:e>
                          </m:nary>
                        </m:den>
                      </m:f>
                    </m:oMath>
                  </m:oMathPara>
                </a14:m>
                <a:endParaRPr lang="en-US" sz="66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2293373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122640" y="2276813"/>
                <a:ext cx="1147153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𝑤</m:t>
                                  </m:r>
                                </m:e>
                                <m:sub>
                                  <m:r>
                                    <a:rPr lang="en-US" sz="6600" b="0" i="1" smtClean="0">
                                      <a:solidFill>
                                        <a:schemeClr val="accent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𝑤</m:t>
                                  </m:r>
                                </m:e>
                                <m:sub>
                                  <m:r>
                                    <a:rPr lang="en-US" sz="6600" b="0" i="1" smtClean="0">
                                      <a:solidFill>
                                        <a:schemeClr val="accent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𝑤</m:t>
                                  </m:r>
                                </m:e>
                                <m:sub>
                                  <m:r>
                                    <a:rPr lang="en-US" sz="6600" b="0" i="1" smtClean="0">
                                      <a:solidFill>
                                        <a:schemeClr val="accent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𝑤</m:t>
                                  </m:r>
                                </m:e>
                                <m:sub>
                                  <m:r>
                                    <a:rPr lang="en-US" sz="6600" b="0" i="1" smtClean="0">
                                      <a:solidFill>
                                        <a:schemeClr val="accent1"/>
                                      </a:solidFill>
                                      <a:latin typeface="Cambria Math" panose="02040503050406030204" pitchFamily="18" charset="0"/>
                                    </a:rPr>
                                    <m:t>𝑖</m:t>
                                  </m:r>
                                </m:sub>
                              </m:sSub>
                            </m:e>
                          </m:nary>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1704768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4"/>
            <a:ext cx="11259670" cy="61497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i="1" dirty="0">
                <a:solidFill>
                  <a:schemeClr val="accent1"/>
                </a:solidFill>
                <a:latin typeface="Franklin Gothic Heavy" charset="0"/>
                <a:ea typeface="Franklin Gothic Heavy" charset="0"/>
                <a:cs typeface="Franklin Gothic Heavy" charset="0"/>
              </a:rPr>
              <a:t>propensity scores</a:t>
            </a:r>
          </a:p>
          <a:p>
            <a:r>
              <a:rPr lang="en-US" dirty="0">
                <a:solidFill>
                  <a:schemeClr val="bg1"/>
                </a:solidFill>
                <a:latin typeface="Franklin Gothic Heavy" charset="0"/>
                <a:ea typeface="Franklin Gothic Heavy" charset="0"/>
                <a:cs typeface="Franklin Gothic Heavy" charset="0"/>
              </a:rPr>
              <a:t>How do we incorporate the propensity scores?</a:t>
            </a:r>
          </a:p>
          <a:p>
            <a:r>
              <a:rPr lang="en-US" i="1" dirty="0">
                <a:solidFill>
                  <a:schemeClr val="accent1"/>
                </a:solidFill>
                <a:latin typeface="Franklin Gothic Heavy" charset="0"/>
                <a:ea typeface="Franklin Gothic Heavy" charset="0"/>
                <a:cs typeface="Franklin Gothic Heavy" charset="0"/>
              </a:rPr>
              <a:t>weighting</a:t>
            </a: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sp>
        <p:nvSpPr>
          <p:cNvPr id="3" name="Rectangle 2">
            <a:extLst>
              <a:ext uri="{FF2B5EF4-FFF2-40B4-BE49-F238E27FC236}">
                <a16:creationId xmlns:a16="http://schemas.microsoft.com/office/drawing/2014/main" id="{418CFD84-84CC-A34C-8FD9-2E1A2223EA21}"/>
              </a:ext>
            </a:extLst>
          </p:cNvPr>
          <p:cNvSpPr/>
          <p:nvPr/>
        </p:nvSpPr>
        <p:spPr>
          <a:xfrm>
            <a:off x="179294" y="5916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143436" y="310645"/>
            <a:ext cx="519953" cy="830997"/>
          </a:xfrm>
          <a:prstGeom prst="rect">
            <a:avLst/>
          </a:prstGeom>
          <a:noFill/>
        </p:spPr>
        <p:txBody>
          <a:bodyPr wrap="square" rtlCol="0">
            <a:spAutoFit/>
          </a:bodyPr>
          <a:lstStyle/>
          <a:p>
            <a:r>
              <a:rPr lang="en-US" sz="4800" dirty="0">
                <a:solidFill>
                  <a:schemeClr val="bg1"/>
                </a:solidFill>
              </a:rPr>
              <a:t>✓</a:t>
            </a:r>
          </a:p>
        </p:txBody>
      </p:sp>
      <p:sp>
        <p:nvSpPr>
          <p:cNvPr id="6" name="Rectangle 5">
            <a:extLst>
              <a:ext uri="{FF2B5EF4-FFF2-40B4-BE49-F238E27FC236}">
                <a16:creationId xmlns:a16="http://schemas.microsoft.com/office/drawing/2014/main" id="{72CDC18A-EDE7-0847-BD45-579B73266373}"/>
              </a:ext>
            </a:extLst>
          </p:cNvPr>
          <p:cNvSpPr/>
          <p:nvPr/>
        </p:nvSpPr>
        <p:spPr>
          <a:xfrm>
            <a:off x="197223" y="2447366"/>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82520F-9155-754A-A1B3-426BCEAC6762}"/>
              </a:ext>
            </a:extLst>
          </p:cNvPr>
          <p:cNvSpPr txBox="1"/>
          <p:nvPr/>
        </p:nvSpPr>
        <p:spPr>
          <a:xfrm>
            <a:off x="125505" y="2175299"/>
            <a:ext cx="519953" cy="830997"/>
          </a:xfrm>
          <a:prstGeom prst="rect">
            <a:avLst/>
          </a:prstGeom>
          <a:noFill/>
        </p:spPr>
        <p:txBody>
          <a:bodyPr wrap="square" rtlCol="0">
            <a:spAutoFit/>
          </a:bodyPr>
          <a:lstStyle/>
          <a:p>
            <a:r>
              <a:rPr lang="en-US" sz="4800" dirty="0">
                <a:solidFill>
                  <a:schemeClr val="bg1"/>
                </a:solidFill>
              </a:rPr>
              <a:t>✓</a:t>
            </a:r>
          </a:p>
        </p:txBody>
      </p:sp>
    </p:spTree>
    <p:extLst>
      <p:ext uri="{BB962C8B-B14F-4D97-AF65-F5344CB8AC3E}">
        <p14:creationId xmlns:p14="http://schemas.microsoft.com/office/powerpoint/2010/main" val="1895064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4"/>
            <a:ext cx="11259670" cy="61497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i="1" dirty="0">
                <a:solidFill>
                  <a:schemeClr val="accent1"/>
                </a:solidFill>
                <a:latin typeface="Franklin Gothic Heavy" charset="0"/>
                <a:ea typeface="Franklin Gothic Heavy" charset="0"/>
                <a:cs typeface="Franklin Gothic Heavy" charset="0"/>
              </a:rPr>
              <a:t>propensity scores</a:t>
            </a:r>
          </a:p>
          <a:p>
            <a:r>
              <a:rPr lang="en-US" dirty="0">
                <a:solidFill>
                  <a:schemeClr val="bg1"/>
                </a:solidFill>
                <a:latin typeface="Franklin Gothic Heavy" charset="0"/>
                <a:ea typeface="Franklin Gothic Heavy" charset="0"/>
                <a:cs typeface="Franklin Gothic Heavy" charset="0"/>
              </a:rPr>
              <a:t>How do we incorporate the propensity scores?</a:t>
            </a:r>
          </a:p>
          <a:p>
            <a:pPr>
              <a:spcAft>
                <a:spcPts val="500"/>
              </a:spcAft>
            </a:pPr>
            <a:r>
              <a:rPr lang="en-US" i="1" dirty="0">
                <a:solidFill>
                  <a:schemeClr val="accent1"/>
                </a:solidFill>
                <a:latin typeface="Franklin Gothic Heavy" charset="0"/>
                <a:ea typeface="Franklin Gothic Heavy" charset="0"/>
                <a:cs typeface="Franklin Gothic Heavy" charset="0"/>
              </a:rPr>
              <a:t>weighting</a:t>
            </a:r>
          </a:p>
          <a:p>
            <a:r>
              <a:rPr lang="en-US" dirty="0">
                <a:solidFill>
                  <a:schemeClr val="bg1"/>
                </a:solidFill>
                <a:latin typeface="Franklin Gothic Heavy" charset="0"/>
                <a:ea typeface="Franklin Gothic Heavy" charset="0"/>
                <a:cs typeface="Franklin Gothic Heavy" charset="0"/>
              </a:rPr>
              <a:t>How do we calculate these weights?</a:t>
            </a:r>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sp>
        <p:nvSpPr>
          <p:cNvPr id="3" name="Rectangle 2">
            <a:extLst>
              <a:ext uri="{FF2B5EF4-FFF2-40B4-BE49-F238E27FC236}">
                <a16:creationId xmlns:a16="http://schemas.microsoft.com/office/drawing/2014/main" id="{418CFD84-84CC-A34C-8FD9-2E1A2223EA21}"/>
              </a:ext>
            </a:extLst>
          </p:cNvPr>
          <p:cNvSpPr/>
          <p:nvPr/>
        </p:nvSpPr>
        <p:spPr>
          <a:xfrm>
            <a:off x="179294" y="5916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143436" y="310645"/>
            <a:ext cx="519953" cy="830997"/>
          </a:xfrm>
          <a:prstGeom prst="rect">
            <a:avLst/>
          </a:prstGeom>
          <a:noFill/>
        </p:spPr>
        <p:txBody>
          <a:bodyPr wrap="square" rtlCol="0">
            <a:spAutoFit/>
          </a:bodyPr>
          <a:lstStyle/>
          <a:p>
            <a:r>
              <a:rPr lang="en-US" sz="4800" dirty="0">
                <a:solidFill>
                  <a:schemeClr val="bg1"/>
                </a:solidFill>
              </a:rPr>
              <a:t>✓</a:t>
            </a:r>
          </a:p>
        </p:txBody>
      </p:sp>
      <p:sp>
        <p:nvSpPr>
          <p:cNvPr id="6" name="Rectangle 5">
            <a:extLst>
              <a:ext uri="{FF2B5EF4-FFF2-40B4-BE49-F238E27FC236}">
                <a16:creationId xmlns:a16="http://schemas.microsoft.com/office/drawing/2014/main" id="{72CDC18A-EDE7-0847-BD45-579B73266373}"/>
              </a:ext>
            </a:extLst>
          </p:cNvPr>
          <p:cNvSpPr/>
          <p:nvPr/>
        </p:nvSpPr>
        <p:spPr>
          <a:xfrm>
            <a:off x="197223" y="2447366"/>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82520F-9155-754A-A1B3-426BCEAC6762}"/>
              </a:ext>
            </a:extLst>
          </p:cNvPr>
          <p:cNvSpPr txBox="1"/>
          <p:nvPr/>
        </p:nvSpPr>
        <p:spPr>
          <a:xfrm>
            <a:off x="125505" y="2175299"/>
            <a:ext cx="519953" cy="830997"/>
          </a:xfrm>
          <a:prstGeom prst="rect">
            <a:avLst/>
          </a:prstGeom>
          <a:noFill/>
        </p:spPr>
        <p:txBody>
          <a:bodyPr wrap="square" rtlCol="0">
            <a:spAutoFit/>
          </a:bodyPr>
          <a:lstStyle/>
          <a:p>
            <a:r>
              <a:rPr lang="en-US" sz="4800" dirty="0">
                <a:solidFill>
                  <a:schemeClr val="bg1"/>
                </a:solidFill>
              </a:rPr>
              <a:t>✓</a:t>
            </a:r>
          </a:p>
        </p:txBody>
      </p:sp>
      <p:sp>
        <p:nvSpPr>
          <p:cNvPr id="8" name="Rectangle 7">
            <a:extLst>
              <a:ext uri="{FF2B5EF4-FFF2-40B4-BE49-F238E27FC236}">
                <a16:creationId xmlns:a16="http://schemas.microsoft.com/office/drawing/2014/main" id="{CBB2C6A4-0F0A-4041-B06A-45A0643774DE}"/>
              </a:ext>
            </a:extLst>
          </p:cNvPr>
          <p:cNvSpPr/>
          <p:nvPr/>
        </p:nvSpPr>
        <p:spPr>
          <a:xfrm>
            <a:off x="197223" y="4039953"/>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9297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18D9E-70CF-2348-B010-371F316E5FA6}"/>
              </a:ext>
            </a:extLst>
          </p:cNvPr>
          <p:cNvSpPr>
            <a:spLocks noGrp="1"/>
          </p:cNvSpPr>
          <p:nvPr>
            <p:ph type="title"/>
          </p:nvPr>
        </p:nvSpPr>
        <p:spPr/>
        <p:txBody>
          <a:bodyPr/>
          <a:lstStyle/>
          <a:p>
            <a:r>
              <a:rPr lang="en-US" b="0" dirty="0"/>
              <a:t>Method</a:t>
            </a:r>
          </a:p>
        </p:txBody>
      </p:sp>
    </p:spTree>
    <p:extLst>
      <p:ext uri="{BB962C8B-B14F-4D97-AF65-F5344CB8AC3E}">
        <p14:creationId xmlns:p14="http://schemas.microsoft.com/office/powerpoint/2010/main" val="1375492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C28D-52BE-664D-88D1-BED35C2E5CA7}"/>
              </a:ext>
            </a:extLst>
          </p:cNvPr>
          <p:cNvSpPr>
            <a:spLocks noGrp="1"/>
          </p:cNvSpPr>
          <p:nvPr>
            <p:ph type="title"/>
          </p:nvPr>
        </p:nvSpPr>
        <p:spPr/>
        <p:txBody>
          <a:bodyPr/>
          <a:lstStyle/>
          <a:p>
            <a:r>
              <a:rPr lang="en-US" dirty="0"/>
              <a:t>Weighting</a:t>
            </a:r>
          </a:p>
        </p:txBody>
      </p:sp>
      <p:sp>
        <p:nvSpPr>
          <p:cNvPr id="3" name="Content Placeholder 2">
            <a:extLst>
              <a:ext uri="{FF2B5EF4-FFF2-40B4-BE49-F238E27FC236}">
                <a16:creationId xmlns:a16="http://schemas.microsoft.com/office/drawing/2014/main" id="{147E94AC-C337-E944-9A22-D3AB9B1E9E89}"/>
              </a:ext>
            </a:extLst>
          </p:cNvPr>
          <p:cNvSpPr>
            <a:spLocks noGrp="1"/>
          </p:cNvSpPr>
          <p:nvPr>
            <p:ph idx="1"/>
          </p:nvPr>
        </p:nvSpPr>
        <p:spPr/>
        <p:txBody>
          <a:bodyPr/>
          <a:lstStyle/>
          <a:p>
            <a:r>
              <a:rPr lang="en-US" b="1" dirty="0">
                <a:solidFill>
                  <a:schemeClr val="accent1"/>
                </a:solidFill>
              </a:rPr>
              <a:t>ATE</a:t>
            </a:r>
            <a:r>
              <a:rPr lang="en-US" dirty="0"/>
              <a:t> Average treatment effect</a:t>
            </a:r>
            <a:endParaRPr lang="en-US" b="1" dirty="0"/>
          </a:p>
          <a:p>
            <a:r>
              <a:rPr lang="en-US" b="1" dirty="0">
                <a:solidFill>
                  <a:schemeClr val="accent1"/>
                </a:solidFill>
              </a:rPr>
              <a:t>ATM</a:t>
            </a:r>
            <a:r>
              <a:rPr lang="en-US" dirty="0"/>
              <a:t> Average treatment effect among the evenly </a:t>
            </a:r>
            <a:r>
              <a:rPr lang="en-US" dirty="0" err="1"/>
              <a:t>matchable</a:t>
            </a:r>
            <a:endParaRPr lang="en-US" b="1" dirty="0"/>
          </a:p>
          <a:p>
            <a:r>
              <a:rPr lang="en-US" b="1" dirty="0">
                <a:solidFill>
                  <a:schemeClr val="accent1"/>
                </a:solidFill>
              </a:rPr>
              <a:t>ATO</a:t>
            </a:r>
            <a:r>
              <a:rPr lang="en-US" dirty="0"/>
              <a:t> Average treatment effect among the overlap population</a:t>
            </a:r>
            <a:endParaRPr lang="en-US" b="1" dirty="0"/>
          </a:p>
        </p:txBody>
      </p:sp>
    </p:spTree>
    <p:extLst>
      <p:ext uri="{BB962C8B-B14F-4D97-AF65-F5344CB8AC3E}">
        <p14:creationId xmlns:p14="http://schemas.microsoft.com/office/powerpoint/2010/main" val="1658454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2008419" y="2428809"/>
                <a:ext cx="8251361" cy="2363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𝐴𝑇𝐸</m:t>
                          </m:r>
                        </m:sub>
                      </m:sSub>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r>
                        <a:rPr lang="en-US" sz="7500" b="0" i="1" smtClean="0">
                          <a:solidFill>
                            <a:schemeClr val="bg1"/>
                          </a:solidFill>
                          <a:latin typeface="Cambria Math" panose="02040503050406030204" pitchFamily="18" charset="0"/>
                        </a:rPr>
                        <m:t>+</m:t>
                      </m:r>
                      <m:f>
                        <m:fPr>
                          <m:ctrlPr>
                            <a:rPr lang="en-US" sz="7500" b="0" i="1" smtClean="0">
                              <a:solidFill>
                                <a:schemeClr val="bg1"/>
                              </a:solidFill>
                              <a:latin typeface="Cambria Math" panose="02040503050406030204" pitchFamily="18" charset="0"/>
                            </a:rPr>
                          </m:ctrlPr>
                        </m:fPr>
                        <m:num>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1 −</m:t>
                              </m:r>
                              <m:r>
                                <a:rPr lang="en-US" sz="7500" b="0" i="1" smtClean="0">
                                  <a:solidFill>
                                    <a:schemeClr val="bg1"/>
                                  </a:solidFill>
                                  <a:latin typeface="Cambria Math" panose="02040503050406030204" pitchFamily="18" charset="0"/>
                                </a:rPr>
                                <m:t>𝑍</m:t>
                              </m:r>
                            </m:e>
                            <m:sub>
                              <m:r>
                                <a:rPr lang="en-US" sz="7500" b="0" i="1" smtClean="0">
                                  <a:solidFill>
                                    <a:schemeClr val="bg1"/>
                                  </a:solidFill>
                                  <a:latin typeface="Cambria Math" panose="02040503050406030204" pitchFamily="18" charset="0"/>
                                </a:rPr>
                                <m:t>𝑖</m:t>
                              </m:r>
                            </m:sub>
                          </m:sSub>
                        </m:num>
                        <m:den>
                          <m:r>
                            <a:rPr lang="en-US" sz="7500" b="0" i="1" smtClean="0">
                              <a:solidFill>
                                <a:schemeClr val="bg1"/>
                              </a:solidFill>
                              <a:latin typeface="Cambria Math" panose="02040503050406030204" pitchFamily="18" charset="0"/>
                            </a:rPr>
                            <m:t>1 −</m:t>
                          </m:r>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𝑒</m:t>
                              </m:r>
                            </m:e>
                            <m:sub>
                              <m:r>
                                <a:rPr lang="en-US" sz="7500" b="0" i="1" smtClean="0">
                                  <a:solidFill>
                                    <a:schemeClr val="bg1"/>
                                  </a:solidFill>
                                  <a:latin typeface="Cambria Math" panose="02040503050406030204" pitchFamily="18" charset="0"/>
                                </a:rPr>
                                <m:t>𝑖</m:t>
                              </m:r>
                            </m:sub>
                          </m:sSub>
                        </m:den>
                      </m:f>
                    </m:oMath>
                  </m:oMathPara>
                </a14:m>
                <a:endParaRPr lang="en-US" sz="75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mc:Fallback>
      </mc:AlternateContent>
    </p:spTree>
    <p:extLst>
      <p:ext uri="{BB962C8B-B14F-4D97-AF65-F5344CB8AC3E}">
        <p14:creationId xmlns:p14="http://schemas.microsoft.com/office/powerpoint/2010/main" val="406832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2008419" y="2428809"/>
                <a:ext cx="8251361" cy="2363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𝐴𝑇𝐸</m:t>
                          </m:r>
                        </m:sub>
                      </m:sSub>
                      <m:r>
                        <a:rPr lang="en-US" sz="7500" b="0" i="1" smtClean="0">
                          <a:solidFill>
                            <a:schemeClr val="bg1"/>
                          </a:solidFill>
                          <a:latin typeface="Cambria Math" panose="02040503050406030204" pitchFamily="18" charset="0"/>
                        </a:rPr>
                        <m:t>=</m:t>
                      </m:r>
                      <m:f>
                        <m:fPr>
                          <m:ctrlPr>
                            <a:rPr lang="en-US" sz="7500" b="0" i="1" smtClean="0">
                              <a:solidFill>
                                <a:schemeClr val="accent1"/>
                              </a:solidFill>
                              <a:latin typeface="Cambria Math" panose="02040503050406030204" pitchFamily="18" charset="0"/>
                            </a:rPr>
                          </m:ctrlPr>
                        </m:fPr>
                        <m:num>
                          <m:sSub>
                            <m:sSubPr>
                              <m:ctrlPr>
                                <a:rPr lang="en-US" sz="7500" b="0" i="1" smtClean="0">
                                  <a:solidFill>
                                    <a:schemeClr val="accent1"/>
                                  </a:solidFill>
                                  <a:latin typeface="Cambria Math" panose="02040503050406030204" pitchFamily="18" charset="0"/>
                                </a:rPr>
                              </m:ctrlPr>
                            </m:sSubPr>
                            <m:e>
                              <m:r>
                                <a:rPr lang="en-US" sz="7500" b="0" i="1" smtClean="0">
                                  <a:solidFill>
                                    <a:schemeClr val="accent1"/>
                                  </a:solidFill>
                                  <a:latin typeface="Cambria Math" panose="02040503050406030204" pitchFamily="18" charset="0"/>
                                </a:rPr>
                                <m:t>𝑍</m:t>
                              </m:r>
                            </m:e>
                            <m:sub>
                              <m:r>
                                <a:rPr lang="en-US" sz="7500" b="0" i="1" smtClean="0">
                                  <a:solidFill>
                                    <a:schemeClr val="accent1"/>
                                  </a:solidFill>
                                  <a:latin typeface="Cambria Math" panose="02040503050406030204" pitchFamily="18" charset="0"/>
                                </a:rPr>
                                <m:t>𝑖</m:t>
                              </m:r>
                            </m:sub>
                          </m:sSub>
                        </m:num>
                        <m:den>
                          <m:sSub>
                            <m:sSubPr>
                              <m:ctrlPr>
                                <a:rPr lang="en-US" sz="7500" b="0" i="1" smtClean="0">
                                  <a:solidFill>
                                    <a:schemeClr val="accent1"/>
                                  </a:solidFill>
                                  <a:latin typeface="Cambria Math" panose="02040503050406030204" pitchFamily="18" charset="0"/>
                                </a:rPr>
                              </m:ctrlPr>
                            </m:sSubPr>
                            <m:e>
                              <m:r>
                                <a:rPr lang="en-US" sz="7500" b="0" i="1" smtClean="0">
                                  <a:solidFill>
                                    <a:schemeClr val="accent1"/>
                                  </a:solidFill>
                                  <a:latin typeface="Cambria Math" panose="02040503050406030204" pitchFamily="18" charset="0"/>
                                </a:rPr>
                                <m:t>𝑒</m:t>
                              </m:r>
                            </m:e>
                            <m:sub>
                              <m:r>
                                <a:rPr lang="en-US" sz="7500" b="0" i="1" smtClean="0">
                                  <a:solidFill>
                                    <a:schemeClr val="accent1"/>
                                  </a:solidFill>
                                  <a:latin typeface="Cambria Math" panose="02040503050406030204" pitchFamily="18" charset="0"/>
                                </a:rPr>
                                <m:t>𝑖</m:t>
                              </m:r>
                            </m:sub>
                          </m:sSub>
                        </m:den>
                      </m:f>
                      <m:r>
                        <a:rPr lang="en-US" sz="7500" b="0" i="1" smtClean="0">
                          <a:solidFill>
                            <a:schemeClr val="bg1">
                              <a:lumMod val="75000"/>
                            </a:schemeClr>
                          </a:solidFill>
                          <a:latin typeface="Cambria Math" panose="02040503050406030204" pitchFamily="18" charset="0"/>
                        </a:rPr>
                        <m:t>+</m:t>
                      </m:r>
                      <m:f>
                        <m:fPr>
                          <m:ctrlPr>
                            <a:rPr lang="en-US" sz="7500" b="0" i="1" smtClean="0">
                              <a:solidFill>
                                <a:schemeClr val="bg1">
                                  <a:lumMod val="75000"/>
                                </a:schemeClr>
                              </a:solidFill>
                              <a:latin typeface="Cambria Math" panose="02040503050406030204" pitchFamily="18" charset="0"/>
                            </a:rPr>
                          </m:ctrlPr>
                        </m:fPr>
                        <m:num>
                          <m:sSub>
                            <m:sSubPr>
                              <m:ctrlPr>
                                <a:rPr lang="en-US" sz="7500" b="0" i="1" smtClean="0">
                                  <a:solidFill>
                                    <a:schemeClr val="bg1">
                                      <a:lumMod val="75000"/>
                                    </a:schemeClr>
                                  </a:solidFill>
                                  <a:latin typeface="Cambria Math" panose="02040503050406030204" pitchFamily="18" charset="0"/>
                                </a:rPr>
                              </m:ctrlPr>
                            </m:sSubPr>
                            <m:e>
                              <m:r>
                                <a:rPr lang="en-US" sz="7500" b="0" i="1" smtClean="0">
                                  <a:solidFill>
                                    <a:schemeClr val="bg1">
                                      <a:lumMod val="75000"/>
                                    </a:schemeClr>
                                  </a:solidFill>
                                  <a:latin typeface="Cambria Math" panose="02040503050406030204" pitchFamily="18" charset="0"/>
                                </a:rPr>
                                <m:t>1 −</m:t>
                              </m:r>
                              <m:r>
                                <a:rPr lang="en-US" sz="7500" b="0" i="1" smtClean="0">
                                  <a:solidFill>
                                    <a:schemeClr val="bg1">
                                      <a:lumMod val="75000"/>
                                    </a:schemeClr>
                                  </a:solidFill>
                                  <a:latin typeface="Cambria Math" panose="02040503050406030204" pitchFamily="18" charset="0"/>
                                </a:rPr>
                                <m:t>𝑍</m:t>
                              </m:r>
                            </m:e>
                            <m:sub>
                              <m:r>
                                <a:rPr lang="en-US" sz="7500" b="0" i="1" smtClean="0">
                                  <a:solidFill>
                                    <a:schemeClr val="bg1">
                                      <a:lumMod val="75000"/>
                                    </a:schemeClr>
                                  </a:solidFill>
                                  <a:latin typeface="Cambria Math" panose="02040503050406030204" pitchFamily="18" charset="0"/>
                                </a:rPr>
                                <m:t>𝑖</m:t>
                              </m:r>
                            </m:sub>
                          </m:sSub>
                        </m:num>
                        <m:den>
                          <m:r>
                            <a:rPr lang="en-US" sz="7500" b="0" i="1" smtClean="0">
                              <a:solidFill>
                                <a:schemeClr val="bg1">
                                  <a:lumMod val="75000"/>
                                </a:schemeClr>
                              </a:solidFill>
                              <a:latin typeface="Cambria Math" panose="02040503050406030204" pitchFamily="18" charset="0"/>
                            </a:rPr>
                            <m:t>1 −</m:t>
                          </m:r>
                          <m:sSub>
                            <m:sSubPr>
                              <m:ctrlPr>
                                <a:rPr lang="en-US" sz="7500" b="0" i="1" smtClean="0">
                                  <a:solidFill>
                                    <a:schemeClr val="bg1">
                                      <a:lumMod val="75000"/>
                                    </a:schemeClr>
                                  </a:solidFill>
                                  <a:latin typeface="Cambria Math" panose="02040503050406030204" pitchFamily="18" charset="0"/>
                                </a:rPr>
                              </m:ctrlPr>
                            </m:sSubPr>
                            <m:e>
                              <m:r>
                                <a:rPr lang="en-US" sz="7500" b="0" i="1" smtClean="0">
                                  <a:solidFill>
                                    <a:schemeClr val="bg1">
                                      <a:lumMod val="75000"/>
                                    </a:schemeClr>
                                  </a:solidFill>
                                  <a:latin typeface="Cambria Math" panose="02040503050406030204" pitchFamily="18" charset="0"/>
                                </a:rPr>
                                <m:t>𝑒</m:t>
                              </m:r>
                            </m:e>
                            <m:sub>
                              <m:r>
                                <a:rPr lang="en-US" sz="7500" b="0" i="1" smtClean="0">
                                  <a:solidFill>
                                    <a:schemeClr val="bg1">
                                      <a:lumMod val="75000"/>
                                    </a:schemeClr>
                                  </a:solidFill>
                                  <a:latin typeface="Cambria Math" panose="02040503050406030204" pitchFamily="18" charset="0"/>
                                </a:rPr>
                                <m:t>𝑖</m:t>
                              </m:r>
                            </m:sub>
                          </m:sSub>
                        </m:den>
                      </m:f>
                    </m:oMath>
                  </m:oMathPara>
                </a14:m>
                <a:endParaRPr lang="en-US" sz="75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mc:Fallback>
      </mc:AlternateContent>
    </p:spTree>
    <p:extLst>
      <p:ext uri="{BB962C8B-B14F-4D97-AF65-F5344CB8AC3E}">
        <p14:creationId xmlns:p14="http://schemas.microsoft.com/office/powerpoint/2010/main" val="1791952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2008419" y="2428809"/>
                <a:ext cx="8251361" cy="2363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7500" b="0" i="1" smtClean="0">
                              <a:solidFill>
                                <a:schemeClr val="bg1"/>
                              </a:solidFill>
                              <a:latin typeface="Cambria Math" panose="02040503050406030204" pitchFamily="18" charset="0"/>
                            </a:rPr>
                          </m:ctrlPr>
                        </m:sSubPr>
                        <m:e>
                          <m:r>
                            <a:rPr lang="en-US" sz="7500" b="0" i="1" smtClean="0">
                              <a:solidFill>
                                <a:schemeClr val="bg1"/>
                              </a:solidFill>
                              <a:latin typeface="Cambria Math" panose="02040503050406030204" pitchFamily="18" charset="0"/>
                            </a:rPr>
                            <m:t>𝑤</m:t>
                          </m:r>
                        </m:e>
                        <m:sub>
                          <m:r>
                            <a:rPr lang="en-US" sz="7500" b="0" i="1" smtClean="0">
                              <a:solidFill>
                                <a:schemeClr val="bg1"/>
                              </a:solidFill>
                              <a:latin typeface="Cambria Math" panose="02040503050406030204" pitchFamily="18" charset="0"/>
                            </a:rPr>
                            <m:t>𝐴𝑇𝐸</m:t>
                          </m:r>
                        </m:sub>
                      </m:sSub>
                      <m:r>
                        <a:rPr lang="en-US" sz="7500" b="0" i="1" smtClean="0">
                          <a:solidFill>
                            <a:schemeClr val="bg1"/>
                          </a:solidFill>
                          <a:latin typeface="Cambria Math" panose="02040503050406030204" pitchFamily="18" charset="0"/>
                        </a:rPr>
                        <m:t>=</m:t>
                      </m:r>
                      <m:f>
                        <m:fPr>
                          <m:ctrlPr>
                            <a:rPr lang="en-US" sz="7500" b="0" i="1" smtClean="0">
                              <a:solidFill>
                                <a:schemeClr val="bg1">
                                  <a:lumMod val="75000"/>
                                </a:schemeClr>
                              </a:solidFill>
                              <a:latin typeface="Cambria Math" panose="02040503050406030204" pitchFamily="18" charset="0"/>
                            </a:rPr>
                          </m:ctrlPr>
                        </m:fPr>
                        <m:num>
                          <m:sSub>
                            <m:sSubPr>
                              <m:ctrlPr>
                                <a:rPr lang="en-US" sz="7500" b="0" i="1" smtClean="0">
                                  <a:solidFill>
                                    <a:schemeClr val="bg1">
                                      <a:lumMod val="75000"/>
                                    </a:schemeClr>
                                  </a:solidFill>
                                  <a:latin typeface="Cambria Math" panose="02040503050406030204" pitchFamily="18" charset="0"/>
                                </a:rPr>
                              </m:ctrlPr>
                            </m:sSubPr>
                            <m:e>
                              <m:r>
                                <a:rPr lang="en-US" sz="7500" b="0" i="1" smtClean="0">
                                  <a:solidFill>
                                    <a:schemeClr val="bg1">
                                      <a:lumMod val="75000"/>
                                    </a:schemeClr>
                                  </a:solidFill>
                                  <a:latin typeface="Cambria Math" panose="02040503050406030204" pitchFamily="18" charset="0"/>
                                </a:rPr>
                                <m:t>𝑍</m:t>
                              </m:r>
                            </m:e>
                            <m:sub>
                              <m:r>
                                <a:rPr lang="en-US" sz="7500" b="0" i="1" smtClean="0">
                                  <a:solidFill>
                                    <a:schemeClr val="bg1">
                                      <a:lumMod val="75000"/>
                                    </a:schemeClr>
                                  </a:solidFill>
                                  <a:latin typeface="Cambria Math" panose="02040503050406030204" pitchFamily="18" charset="0"/>
                                </a:rPr>
                                <m:t>𝑖</m:t>
                              </m:r>
                            </m:sub>
                          </m:sSub>
                        </m:num>
                        <m:den>
                          <m:sSub>
                            <m:sSubPr>
                              <m:ctrlPr>
                                <a:rPr lang="en-US" sz="7500" b="0" i="1" smtClean="0">
                                  <a:solidFill>
                                    <a:schemeClr val="bg1">
                                      <a:lumMod val="75000"/>
                                    </a:schemeClr>
                                  </a:solidFill>
                                  <a:latin typeface="Cambria Math" panose="02040503050406030204" pitchFamily="18" charset="0"/>
                                </a:rPr>
                              </m:ctrlPr>
                            </m:sSubPr>
                            <m:e>
                              <m:r>
                                <a:rPr lang="en-US" sz="7500" b="0" i="1" smtClean="0">
                                  <a:solidFill>
                                    <a:schemeClr val="bg1">
                                      <a:lumMod val="75000"/>
                                    </a:schemeClr>
                                  </a:solidFill>
                                  <a:latin typeface="Cambria Math" panose="02040503050406030204" pitchFamily="18" charset="0"/>
                                </a:rPr>
                                <m:t>𝑒</m:t>
                              </m:r>
                            </m:e>
                            <m:sub>
                              <m:r>
                                <a:rPr lang="en-US" sz="7500" b="0" i="1" smtClean="0">
                                  <a:solidFill>
                                    <a:schemeClr val="bg1">
                                      <a:lumMod val="75000"/>
                                    </a:schemeClr>
                                  </a:solidFill>
                                  <a:latin typeface="Cambria Math" panose="02040503050406030204" pitchFamily="18" charset="0"/>
                                </a:rPr>
                                <m:t>𝑖</m:t>
                              </m:r>
                            </m:sub>
                          </m:sSub>
                        </m:den>
                      </m:f>
                      <m:r>
                        <a:rPr lang="en-US" sz="7500" b="0" i="1" smtClean="0">
                          <a:solidFill>
                            <a:schemeClr val="bg1">
                              <a:lumMod val="75000"/>
                            </a:schemeClr>
                          </a:solidFill>
                          <a:latin typeface="Cambria Math" panose="02040503050406030204" pitchFamily="18" charset="0"/>
                        </a:rPr>
                        <m:t>+</m:t>
                      </m:r>
                      <m:f>
                        <m:fPr>
                          <m:ctrlPr>
                            <a:rPr lang="en-US" sz="7500" b="0" i="1" smtClean="0">
                              <a:solidFill>
                                <a:schemeClr val="accent1"/>
                              </a:solidFill>
                              <a:latin typeface="Cambria Math" panose="02040503050406030204" pitchFamily="18" charset="0"/>
                            </a:rPr>
                          </m:ctrlPr>
                        </m:fPr>
                        <m:num>
                          <m:sSub>
                            <m:sSubPr>
                              <m:ctrlPr>
                                <a:rPr lang="en-US" sz="7500" b="0" i="1" smtClean="0">
                                  <a:solidFill>
                                    <a:schemeClr val="accent1"/>
                                  </a:solidFill>
                                  <a:latin typeface="Cambria Math" panose="02040503050406030204" pitchFamily="18" charset="0"/>
                                </a:rPr>
                              </m:ctrlPr>
                            </m:sSubPr>
                            <m:e>
                              <m:r>
                                <a:rPr lang="en-US" sz="7500" b="0" i="1" smtClean="0">
                                  <a:solidFill>
                                    <a:schemeClr val="accent1"/>
                                  </a:solidFill>
                                  <a:latin typeface="Cambria Math" panose="02040503050406030204" pitchFamily="18" charset="0"/>
                                </a:rPr>
                                <m:t>1 −</m:t>
                              </m:r>
                              <m:r>
                                <a:rPr lang="en-US" sz="7500" b="0" i="1" smtClean="0">
                                  <a:solidFill>
                                    <a:schemeClr val="accent1"/>
                                  </a:solidFill>
                                  <a:latin typeface="Cambria Math" panose="02040503050406030204" pitchFamily="18" charset="0"/>
                                </a:rPr>
                                <m:t>𝑍</m:t>
                              </m:r>
                            </m:e>
                            <m:sub>
                              <m:r>
                                <a:rPr lang="en-US" sz="7500" b="0" i="1" smtClean="0">
                                  <a:solidFill>
                                    <a:schemeClr val="accent1"/>
                                  </a:solidFill>
                                  <a:latin typeface="Cambria Math" panose="02040503050406030204" pitchFamily="18" charset="0"/>
                                </a:rPr>
                                <m:t>𝑖</m:t>
                              </m:r>
                            </m:sub>
                          </m:sSub>
                        </m:num>
                        <m:den>
                          <m:r>
                            <a:rPr lang="en-US" sz="7500" b="0" i="1" smtClean="0">
                              <a:solidFill>
                                <a:schemeClr val="accent1"/>
                              </a:solidFill>
                              <a:latin typeface="Cambria Math" panose="02040503050406030204" pitchFamily="18" charset="0"/>
                            </a:rPr>
                            <m:t>1 −</m:t>
                          </m:r>
                          <m:sSub>
                            <m:sSubPr>
                              <m:ctrlPr>
                                <a:rPr lang="en-US" sz="7500" b="0" i="1" smtClean="0">
                                  <a:solidFill>
                                    <a:schemeClr val="accent1"/>
                                  </a:solidFill>
                                  <a:latin typeface="Cambria Math" panose="02040503050406030204" pitchFamily="18" charset="0"/>
                                </a:rPr>
                              </m:ctrlPr>
                            </m:sSubPr>
                            <m:e>
                              <m:r>
                                <a:rPr lang="en-US" sz="7500" b="0" i="1" smtClean="0">
                                  <a:solidFill>
                                    <a:schemeClr val="accent1"/>
                                  </a:solidFill>
                                  <a:latin typeface="Cambria Math" panose="02040503050406030204" pitchFamily="18" charset="0"/>
                                </a:rPr>
                                <m:t>𝑒</m:t>
                              </m:r>
                            </m:e>
                            <m:sub>
                              <m:r>
                                <a:rPr lang="en-US" sz="7500" b="0" i="1" smtClean="0">
                                  <a:solidFill>
                                    <a:schemeClr val="accent1"/>
                                  </a:solidFill>
                                  <a:latin typeface="Cambria Math" panose="02040503050406030204" pitchFamily="18" charset="0"/>
                                </a:rPr>
                                <m:t>𝑖</m:t>
                              </m:r>
                            </m:sub>
                          </m:sSub>
                        </m:den>
                      </m:f>
                    </m:oMath>
                  </m:oMathPara>
                </a14:m>
                <a:endParaRPr lang="en-US" sz="75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mc:Fallback>
      </mc:AlternateContent>
    </p:spTree>
    <p:extLst>
      <p:ext uri="{BB962C8B-B14F-4D97-AF65-F5344CB8AC3E}">
        <p14:creationId xmlns:p14="http://schemas.microsoft.com/office/powerpoint/2010/main" val="266084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5F5969-867A-9E4D-9C9C-CCDD450AC9D0}"/>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10" name="Rectangle 9">
            <a:extLst>
              <a:ext uri="{FF2B5EF4-FFF2-40B4-BE49-F238E27FC236}">
                <a16:creationId xmlns:a16="http://schemas.microsoft.com/office/drawing/2014/main" id="{25F9A2DA-A3C7-EF4A-A9EC-B84C94A278E2}"/>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174278-0FA8-AF47-8DBF-6455B2620B3F}"/>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765BD22-3B50-DB43-896F-5890B6DE76C4}"/>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13" name="TextBox 12">
            <a:extLst>
              <a:ext uri="{FF2B5EF4-FFF2-40B4-BE49-F238E27FC236}">
                <a16:creationId xmlns:a16="http://schemas.microsoft.com/office/drawing/2014/main" id="{7E8DFBD8-9AE1-804D-9811-6F53FE85EBF0}"/>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2996872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81A09EE-B99C-BC44-8EF8-8FDEAB18C85F}"/>
              </a:ext>
            </a:extLst>
          </p:cNvPr>
          <p:cNvCxnSpPr/>
          <p:nvPr/>
        </p:nvCxnSpPr>
        <p:spPr>
          <a:xfrm>
            <a:off x="960521" y="3390900"/>
            <a:ext cx="10347158"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7F4D5F97-9E8F-7F42-93DD-1F4428880659}"/>
              </a:ext>
            </a:extLst>
          </p:cNvPr>
          <p:cNvSpPr/>
          <p:nvPr/>
        </p:nvSpPr>
        <p:spPr>
          <a:xfrm>
            <a:off x="1556084" y="3096127"/>
            <a:ext cx="593558" cy="593558"/>
          </a:xfrm>
          <a:prstGeom prst="ellipse">
            <a:avLst/>
          </a:prstGeom>
          <a:solidFill>
            <a:schemeClr val="tx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3F5F7BC-0255-5F4B-8AEF-92D641161725}"/>
              </a:ext>
            </a:extLst>
          </p:cNvPr>
          <p:cNvSpPr/>
          <p:nvPr/>
        </p:nvSpPr>
        <p:spPr>
          <a:xfrm>
            <a:off x="4421605" y="3094121"/>
            <a:ext cx="593558" cy="593558"/>
          </a:xfrm>
          <a:prstGeom prst="ellipse">
            <a:avLst/>
          </a:prstGeom>
          <a:solidFill>
            <a:schemeClr val="tx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ADFD919-27F1-4D4B-9069-013067B6F7EC}"/>
              </a:ext>
            </a:extLst>
          </p:cNvPr>
          <p:cNvSpPr/>
          <p:nvPr/>
        </p:nvSpPr>
        <p:spPr>
          <a:xfrm>
            <a:off x="7287126" y="3096127"/>
            <a:ext cx="593558" cy="593558"/>
          </a:xfrm>
          <a:prstGeom prst="ellipse">
            <a:avLst/>
          </a:prstGeom>
          <a:solidFill>
            <a:schemeClr val="tx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2E1C420-728F-E247-BE7A-86698842E554}"/>
              </a:ext>
            </a:extLst>
          </p:cNvPr>
          <p:cNvCxnSpPr>
            <a:stCxn id="6" idx="0"/>
          </p:cNvCxnSpPr>
          <p:nvPr/>
        </p:nvCxnSpPr>
        <p:spPr>
          <a:xfrm flipV="1">
            <a:off x="1852863" y="2566737"/>
            <a:ext cx="0" cy="52939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9A43520-39B9-D54F-95E3-7A21B2BEA842}"/>
              </a:ext>
            </a:extLst>
          </p:cNvPr>
          <p:cNvCxnSpPr/>
          <p:nvPr/>
        </p:nvCxnSpPr>
        <p:spPr>
          <a:xfrm flipV="1">
            <a:off x="4718384" y="3687679"/>
            <a:ext cx="0" cy="52939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CF39D8-1056-8B45-B239-FA18E730D8DE}"/>
              </a:ext>
            </a:extLst>
          </p:cNvPr>
          <p:cNvCxnSpPr/>
          <p:nvPr/>
        </p:nvCxnSpPr>
        <p:spPr>
          <a:xfrm flipV="1">
            <a:off x="10449425" y="2566737"/>
            <a:ext cx="0" cy="52939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4D1690F-E10A-3742-B62C-05183B262E4D}"/>
              </a:ext>
            </a:extLst>
          </p:cNvPr>
          <p:cNvSpPr txBox="1"/>
          <p:nvPr/>
        </p:nvSpPr>
        <p:spPr>
          <a:xfrm>
            <a:off x="335881" y="568125"/>
            <a:ext cx="4177964" cy="646331"/>
          </a:xfrm>
          <a:prstGeom prst="rect">
            <a:avLst/>
          </a:prstGeom>
          <a:noFill/>
        </p:spPr>
        <p:txBody>
          <a:bodyPr wrap="square" rtlCol="0">
            <a:spAutoFit/>
          </a:bodyPr>
          <a:lstStyle/>
          <a:p>
            <a:r>
              <a:rPr lang="en-US" sz="3600" dirty="0">
                <a:solidFill>
                  <a:schemeClr val="bg1"/>
                </a:solidFill>
                <a:latin typeface="Franklin Gothic Medium" panose="020B0603020102020204" pitchFamily="34" charset="0"/>
              </a:rPr>
              <a:t>Background</a:t>
            </a:r>
          </a:p>
        </p:txBody>
      </p:sp>
      <p:sp>
        <p:nvSpPr>
          <p:cNvPr id="14" name="TextBox 13">
            <a:extLst>
              <a:ext uri="{FF2B5EF4-FFF2-40B4-BE49-F238E27FC236}">
                <a16:creationId xmlns:a16="http://schemas.microsoft.com/office/drawing/2014/main" id="{E7DCF1CF-4B90-3647-9EAE-DF26791D2549}"/>
              </a:ext>
            </a:extLst>
          </p:cNvPr>
          <p:cNvSpPr txBox="1"/>
          <p:nvPr/>
        </p:nvSpPr>
        <p:spPr>
          <a:xfrm>
            <a:off x="2149642" y="4246899"/>
            <a:ext cx="4692316" cy="646331"/>
          </a:xfrm>
          <a:prstGeom prst="rect">
            <a:avLst/>
          </a:prstGeom>
          <a:noFill/>
        </p:spPr>
        <p:txBody>
          <a:bodyPr wrap="square" rtlCol="0">
            <a:spAutoFit/>
          </a:bodyPr>
          <a:lstStyle/>
          <a:p>
            <a:r>
              <a:rPr lang="en-US" sz="3600" dirty="0">
                <a:solidFill>
                  <a:schemeClr val="bg1"/>
                </a:solidFill>
                <a:latin typeface="Franklin Gothic Medium" panose="020B0603020102020204" pitchFamily="34" charset="0"/>
              </a:rPr>
              <a:t>Method</a:t>
            </a:r>
          </a:p>
        </p:txBody>
      </p:sp>
      <p:sp>
        <p:nvSpPr>
          <p:cNvPr id="16" name="TextBox 15">
            <a:extLst>
              <a:ext uri="{FF2B5EF4-FFF2-40B4-BE49-F238E27FC236}">
                <a16:creationId xmlns:a16="http://schemas.microsoft.com/office/drawing/2014/main" id="{EE70F4D6-B5FD-8943-8A87-A0D4B05CC813}"/>
              </a:ext>
            </a:extLst>
          </p:cNvPr>
          <p:cNvSpPr txBox="1"/>
          <p:nvPr/>
        </p:nvSpPr>
        <p:spPr>
          <a:xfrm>
            <a:off x="6841958" y="1409476"/>
            <a:ext cx="5763291" cy="646331"/>
          </a:xfrm>
          <a:prstGeom prst="rect">
            <a:avLst/>
          </a:prstGeom>
          <a:noFill/>
        </p:spPr>
        <p:txBody>
          <a:bodyPr wrap="square" rtlCol="0">
            <a:spAutoFit/>
          </a:bodyPr>
          <a:lstStyle/>
          <a:p>
            <a:r>
              <a:rPr lang="en-US" sz="3600" dirty="0">
                <a:solidFill>
                  <a:schemeClr val="bg1"/>
                </a:solidFill>
                <a:latin typeface="Franklin Gothic Medium" panose="020B0603020102020204" pitchFamily="34" charset="0"/>
              </a:rPr>
              <a:t>Sensitivity Analysis</a:t>
            </a:r>
          </a:p>
        </p:txBody>
      </p:sp>
      <p:cxnSp>
        <p:nvCxnSpPr>
          <p:cNvPr id="18" name="Straight Connector 17">
            <a:extLst>
              <a:ext uri="{FF2B5EF4-FFF2-40B4-BE49-F238E27FC236}">
                <a16:creationId xmlns:a16="http://schemas.microsoft.com/office/drawing/2014/main" id="{C0017D50-EF0C-1B4B-9866-3E9B47786C6C}"/>
              </a:ext>
            </a:extLst>
          </p:cNvPr>
          <p:cNvCxnSpPr>
            <a:cxnSpLocks/>
          </p:cNvCxnSpPr>
          <p:nvPr/>
        </p:nvCxnSpPr>
        <p:spPr>
          <a:xfrm>
            <a:off x="335881" y="2419350"/>
            <a:ext cx="609600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209C21E-AAFE-CC4A-80A0-43533BE25C0C}"/>
              </a:ext>
            </a:extLst>
          </p:cNvPr>
          <p:cNvCxnSpPr>
            <a:cxnSpLocks/>
          </p:cNvCxnSpPr>
          <p:nvPr/>
        </p:nvCxnSpPr>
        <p:spPr>
          <a:xfrm>
            <a:off x="6841958" y="2419350"/>
            <a:ext cx="516656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F2BF65B-39A7-5344-9595-770491840298}"/>
              </a:ext>
            </a:extLst>
          </p:cNvPr>
          <p:cNvCxnSpPr>
            <a:cxnSpLocks/>
          </p:cNvCxnSpPr>
          <p:nvPr/>
        </p:nvCxnSpPr>
        <p:spPr>
          <a:xfrm>
            <a:off x="2149642" y="4283700"/>
            <a:ext cx="4168942"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F8E8AAC-D64C-0447-8CC2-CFCF379AAD5A}"/>
              </a:ext>
            </a:extLst>
          </p:cNvPr>
          <p:cNvSpPr/>
          <p:nvPr/>
        </p:nvSpPr>
        <p:spPr>
          <a:xfrm>
            <a:off x="335881" y="1219623"/>
            <a:ext cx="6096000" cy="923330"/>
          </a:xfrm>
          <a:prstGeom prst="rect">
            <a:avLst/>
          </a:prstGeom>
        </p:spPr>
        <p:txBody>
          <a:bodyPr>
            <a:spAutoFit/>
          </a:bodyPr>
          <a:lstStyle/>
          <a:p>
            <a:r>
              <a:rPr lang="en-US" dirty="0">
                <a:solidFill>
                  <a:schemeClr val="bg1"/>
                </a:solidFill>
                <a:latin typeface="Franklin Gothic Heavy" charset="0"/>
                <a:ea typeface="Franklin Gothic Heavy" charset="0"/>
                <a:cs typeface="Franklin Gothic Heavy" charset="0"/>
              </a:rPr>
              <a:t>How do we compensate for non-random treatment assignment?</a:t>
            </a:r>
          </a:p>
          <a:p>
            <a:r>
              <a:rPr lang="en-US" dirty="0">
                <a:solidFill>
                  <a:schemeClr val="bg1"/>
                </a:solidFill>
                <a:latin typeface="Franklin Gothic Heavy" charset="0"/>
                <a:ea typeface="Franklin Gothic Heavy" charset="0"/>
                <a:cs typeface="Franklin Gothic Heavy" charset="0"/>
              </a:rPr>
              <a:t>How do we incorporate the propensity scores?</a:t>
            </a:r>
          </a:p>
        </p:txBody>
      </p:sp>
      <p:sp>
        <p:nvSpPr>
          <p:cNvPr id="9" name="Rectangle 8">
            <a:extLst>
              <a:ext uri="{FF2B5EF4-FFF2-40B4-BE49-F238E27FC236}">
                <a16:creationId xmlns:a16="http://schemas.microsoft.com/office/drawing/2014/main" id="{8DABF3FF-76AB-6842-A359-1AE13445E1FE}"/>
              </a:ext>
            </a:extLst>
          </p:cNvPr>
          <p:cNvSpPr/>
          <p:nvPr/>
        </p:nvSpPr>
        <p:spPr>
          <a:xfrm>
            <a:off x="2149642" y="4836150"/>
            <a:ext cx="4102213" cy="646331"/>
          </a:xfrm>
          <a:prstGeom prst="rect">
            <a:avLst/>
          </a:prstGeom>
        </p:spPr>
        <p:txBody>
          <a:bodyPr wrap="none">
            <a:spAutoFit/>
          </a:bodyPr>
          <a:lstStyle/>
          <a:p>
            <a:r>
              <a:rPr lang="en-US" dirty="0">
                <a:solidFill>
                  <a:schemeClr val="bg1"/>
                </a:solidFill>
                <a:latin typeface="Franklin Gothic Heavy" charset="0"/>
                <a:ea typeface="Franklin Gothic Heavy" charset="0"/>
                <a:cs typeface="Franklin Gothic Heavy" charset="0"/>
              </a:rPr>
              <a:t>How do we calculate these weights?</a:t>
            </a:r>
          </a:p>
          <a:p>
            <a:r>
              <a:rPr lang="en-US" dirty="0">
                <a:solidFill>
                  <a:schemeClr val="bg1"/>
                </a:solidFill>
                <a:latin typeface="Franklin Gothic Heavy" charset="0"/>
                <a:ea typeface="Franklin Gothic Heavy" charset="0"/>
                <a:cs typeface="Franklin Gothic Heavy" charset="0"/>
              </a:rPr>
              <a:t>Which weights should we choose?</a:t>
            </a:r>
          </a:p>
        </p:txBody>
      </p:sp>
      <p:sp>
        <p:nvSpPr>
          <p:cNvPr id="21" name="Oval 20">
            <a:extLst>
              <a:ext uri="{FF2B5EF4-FFF2-40B4-BE49-F238E27FC236}">
                <a16:creationId xmlns:a16="http://schemas.microsoft.com/office/drawing/2014/main" id="{7A3D496A-8B09-A045-8A7A-8587786DB8AE}"/>
              </a:ext>
            </a:extLst>
          </p:cNvPr>
          <p:cNvSpPr/>
          <p:nvPr/>
        </p:nvSpPr>
        <p:spPr>
          <a:xfrm>
            <a:off x="10152646" y="3068616"/>
            <a:ext cx="593558" cy="593558"/>
          </a:xfrm>
          <a:prstGeom prst="ellipse">
            <a:avLst/>
          </a:prstGeom>
          <a:solidFill>
            <a:schemeClr val="tx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AE7B73D3-5904-7540-881D-E43FBF64584D}"/>
              </a:ext>
            </a:extLst>
          </p:cNvPr>
          <p:cNvCxnSpPr/>
          <p:nvPr/>
        </p:nvCxnSpPr>
        <p:spPr>
          <a:xfrm flipV="1">
            <a:off x="7583905" y="3687679"/>
            <a:ext cx="0" cy="52939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773CE14-7637-1044-B818-2C9B2DC7E4AF}"/>
              </a:ext>
            </a:extLst>
          </p:cNvPr>
          <p:cNvSpPr/>
          <p:nvPr/>
        </p:nvSpPr>
        <p:spPr>
          <a:xfrm>
            <a:off x="6431881" y="4851877"/>
            <a:ext cx="6096000" cy="646331"/>
          </a:xfrm>
          <a:prstGeom prst="rect">
            <a:avLst/>
          </a:prstGeom>
        </p:spPr>
        <p:txBody>
          <a:bodyPr>
            <a:spAutoFit/>
          </a:bodyPr>
          <a:lstStyle/>
          <a:p>
            <a:r>
              <a:rPr lang="en-US" dirty="0">
                <a:solidFill>
                  <a:schemeClr val="bg1"/>
                </a:solidFill>
                <a:latin typeface="Franklin Gothic Heavy" charset="0"/>
                <a:ea typeface="Franklin Gothic Heavy" charset="0"/>
                <a:cs typeface="Franklin Gothic Heavy" charset="0"/>
              </a:rPr>
              <a:t>How do we estimate the treatment effect?</a:t>
            </a:r>
          </a:p>
          <a:p>
            <a:r>
              <a:rPr lang="en-US" dirty="0">
                <a:solidFill>
                  <a:schemeClr val="bg1"/>
                </a:solidFill>
                <a:latin typeface="Franklin Gothic Heavy" charset="0"/>
                <a:ea typeface="Franklin Gothic Heavy" charset="0"/>
                <a:cs typeface="Franklin Gothic Heavy" charset="0"/>
              </a:rPr>
              <a:t>How do we estimate the variability?</a:t>
            </a:r>
          </a:p>
        </p:txBody>
      </p:sp>
      <p:sp>
        <p:nvSpPr>
          <p:cNvPr id="23" name="TextBox 22">
            <a:extLst>
              <a:ext uri="{FF2B5EF4-FFF2-40B4-BE49-F238E27FC236}">
                <a16:creationId xmlns:a16="http://schemas.microsoft.com/office/drawing/2014/main" id="{41C8CD5F-5E80-254A-83C8-E730F0193A45}"/>
              </a:ext>
            </a:extLst>
          </p:cNvPr>
          <p:cNvSpPr txBox="1"/>
          <p:nvPr/>
        </p:nvSpPr>
        <p:spPr>
          <a:xfrm>
            <a:off x="6431881" y="4283700"/>
            <a:ext cx="5576637" cy="646331"/>
          </a:xfrm>
          <a:prstGeom prst="rect">
            <a:avLst/>
          </a:prstGeom>
          <a:noFill/>
        </p:spPr>
        <p:txBody>
          <a:bodyPr wrap="square" rtlCol="0">
            <a:spAutoFit/>
          </a:bodyPr>
          <a:lstStyle/>
          <a:p>
            <a:r>
              <a:rPr lang="en-US" sz="3600" dirty="0">
                <a:solidFill>
                  <a:schemeClr val="bg1"/>
                </a:solidFill>
                <a:latin typeface="Franklin Gothic Medium" panose="020B0603020102020204" pitchFamily="34" charset="0"/>
              </a:rPr>
              <a:t>Estimation</a:t>
            </a:r>
          </a:p>
        </p:txBody>
      </p:sp>
      <p:cxnSp>
        <p:nvCxnSpPr>
          <p:cNvPr id="24" name="Straight Connector 23">
            <a:extLst>
              <a:ext uri="{FF2B5EF4-FFF2-40B4-BE49-F238E27FC236}">
                <a16:creationId xmlns:a16="http://schemas.microsoft.com/office/drawing/2014/main" id="{DE3FF798-02ED-7B48-8054-5C76269509B2}"/>
              </a:ext>
            </a:extLst>
          </p:cNvPr>
          <p:cNvCxnSpPr>
            <a:cxnSpLocks/>
          </p:cNvCxnSpPr>
          <p:nvPr/>
        </p:nvCxnSpPr>
        <p:spPr>
          <a:xfrm>
            <a:off x="6513094" y="4283700"/>
            <a:ext cx="5018506"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DC3A199-AD64-3C4E-A79A-E3B57FD8AAE4}"/>
              </a:ext>
            </a:extLst>
          </p:cNvPr>
          <p:cNvSpPr/>
          <p:nvPr/>
        </p:nvSpPr>
        <p:spPr>
          <a:xfrm>
            <a:off x="6841958" y="1976325"/>
            <a:ext cx="4323812" cy="369332"/>
          </a:xfrm>
          <a:prstGeom prst="rect">
            <a:avLst/>
          </a:prstGeom>
        </p:spPr>
        <p:txBody>
          <a:bodyPr wrap="none">
            <a:spAutoFit/>
          </a:bodyPr>
          <a:lstStyle/>
          <a:p>
            <a:r>
              <a:rPr lang="en-US" dirty="0">
                <a:solidFill>
                  <a:schemeClr val="bg1"/>
                </a:solidFill>
                <a:latin typeface="Franklin Gothic Heavy" charset="0"/>
                <a:ea typeface="Franklin Gothic Heavy" charset="0"/>
                <a:cs typeface="Franklin Gothic Heavy" charset="0"/>
              </a:rPr>
              <a:t>What if our assumptions are violated?</a:t>
            </a:r>
          </a:p>
        </p:txBody>
      </p:sp>
    </p:spTree>
    <p:extLst>
      <p:ext uri="{BB962C8B-B14F-4D97-AF65-F5344CB8AC3E}">
        <p14:creationId xmlns:p14="http://schemas.microsoft.com/office/powerpoint/2010/main" val="2690457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193D71-A0B6-5C4E-8F35-508C2A0C3A16}"/>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6" name="Rectangle 5">
            <a:extLst>
              <a:ext uri="{FF2B5EF4-FFF2-40B4-BE49-F238E27FC236}">
                <a16:creationId xmlns:a16="http://schemas.microsoft.com/office/drawing/2014/main" id="{2724D030-2D58-AE4C-8A25-D7ED8331280D}"/>
              </a:ext>
            </a:extLst>
          </p:cNvPr>
          <p:cNvSpPr/>
          <p:nvPr/>
        </p:nvSpPr>
        <p:spPr>
          <a:xfrm>
            <a:off x="66492" y="124480"/>
            <a:ext cx="705853" cy="1207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48127" y="1491916"/>
            <a:ext cx="705853" cy="41067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461C3E-395C-F74B-944D-E04155B91C0F}"/>
              </a:ext>
            </a:extLst>
          </p:cNvPr>
          <p:cNvSpPr txBox="1"/>
          <p:nvPr/>
        </p:nvSpPr>
        <p:spPr>
          <a:xfrm rot="16200000">
            <a:off x="-283143" y="402017"/>
            <a:ext cx="1212623" cy="646331"/>
          </a:xfrm>
          <a:prstGeom prst="rect">
            <a:avLst/>
          </a:prstGeom>
          <a:noFill/>
        </p:spPr>
        <p:txBody>
          <a:bodyPr wrap="square" rtlCol="0">
            <a:spAutoFit/>
          </a:bodyPr>
          <a:lstStyle/>
          <a:p>
            <a:pPr algn="ctr"/>
            <a:r>
              <a:rPr lang="en-US" sz="3600" dirty="0" err="1">
                <a:solidFill>
                  <a:schemeClr val="bg1"/>
                </a:solidFill>
                <a:latin typeface="Franklin Gothic Medium" panose="020B0603020102020204" pitchFamily="34" charset="0"/>
              </a:rPr>
              <a:t>trt</a:t>
            </a:r>
            <a:endParaRPr lang="en-US" sz="3600" dirty="0">
              <a:solidFill>
                <a:schemeClr val="bg1"/>
              </a:solidFill>
              <a:latin typeface="Franklin Gothic Medium" panose="020B0603020102020204" pitchFamily="34" charset="0"/>
            </a:endParaRPr>
          </a:p>
        </p:txBody>
      </p:sp>
      <p:sp>
        <p:nvSpPr>
          <p:cNvPr id="9" name="TextBox 8">
            <a:extLst>
              <a:ext uri="{FF2B5EF4-FFF2-40B4-BE49-F238E27FC236}">
                <a16:creationId xmlns:a16="http://schemas.microsoft.com/office/drawing/2014/main" id="{614CDBC2-AAE5-D74A-81AB-A104BE4466FF}"/>
              </a:ext>
            </a:extLst>
          </p:cNvPr>
          <p:cNvSpPr txBox="1"/>
          <p:nvPr/>
        </p:nvSpPr>
        <p:spPr>
          <a:xfrm rot="16200000">
            <a:off x="-1730223" y="3222140"/>
            <a:ext cx="4106781"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2649129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24D030-2D58-AE4C-8A25-D7ED8331280D}"/>
              </a:ext>
            </a:extLst>
          </p:cNvPr>
          <p:cNvSpPr/>
          <p:nvPr/>
        </p:nvSpPr>
        <p:spPr>
          <a:xfrm>
            <a:off x="66492" y="124480"/>
            <a:ext cx="705853" cy="1207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48127" y="1491916"/>
            <a:ext cx="705853" cy="41067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461C3E-395C-F74B-944D-E04155B91C0F}"/>
              </a:ext>
            </a:extLst>
          </p:cNvPr>
          <p:cNvSpPr txBox="1"/>
          <p:nvPr/>
        </p:nvSpPr>
        <p:spPr>
          <a:xfrm rot="16200000">
            <a:off x="-283143" y="402017"/>
            <a:ext cx="1212623" cy="646331"/>
          </a:xfrm>
          <a:prstGeom prst="rect">
            <a:avLst/>
          </a:prstGeom>
          <a:noFill/>
        </p:spPr>
        <p:txBody>
          <a:bodyPr wrap="square" rtlCol="0">
            <a:spAutoFit/>
          </a:bodyPr>
          <a:lstStyle/>
          <a:p>
            <a:pPr algn="ctr"/>
            <a:r>
              <a:rPr lang="en-US" sz="3600" dirty="0" err="1">
                <a:solidFill>
                  <a:schemeClr val="bg1"/>
                </a:solidFill>
                <a:latin typeface="Franklin Gothic Medium" panose="020B0603020102020204" pitchFamily="34" charset="0"/>
              </a:rPr>
              <a:t>trt</a:t>
            </a:r>
            <a:endParaRPr lang="en-US" sz="3600" dirty="0">
              <a:solidFill>
                <a:schemeClr val="bg1"/>
              </a:solidFill>
              <a:latin typeface="Franklin Gothic Medium" panose="020B0603020102020204" pitchFamily="34" charset="0"/>
            </a:endParaRPr>
          </a:p>
        </p:txBody>
      </p:sp>
      <p:sp>
        <p:nvSpPr>
          <p:cNvPr id="9" name="TextBox 8">
            <a:extLst>
              <a:ext uri="{FF2B5EF4-FFF2-40B4-BE49-F238E27FC236}">
                <a16:creationId xmlns:a16="http://schemas.microsoft.com/office/drawing/2014/main" id="{614CDBC2-AAE5-D74A-81AB-A104BE4466FF}"/>
              </a:ext>
            </a:extLst>
          </p:cNvPr>
          <p:cNvSpPr txBox="1"/>
          <p:nvPr/>
        </p:nvSpPr>
        <p:spPr>
          <a:xfrm rot="16200000">
            <a:off x="-1730223" y="3222140"/>
            <a:ext cx="4106781"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pic>
        <p:nvPicPr>
          <p:cNvPr id="2" name="Picture 1">
            <a:extLst>
              <a:ext uri="{FF2B5EF4-FFF2-40B4-BE49-F238E27FC236}">
                <a16:creationId xmlns:a16="http://schemas.microsoft.com/office/drawing/2014/main" id="{269F4F84-3BB4-214B-87DF-B3C8FA0221F0}"/>
              </a:ext>
            </a:extLst>
          </p:cNvPr>
          <p:cNvPicPr>
            <a:picLocks noChangeAspect="1"/>
          </p:cNvPicPr>
          <p:nvPr/>
        </p:nvPicPr>
        <p:blipFill>
          <a:blip r:embed="rId3"/>
          <a:stretch>
            <a:fillRect/>
          </a:stretch>
        </p:blipFill>
        <p:spPr>
          <a:xfrm>
            <a:off x="896112" y="118872"/>
            <a:ext cx="10405872" cy="6098679"/>
          </a:xfrm>
          <a:prstGeom prst="rect">
            <a:avLst/>
          </a:prstGeom>
        </p:spPr>
      </p:pic>
      <p:cxnSp>
        <p:nvCxnSpPr>
          <p:cNvPr id="5" name="Straight Arrow Connector 4">
            <a:extLst>
              <a:ext uri="{FF2B5EF4-FFF2-40B4-BE49-F238E27FC236}">
                <a16:creationId xmlns:a16="http://schemas.microsoft.com/office/drawing/2014/main" id="{EF72A78C-2030-F941-A048-41740C4B2416}"/>
              </a:ext>
            </a:extLst>
          </p:cNvPr>
          <p:cNvCxnSpPr/>
          <p:nvPr/>
        </p:nvCxnSpPr>
        <p:spPr>
          <a:xfrm flipV="1">
            <a:off x="9277004" y="4605251"/>
            <a:ext cx="1197032" cy="26600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F2B20B7-3D47-D54F-B8BC-01D48FC32E0F}"/>
              </a:ext>
            </a:extLst>
          </p:cNvPr>
          <p:cNvSpPr txBox="1"/>
          <p:nvPr/>
        </p:nvSpPr>
        <p:spPr>
          <a:xfrm>
            <a:off x="8096597" y="4505498"/>
            <a:ext cx="1516665" cy="769441"/>
          </a:xfrm>
          <a:prstGeom prst="rect">
            <a:avLst/>
          </a:prstGeom>
          <a:noFill/>
        </p:spPr>
        <p:txBody>
          <a:bodyPr wrap="square" rtlCol="0">
            <a:spAutoFit/>
          </a:bodyPr>
          <a:lstStyle/>
          <a:p>
            <a:r>
              <a:rPr lang="en-US" sz="4400" dirty="0">
                <a:solidFill>
                  <a:schemeClr val="accent6"/>
                </a:solidFill>
                <a:latin typeface="Franklin Gothic Medium" panose="020B0603020102020204" pitchFamily="34" charset="0"/>
              </a:rPr>
              <a:t>151</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7E6F6F5-A857-2945-9008-381CE5170442}"/>
                  </a:ext>
                </a:extLst>
              </p:cNvPr>
              <p:cNvSpPr txBox="1"/>
              <p:nvPr/>
            </p:nvSpPr>
            <p:spPr>
              <a:xfrm>
                <a:off x="2568858" y="3048241"/>
                <a:ext cx="4400051" cy="1260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𝑤</m:t>
                          </m:r>
                        </m:e>
                        <m:sub>
                          <m:r>
                            <a:rPr lang="en-US" sz="4000" b="0" i="1" smtClean="0">
                              <a:solidFill>
                                <a:schemeClr val="accent6"/>
                              </a:solidFill>
                              <a:latin typeface="Cambria Math" panose="02040503050406030204" pitchFamily="18" charset="0"/>
                            </a:rPr>
                            <m:t>𝐴𝑇𝐸</m:t>
                          </m:r>
                        </m:sub>
                      </m:sSub>
                      <m:r>
                        <a:rPr lang="en-US" sz="4000" b="0" i="1" smtClean="0">
                          <a:solidFill>
                            <a:schemeClr val="accent6"/>
                          </a:solidFill>
                          <a:latin typeface="Cambria Math" panose="02040503050406030204" pitchFamily="18" charset="0"/>
                        </a:rPr>
                        <m:t>=</m:t>
                      </m:r>
                      <m:f>
                        <m:fPr>
                          <m:ctrlPr>
                            <a:rPr lang="en-US" sz="4000" b="0" i="1" smtClean="0">
                              <a:solidFill>
                                <a:schemeClr val="accent6"/>
                              </a:solidFill>
                              <a:latin typeface="Cambria Math" panose="02040503050406030204" pitchFamily="18" charset="0"/>
                            </a:rPr>
                          </m:ctrlPr>
                        </m:fPr>
                        <m:num>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𝑍</m:t>
                              </m:r>
                            </m:e>
                            <m:sub>
                              <m:r>
                                <a:rPr lang="en-US" sz="4000" b="0" i="1" smtClean="0">
                                  <a:solidFill>
                                    <a:schemeClr val="accent6"/>
                                  </a:solidFill>
                                  <a:latin typeface="Cambria Math" panose="02040503050406030204" pitchFamily="18" charset="0"/>
                                </a:rPr>
                                <m:t>𝑖</m:t>
                              </m:r>
                            </m:sub>
                          </m:sSub>
                        </m:num>
                        <m:den>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𝑒</m:t>
                              </m:r>
                            </m:e>
                            <m:sub>
                              <m:r>
                                <a:rPr lang="en-US" sz="4000" b="0" i="1" smtClean="0">
                                  <a:solidFill>
                                    <a:schemeClr val="accent6"/>
                                  </a:solidFill>
                                  <a:latin typeface="Cambria Math" panose="02040503050406030204" pitchFamily="18" charset="0"/>
                                </a:rPr>
                                <m:t>𝑖</m:t>
                              </m:r>
                            </m:sub>
                          </m:sSub>
                        </m:den>
                      </m:f>
                      <m:r>
                        <a:rPr lang="en-US" sz="4000" b="0" i="1" smtClean="0">
                          <a:solidFill>
                            <a:schemeClr val="accent6"/>
                          </a:solidFill>
                          <a:latin typeface="Cambria Math" panose="02040503050406030204" pitchFamily="18" charset="0"/>
                        </a:rPr>
                        <m:t>+</m:t>
                      </m:r>
                      <m:f>
                        <m:fPr>
                          <m:ctrlPr>
                            <a:rPr lang="en-US" sz="4000" b="0" i="1" smtClean="0">
                              <a:solidFill>
                                <a:schemeClr val="accent6"/>
                              </a:solidFill>
                              <a:latin typeface="Cambria Math" panose="02040503050406030204" pitchFamily="18" charset="0"/>
                            </a:rPr>
                          </m:ctrlPr>
                        </m:fPr>
                        <m:num>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1 −</m:t>
                              </m:r>
                              <m:r>
                                <a:rPr lang="en-US" sz="4000" b="0" i="1" smtClean="0">
                                  <a:solidFill>
                                    <a:schemeClr val="accent6"/>
                                  </a:solidFill>
                                  <a:latin typeface="Cambria Math" panose="02040503050406030204" pitchFamily="18" charset="0"/>
                                </a:rPr>
                                <m:t>𝑍</m:t>
                              </m:r>
                            </m:e>
                            <m:sub>
                              <m:r>
                                <a:rPr lang="en-US" sz="4000" b="0" i="1" smtClean="0">
                                  <a:solidFill>
                                    <a:schemeClr val="accent6"/>
                                  </a:solidFill>
                                  <a:latin typeface="Cambria Math" panose="02040503050406030204" pitchFamily="18" charset="0"/>
                                </a:rPr>
                                <m:t>𝑖</m:t>
                              </m:r>
                            </m:sub>
                          </m:sSub>
                        </m:num>
                        <m:den>
                          <m:r>
                            <a:rPr lang="en-US" sz="4000" b="0" i="1" smtClean="0">
                              <a:solidFill>
                                <a:schemeClr val="accent6"/>
                              </a:solidFill>
                              <a:latin typeface="Cambria Math" panose="02040503050406030204" pitchFamily="18" charset="0"/>
                            </a:rPr>
                            <m:t>1 −</m:t>
                          </m:r>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𝑒</m:t>
                              </m:r>
                            </m:e>
                            <m:sub>
                              <m:r>
                                <a:rPr lang="en-US" sz="4000" b="0" i="1" smtClean="0">
                                  <a:solidFill>
                                    <a:schemeClr val="accent6"/>
                                  </a:solidFill>
                                  <a:latin typeface="Cambria Math" panose="02040503050406030204" pitchFamily="18" charset="0"/>
                                </a:rPr>
                                <m:t>𝑖</m:t>
                              </m:r>
                            </m:sub>
                          </m:sSub>
                        </m:den>
                      </m:f>
                    </m:oMath>
                  </m:oMathPara>
                </a14:m>
                <a:endParaRPr lang="en-US" sz="4000" dirty="0">
                  <a:solidFill>
                    <a:schemeClr val="accent6"/>
                  </a:solidFill>
                </a:endParaRPr>
              </a:p>
            </p:txBody>
          </p:sp>
        </mc:Choice>
        <mc:Fallback>
          <p:sp>
            <p:nvSpPr>
              <p:cNvPr id="11" name="TextBox 10">
                <a:extLst>
                  <a:ext uri="{FF2B5EF4-FFF2-40B4-BE49-F238E27FC236}">
                    <a16:creationId xmlns:a16="http://schemas.microsoft.com/office/drawing/2014/main" id="{47E6F6F5-A857-2945-9008-381CE5170442}"/>
                  </a:ext>
                </a:extLst>
              </p:cNvPr>
              <p:cNvSpPr txBox="1">
                <a:spLocks noRot="1" noChangeAspect="1" noMove="1" noResize="1" noEditPoints="1" noAdjustHandles="1" noChangeArrowheads="1" noChangeShapeType="1" noTextEdit="1"/>
              </p:cNvSpPr>
              <p:nvPr/>
            </p:nvSpPr>
            <p:spPr>
              <a:xfrm>
                <a:off x="2568858" y="3048241"/>
                <a:ext cx="4400051" cy="1260473"/>
              </a:xfrm>
              <a:prstGeom prst="rect">
                <a:avLst/>
              </a:prstGeom>
              <a:blipFill>
                <a:blip r:embed="rId4"/>
                <a:stretch>
                  <a:fillRect l="-862" t="-9091" r="-287" b="-20202"/>
                </a:stretch>
              </a:blipFill>
            </p:spPr>
            <p:txBody>
              <a:bodyPr/>
              <a:lstStyle/>
              <a:p>
                <a:r>
                  <a:rPr lang="en-US">
                    <a:noFill/>
                  </a:rPr>
                  <a:t> </a:t>
                </a:r>
              </a:p>
            </p:txBody>
          </p:sp>
        </mc:Fallback>
      </mc:AlternateContent>
    </p:spTree>
    <p:extLst>
      <p:ext uri="{BB962C8B-B14F-4D97-AF65-F5344CB8AC3E}">
        <p14:creationId xmlns:p14="http://schemas.microsoft.com/office/powerpoint/2010/main" val="81893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24D030-2D58-AE4C-8A25-D7ED8331280D}"/>
              </a:ext>
            </a:extLst>
          </p:cNvPr>
          <p:cNvSpPr/>
          <p:nvPr/>
        </p:nvSpPr>
        <p:spPr>
          <a:xfrm>
            <a:off x="66492" y="124480"/>
            <a:ext cx="705853" cy="1207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48127" y="1491916"/>
            <a:ext cx="705853" cy="41067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461C3E-395C-F74B-944D-E04155B91C0F}"/>
              </a:ext>
            </a:extLst>
          </p:cNvPr>
          <p:cNvSpPr txBox="1"/>
          <p:nvPr/>
        </p:nvSpPr>
        <p:spPr>
          <a:xfrm rot="16200000">
            <a:off x="-283143" y="402017"/>
            <a:ext cx="1212623" cy="646331"/>
          </a:xfrm>
          <a:prstGeom prst="rect">
            <a:avLst/>
          </a:prstGeom>
          <a:noFill/>
        </p:spPr>
        <p:txBody>
          <a:bodyPr wrap="square" rtlCol="0">
            <a:spAutoFit/>
          </a:bodyPr>
          <a:lstStyle/>
          <a:p>
            <a:pPr algn="ctr"/>
            <a:r>
              <a:rPr lang="en-US" sz="3600" dirty="0" err="1">
                <a:solidFill>
                  <a:schemeClr val="bg1"/>
                </a:solidFill>
                <a:latin typeface="Franklin Gothic Medium" panose="020B0603020102020204" pitchFamily="34" charset="0"/>
              </a:rPr>
              <a:t>trt</a:t>
            </a:r>
            <a:endParaRPr lang="en-US" sz="3600" dirty="0">
              <a:solidFill>
                <a:schemeClr val="bg1"/>
              </a:solidFill>
              <a:latin typeface="Franklin Gothic Medium" panose="020B0603020102020204" pitchFamily="34" charset="0"/>
            </a:endParaRPr>
          </a:p>
        </p:txBody>
      </p:sp>
      <p:sp>
        <p:nvSpPr>
          <p:cNvPr id="9" name="TextBox 8">
            <a:extLst>
              <a:ext uri="{FF2B5EF4-FFF2-40B4-BE49-F238E27FC236}">
                <a16:creationId xmlns:a16="http://schemas.microsoft.com/office/drawing/2014/main" id="{614CDBC2-AAE5-D74A-81AB-A104BE4466FF}"/>
              </a:ext>
            </a:extLst>
          </p:cNvPr>
          <p:cNvSpPr txBox="1"/>
          <p:nvPr/>
        </p:nvSpPr>
        <p:spPr>
          <a:xfrm rot="16200000">
            <a:off x="-1730223" y="3222140"/>
            <a:ext cx="4106781"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pic>
        <p:nvPicPr>
          <p:cNvPr id="2" name="Picture 1">
            <a:extLst>
              <a:ext uri="{FF2B5EF4-FFF2-40B4-BE49-F238E27FC236}">
                <a16:creationId xmlns:a16="http://schemas.microsoft.com/office/drawing/2014/main" id="{269F4F84-3BB4-214B-87DF-B3C8FA0221F0}"/>
              </a:ext>
            </a:extLst>
          </p:cNvPr>
          <p:cNvPicPr>
            <a:picLocks noChangeAspect="1"/>
          </p:cNvPicPr>
          <p:nvPr/>
        </p:nvPicPr>
        <p:blipFill>
          <a:blip r:embed="rId3"/>
          <a:stretch>
            <a:fillRect/>
          </a:stretch>
        </p:blipFill>
        <p:spPr>
          <a:xfrm>
            <a:off x="896112" y="118872"/>
            <a:ext cx="10405872" cy="6098679"/>
          </a:xfrm>
          <a:prstGeom prst="rect">
            <a:avLst/>
          </a:prstGeom>
        </p:spPr>
      </p:pic>
      <p:cxnSp>
        <p:nvCxnSpPr>
          <p:cNvPr id="5" name="Straight Arrow Connector 4">
            <a:extLst>
              <a:ext uri="{FF2B5EF4-FFF2-40B4-BE49-F238E27FC236}">
                <a16:creationId xmlns:a16="http://schemas.microsoft.com/office/drawing/2014/main" id="{EF72A78C-2030-F941-A048-41740C4B2416}"/>
              </a:ext>
            </a:extLst>
          </p:cNvPr>
          <p:cNvCxnSpPr/>
          <p:nvPr/>
        </p:nvCxnSpPr>
        <p:spPr>
          <a:xfrm flipV="1">
            <a:off x="9277004" y="4605251"/>
            <a:ext cx="1197032" cy="26600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F2B20B7-3D47-D54F-B8BC-01D48FC32E0F}"/>
              </a:ext>
            </a:extLst>
          </p:cNvPr>
          <p:cNvSpPr txBox="1"/>
          <p:nvPr/>
        </p:nvSpPr>
        <p:spPr>
          <a:xfrm>
            <a:off x="8096597" y="4505498"/>
            <a:ext cx="1516665" cy="769441"/>
          </a:xfrm>
          <a:prstGeom prst="rect">
            <a:avLst/>
          </a:prstGeom>
          <a:noFill/>
        </p:spPr>
        <p:txBody>
          <a:bodyPr wrap="square" rtlCol="0">
            <a:spAutoFit/>
          </a:bodyPr>
          <a:lstStyle/>
          <a:p>
            <a:r>
              <a:rPr lang="en-US" sz="4400" dirty="0">
                <a:solidFill>
                  <a:schemeClr val="accent6"/>
                </a:solidFill>
                <a:latin typeface="Franklin Gothic Medium" panose="020B0603020102020204" pitchFamily="34" charset="0"/>
              </a:rPr>
              <a:t>151</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7E6F6F5-A857-2945-9008-381CE5170442}"/>
                  </a:ext>
                </a:extLst>
              </p:cNvPr>
              <p:cNvSpPr txBox="1"/>
              <p:nvPr/>
            </p:nvSpPr>
            <p:spPr>
              <a:xfrm>
                <a:off x="2568858" y="3048241"/>
                <a:ext cx="6538713" cy="1156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𝑤</m:t>
                          </m:r>
                        </m:e>
                        <m:sub>
                          <m:r>
                            <a:rPr lang="en-US" sz="4000" b="0" i="1" smtClean="0">
                              <a:solidFill>
                                <a:schemeClr val="accent6"/>
                              </a:solidFill>
                              <a:latin typeface="Cambria Math" panose="02040503050406030204" pitchFamily="18" charset="0"/>
                            </a:rPr>
                            <m:t>𝐴𝑇𝐸</m:t>
                          </m:r>
                        </m:sub>
                      </m:sSub>
                      <m:r>
                        <a:rPr lang="en-US" sz="4000" b="0" i="1" smtClean="0">
                          <a:solidFill>
                            <a:schemeClr val="accent6"/>
                          </a:solidFill>
                          <a:latin typeface="Cambria Math" panose="02040503050406030204" pitchFamily="18" charset="0"/>
                        </a:rPr>
                        <m:t>=</m:t>
                      </m:r>
                      <m:f>
                        <m:fPr>
                          <m:ctrlPr>
                            <a:rPr lang="en-US" sz="4000" b="0" i="1" smtClean="0">
                              <a:solidFill>
                                <a:schemeClr val="accent6"/>
                              </a:solidFill>
                              <a:latin typeface="Cambria Math" panose="02040503050406030204" pitchFamily="18" charset="0"/>
                            </a:rPr>
                          </m:ctrlPr>
                        </m:fPr>
                        <m:num>
                          <m:r>
                            <a:rPr lang="en-US" sz="4000" b="0" i="1" smtClean="0">
                              <a:solidFill>
                                <a:schemeClr val="accent6"/>
                              </a:solidFill>
                              <a:latin typeface="Cambria Math" panose="02040503050406030204" pitchFamily="18" charset="0"/>
                            </a:rPr>
                            <m:t>0</m:t>
                          </m:r>
                        </m:num>
                        <m:den>
                          <m:r>
                            <a:rPr lang="en-US" sz="4000" b="0" i="1" smtClean="0">
                              <a:solidFill>
                                <a:schemeClr val="accent6"/>
                              </a:solidFill>
                              <a:latin typeface="Cambria Math" panose="02040503050406030204" pitchFamily="18" charset="0"/>
                            </a:rPr>
                            <m:t>0.9934</m:t>
                          </m:r>
                        </m:den>
                      </m:f>
                      <m:r>
                        <a:rPr lang="en-US" sz="4000" b="0" i="1" smtClean="0">
                          <a:solidFill>
                            <a:schemeClr val="accent6"/>
                          </a:solidFill>
                          <a:latin typeface="Cambria Math" panose="02040503050406030204" pitchFamily="18" charset="0"/>
                        </a:rPr>
                        <m:t>+</m:t>
                      </m:r>
                      <m:f>
                        <m:fPr>
                          <m:ctrlPr>
                            <a:rPr lang="en-US" sz="4000" b="0" i="1" smtClean="0">
                              <a:solidFill>
                                <a:schemeClr val="accent6"/>
                              </a:solidFill>
                              <a:latin typeface="Cambria Math" panose="02040503050406030204" pitchFamily="18" charset="0"/>
                            </a:rPr>
                          </m:ctrlPr>
                        </m:fPr>
                        <m:num>
                          <m:r>
                            <a:rPr lang="en-US" sz="4000" b="0" i="1" smtClean="0">
                              <a:solidFill>
                                <a:schemeClr val="accent6"/>
                              </a:solidFill>
                              <a:latin typeface="Cambria Math" panose="02040503050406030204" pitchFamily="18" charset="0"/>
                            </a:rPr>
                            <m:t>1</m:t>
                          </m:r>
                        </m:num>
                        <m:den>
                          <m:r>
                            <a:rPr lang="en-US" sz="4000" b="0" i="1" smtClean="0">
                              <a:solidFill>
                                <a:schemeClr val="accent6"/>
                              </a:solidFill>
                              <a:latin typeface="Cambria Math" panose="02040503050406030204" pitchFamily="18" charset="0"/>
                            </a:rPr>
                            <m:t>1 −</m:t>
                          </m:r>
                          <m:r>
                            <a:rPr lang="en-US" sz="4000" b="0" i="1" smtClean="0">
                              <a:solidFill>
                                <a:schemeClr val="accent6"/>
                              </a:solidFill>
                              <a:latin typeface="Cambria Math" panose="02040503050406030204" pitchFamily="18" charset="0"/>
                            </a:rPr>
                            <m:t>0.9934</m:t>
                          </m:r>
                        </m:den>
                      </m:f>
                    </m:oMath>
                  </m:oMathPara>
                </a14:m>
                <a:endParaRPr lang="en-US" sz="4000" dirty="0">
                  <a:solidFill>
                    <a:schemeClr val="accent6"/>
                  </a:solidFill>
                </a:endParaRPr>
              </a:p>
            </p:txBody>
          </p:sp>
        </mc:Choice>
        <mc:Fallback>
          <p:sp>
            <p:nvSpPr>
              <p:cNvPr id="11" name="TextBox 10">
                <a:extLst>
                  <a:ext uri="{FF2B5EF4-FFF2-40B4-BE49-F238E27FC236}">
                    <a16:creationId xmlns:a16="http://schemas.microsoft.com/office/drawing/2014/main" id="{47E6F6F5-A857-2945-9008-381CE5170442}"/>
                  </a:ext>
                </a:extLst>
              </p:cNvPr>
              <p:cNvSpPr txBox="1">
                <a:spLocks noRot="1" noChangeAspect="1" noMove="1" noResize="1" noEditPoints="1" noAdjustHandles="1" noChangeArrowheads="1" noChangeShapeType="1" noTextEdit="1"/>
              </p:cNvSpPr>
              <p:nvPr/>
            </p:nvSpPr>
            <p:spPr>
              <a:xfrm>
                <a:off x="2568858" y="3048241"/>
                <a:ext cx="6538713" cy="1156470"/>
              </a:xfrm>
              <a:prstGeom prst="rect">
                <a:avLst/>
              </a:prstGeom>
              <a:blipFill>
                <a:blip r:embed="rId4"/>
                <a:stretch>
                  <a:fillRect l="-388" t="-2198" r="-1357" b="-30769"/>
                </a:stretch>
              </a:blipFill>
            </p:spPr>
            <p:txBody>
              <a:bodyPr/>
              <a:lstStyle/>
              <a:p>
                <a:r>
                  <a:rPr lang="en-US">
                    <a:noFill/>
                  </a:rPr>
                  <a:t> </a:t>
                </a:r>
              </a:p>
            </p:txBody>
          </p:sp>
        </mc:Fallback>
      </mc:AlternateContent>
    </p:spTree>
    <p:extLst>
      <p:ext uri="{BB962C8B-B14F-4D97-AF65-F5344CB8AC3E}">
        <p14:creationId xmlns:p14="http://schemas.microsoft.com/office/powerpoint/2010/main" val="3681856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24D030-2D58-AE4C-8A25-D7ED8331280D}"/>
              </a:ext>
            </a:extLst>
          </p:cNvPr>
          <p:cNvSpPr/>
          <p:nvPr/>
        </p:nvSpPr>
        <p:spPr>
          <a:xfrm>
            <a:off x="66492" y="124480"/>
            <a:ext cx="705853" cy="1207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48127" y="1491916"/>
            <a:ext cx="705853" cy="41067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461C3E-395C-F74B-944D-E04155B91C0F}"/>
              </a:ext>
            </a:extLst>
          </p:cNvPr>
          <p:cNvSpPr txBox="1"/>
          <p:nvPr/>
        </p:nvSpPr>
        <p:spPr>
          <a:xfrm rot="16200000">
            <a:off x="-283143" y="402017"/>
            <a:ext cx="1212623" cy="646331"/>
          </a:xfrm>
          <a:prstGeom prst="rect">
            <a:avLst/>
          </a:prstGeom>
          <a:noFill/>
        </p:spPr>
        <p:txBody>
          <a:bodyPr wrap="square" rtlCol="0">
            <a:spAutoFit/>
          </a:bodyPr>
          <a:lstStyle/>
          <a:p>
            <a:pPr algn="ctr"/>
            <a:r>
              <a:rPr lang="en-US" sz="3600" dirty="0" err="1">
                <a:solidFill>
                  <a:schemeClr val="bg1"/>
                </a:solidFill>
                <a:latin typeface="Franklin Gothic Medium" panose="020B0603020102020204" pitchFamily="34" charset="0"/>
              </a:rPr>
              <a:t>trt</a:t>
            </a:r>
            <a:endParaRPr lang="en-US" sz="3600" dirty="0">
              <a:solidFill>
                <a:schemeClr val="bg1"/>
              </a:solidFill>
              <a:latin typeface="Franklin Gothic Medium" panose="020B0603020102020204" pitchFamily="34" charset="0"/>
            </a:endParaRPr>
          </a:p>
        </p:txBody>
      </p:sp>
      <p:sp>
        <p:nvSpPr>
          <p:cNvPr id="9" name="TextBox 8">
            <a:extLst>
              <a:ext uri="{FF2B5EF4-FFF2-40B4-BE49-F238E27FC236}">
                <a16:creationId xmlns:a16="http://schemas.microsoft.com/office/drawing/2014/main" id="{614CDBC2-AAE5-D74A-81AB-A104BE4466FF}"/>
              </a:ext>
            </a:extLst>
          </p:cNvPr>
          <p:cNvSpPr txBox="1"/>
          <p:nvPr/>
        </p:nvSpPr>
        <p:spPr>
          <a:xfrm rot="16200000">
            <a:off x="-1730223" y="3222140"/>
            <a:ext cx="4106781"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pic>
        <p:nvPicPr>
          <p:cNvPr id="2" name="Picture 1">
            <a:extLst>
              <a:ext uri="{FF2B5EF4-FFF2-40B4-BE49-F238E27FC236}">
                <a16:creationId xmlns:a16="http://schemas.microsoft.com/office/drawing/2014/main" id="{269F4F84-3BB4-214B-87DF-B3C8FA0221F0}"/>
              </a:ext>
            </a:extLst>
          </p:cNvPr>
          <p:cNvPicPr>
            <a:picLocks noChangeAspect="1"/>
          </p:cNvPicPr>
          <p:nvPr/>
        </p:nvPicPr>
        <p:blipFill>
          <a:blip r:embed="rId3"/>
          <a:stretch>
            <a:fillRect/>
          </a:stretch>
        </p:blipFill>
        <p:spPr>
          <a:xfrm>
            <a:off x="896112" y="118872"/>
            <a:ext cx="10405872" cy="6098679"/>
          </a:xfrm>
          <a:prstGeom prst="rect">
            <a:avLst/>
          </a:prstGeom>
        </p:spPr>
      </p:pic>
      <p:cxnSp>
        <p:nvCxnSpPr>
          <p:cNvPr id="5" name="Straight Arrow Connector 4">
            <a:extLst>
              <a:ext uri="{FF2B5EF4-FFF2-40B4-BE49-F238E27FC236}">
                <a16:creationId xmlns:a16="http://schemas.microsoft.com/office/drawing/2014/main" id="{EF72A78C-2030-F941-A048-41740C4B2416}"/>
              </a:ext>
            </a:extLst>
          </p:cNvPr>
          <p:cNvCxnSpPr/>
          <p:nvPr/>
        </p:nvCxnSpPr>
        <p:spPr>
          <a:xfrm flipV="1">
            <a:off x="9277004" y="4605251"/>
            <a:ext cx="1197032" cy="26600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F2B20B7-3D47-D54F-B8BC-01D48FC32E0F}"/>
              </a:ext>
            </a:extLst>
          </p:cNvPr>
          <p:cNvSpPr txBox="1"/>
          <p:nvPr/>
        </p:nvSpPr>
        <p:spPr>
          <a:xfrm>
            <a:off x="8096597" y="4505498"/>
            <a:ext cx="1516665" cy="769441"/>
          </a:xfrm>
          <a:prstGeom prst="rect">
            <a:avLst/>
          </a:prstGeom>
          <a:noFill/>
        </p:spPr>
        <p:txBody>
          <a:bodyPr wrap="square" rtlCol="0">
            <a:spAutoFit/>
          </a:bodyPr>
          <a:lstStyle/>
          <a:p>
            <a:r>
              <a:rPr lang="en-US" sz="4400" dirty="0">
                <a:solidFill>
                  <a:schemeClr val="accent6"/>
                </a:solidFill>
                <a:latin typeface="Franklin Gothic Medium" panose="020B0603020102020204" pitchFamily="34" charset="0"/>
              </a:rPr>
              <a:t>151</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7E6F6F5-A857-2945-9008-381CE5170442}"/>
                  </a:ext>
                </a:extLst>
              </p:cNvPr>
              <p:cNvSpPr txBox="1"/>
              <p:nvPr/>
            </p:nvSpPr>
            <p:spPr>
              <a:xfrm>
                <a:off x="2568858" y="3048241"/>
                <a:ext cx="3396058" cy="1156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𝑤</m:t>
                          </m:r>
                        </m:e>
                        <m:sub>
                          <m:r>
                            <a:rPr lang="en-US" sz="4000" b="0" i="1" smtClean="0">
                              <a:solidFill>
                                <a:schemeClr val="accent6"/>
                              </a:solidFill>
                              <a:latin typeface="Cambria Math" panose="02040503050406030204" pitchFamily="18" charset="0"/>
                            </a:rPr>
                            <m:t>𝐴𝑇𝐸</m:t>
                          </m:r>
                        </m:sub>
                      </m:sSub>
                      <m:r>
                        <a:rPr lang="en-US" sz="4000" b="0" i="1" smtClean="0">
                          <a:solidFill>
                            <a:schemeClr val="accent6"/>
                          </a:solidFill>
                          <a:latin typeface="Cambria Math" panose="02040503050406030204" pitchFamily="18" charset="0"/>
                        </a:rPr>
                        <m:t>=</m:t>
                      </m:r>
                      <m:f>
                        <m:fPr>
                          <m:ctrlPr>
                            <a:rPr lang="en-US" sz="4000" b="0" i="1" smtClean="0">
                              <a:solidFill>
                                <a:schemeClr val="accent6"/>
                              </a:solidFill>
                              <a:latin typeface="Cambria Math" panose="02040503050406030204" pitchFamily="18" charset="0"/>
                            </a:rPr>
                          </m:ctrlPr>
                        </m:fPr>
                        <m:num>
                          <m:r>
                            <a:rPr lang="en-US" sz="4000" b="0" i="1" smtClean="0">
                              <a:solidFill>
                                <a:schemeClr val="accent6"/>
                              </a:solidFill>
                              <a:latin typeface="Cambria Math" panose="02040503050406030204" pitchFamily="18" charset="0"/>
                            </a:rPr>
                            <m:t>1</m:t>
                          </m:r>
                        </m:num>
                        <m:den>
                          <m:r>
                            <a:rPr lang="en-US" sz="4000" b="0" i="1" smtClean="0">
                              <a:solidFill>
                                <a:schemeClr val="accent6"/>
                              </a:solidFill>
                              <a:latin typeface="Cambria Math" panose="02040503050406030204" pitchFamily="18" charset="0"/>
                            </a:rPr>
                            <m:t>0.0066</m:t>
                          </m:r>
                        </m:den>
                      </m:f>
                    </m:oMath>
                  </m:oMathPara>
                </a14:m>
                <a:endParaRPr lang="en-US" sz="4000" dirty="0">
                  <a:solidFill>
                    <a:schemeClr val="accent6"/>
                  </a:solidFill>
                </a:endParaRPr>
              </a:p>
            </p:txBody>
          </p:sp>
        </mc:Choice>
        <mc:Fallback>
          <p:sp>
            <p:nvSpPr>
              <p:cNvPr id="11" name="TextBox 10">
                <a:extLst>
                  <a:ext uri="{FF2B5EF4-FFF2-40B4-BE49-F238E27FC236}">
                    <a16:creationId xmlns:a16="http://schemas.microsoft.com/office/drawing/2014/main" id="{47E6F6F5-A857-2945-9008-381CE5170442}"/>
                  </a:ext>
                </a:extLst>
              </p:cNvPr>
              <p:cNvSpPr txBox="1">
                <a:spLocks noRot="1" noChangeAspect="1" noMove="1" noResize="1" noEditPoints="1" noAdjustHandles="1" noChangeArrowheads="1" noChangeShapeType="1" noTextEdit="1"/>
              </p:cNvSpPr>
              <p:nvPr/>
            </p:nvSpPr>
            <p:spPr>
              <a:xfrm>
                <a:off x="2568858" y="3048241"/>
                <a:ext cx="3396058" cy="1156470"/>
              </a:xfrm>
              <a:prstGeom prst="rect">
                <a:avLst/>
              </a:prstGeom>
              <a:blipFill>
                <a:blip r:embed="rId4"/>
                <a:stretch>
                  <a:fillRect l="-1115" t="-2198" r="-2974" b="-15385"/>
                </a:stretch>
              </a:blipFill>
            </p:spPr>
            <p:txBody>
              <a:bodyPr/>
              <a:lstStyle/>
              <a:p>
                <a:r>
                  <a:rPr lang="en-US">
                    <a:noFill/>
                  </a:rPr>
                  <a:t> </a:t>
                </a:r>
              </a:p>
            </p:txBody>
          </p:sp>
        </mc:Fallback>
      </mc:AlternateContent>
    </p:spTree>
    <p:extLst>
      <p:ext uri="{BB962C8B-B14F-4D97-AF65-F5344CB8AC3E}">
        <p14:creationId xmlns:p14="http://schemas.microsoft.com/office/powerpoint/2010/main" val="12218512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evenly </a:t>
            </a:r>
            <a:r>
              <a:rPr lang="en-US" dirty="0" err="1">
                <a:solidFill>
                  <a:schemeClr val="accent1"/>
                </a:solidFill>
                <a:latin typeface="Franklin Gothic Medium" panose="020B0603020102020204" pitchFamily="34" charset="0"/>
              </a:rPr>
              <a:t>matchable</a:t>
            </a:r>
            <a:endParaRPr lang="en-US" dirty="0">
              <a:solidFill>
                <a:schemeClr val="accent1"/>
              </a:solidFill>
              <a:latin typeface="Franklin Gothic Medium" panose="020B06030201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327093" y="2669440"/>
                <a:ext cx="11644533" cy="2153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𝐴𝑇𝑀</m:t>
                          </m:r>
                        </m:sub>
                      </m:sSub>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r>
                            <m:rPr>
                              <m:sty m:val="p"/>
                            </m:rPr>
                            <a:rPr lang="en-US" sz="6600" b="0" i="1" smtClean="0">
                              <a:solidFill>
                                <a:schemeClr val="bg1"/>
                              </a:solidFill>
                              <a:latin typeface="Cambria Math" panose="02040503050406030204" pitchFamily="18" charset="0"/>
                            </a:rPr>
                            <m:t>min</m:t>
                          </m:r>
                          <m:d>
                            <m:dPr>
                              <m:begChr m:val="{"/>
                              <m:endChr m:val="}"/>
                              <m:ctrlPr>
                                <a:rPr lang="en-US" sz="6600" b="0" i="1" smtClean="0">
                                  <a:solidFill>
                                    <a:schemeClr val="bg1"/>
                                  </a:solidFill>
                                  <a:latin typeface="Cambria Math" panose="02040503050406030204" pitchFamily="18" charset="0"/>
                                </a:rPr>
                              </m:ctrlPr>
                            </m:dPr>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 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e>
                          </m:d>
                        </m:num>
                        <m:den>
                          <m:sSub>
                            <m:sSubPr>
                              <m:ctrlPr>
                                <a:rPr lang="en-US" sz="6600" b="0" i="1" smtClean="0">
                                  <a:solidFill>
                                    <a:schemeClr val="bg1"/>
                                  </a:solidFill>
                                  <a:latin typeface="Cambria Math" panose="02040503050406030204" pitchFamily="18" charset="0"/>
                                </a:rPr>
                              </m:ctrlPr>
                            </m:sSubPr>
                            <m:e>
                              <m:sSub>
                                <m:sSubPr>
                                  <m:ctrlPr>
                                    <a:rPr lang="en-US" sz="6600" i="1">
                                      <a:solidFill>
                                        <a:schemeClr val="bg1"/>
                                      </a:solidFill>
                                      <a:latin typeface="Cambria Math" panose="02040503050406030204" pitchFamily="18" charset="0"/>
                                    </a:rPr>
                                  </m:ctrlPr>
                                </m:sSubPr>
                                <m:e>
                                  <m:r>
                                    <a:rPr lang="en-US" sz="6600" i="1">
                                      <a:solidFill>
                                        <a:schemeClr val="bg1"/>
                                      </a:solidFill>
                                      <a:latin typeface="Cambria Math" panose="02040503050406030204" pitchFamily="18" charset="0"/>
                                    </a:rPr>
                                    <m:t>𝑒</m:t>
                                  </m:r>
                                </m:e>
                                <m:sub>
                                  <m:r>
                                    <a:rPr lang="en-US" sz="6600" i="1">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+(1 −</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m:t>
                          </m:r>
                        </m:den>
                      </m:f>
                    </m:oMath>
                  </m:oMathPara>
                </a14:m>
                <a:endParaRPr lang="en-US" sz="66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327093" y="2669440"/>
                <a:ext cx="11644533" cy="2153410"/>
              </a:xfrm>
              <a:prstGeom prst="rect">
                <a:avLst/>
              </a:prstGeom>
              <a:blipFill>
                <a:blip r:embed="rId3"/>
                <a:stretch>
                  <a:fillRect l="-327" r="-1852" b="-1812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23A753E-3449-4247-9AA5-955C44287EA4}"/>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Li &amp; Greene (2013)</a:t>
            </a:r>
          </a:p>
        </p:txBody>
      </p:sp>
    </p:spTree>
    <p:extLst>
      <p:ext uri="{BB962C8B-B14F-4D97-AF65-F5344CB8AC3E}">
        <p14:creationId xmlns:p14="http://schemas.microsoft.com/office/powerpoint/2010/main" val="3967814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E3C654-B894-9B4B-B35F-7B58C6437283}"/>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5D665198-EED4-7043-84E8-EFE26986CFA0}"/>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C0DDB8-01AD-2D42-A818-B36832F83D05}"/>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EB3DF3-2A55-FC47-9B34-E8EE39EA8783}"/>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3557AB18-60CA-6C48-A03A-FCE1B3A64030}"/>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cxnSp>
        <p:nvCxnSpPr>
          <p:cNvPr id="9" name="Straight Arrow Connector 8">
            <a:extLst>
              <a:ext uri="{FF2B5EF4-FFF2-40B4-BE49-F238E27FC236}">
                <a16:creationId xmlns:a16="http://schemas.microsoft.com/office/drawing/2014/main" id="{3E04A911-C455-7F44-A0FF-7FCDCD9AE40B}"/>
              </a:ext>
            </a:extLst>
          </p:cNvPr>
          <p:cNvCxnSpPr>
            <a:cxnSpLocks/>
          </p:cNvCxnSpPr>
          <p:nvPr/>
        </p:nvCxnSpPr>
        <p:spPr>
          <a:xfrm flipV="1">
            <a:off x="9160625" y="3724102"/>
            <a:ext cx="1463040" cy="1166116"/>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BC64733-10D6-5540-8F97-1688C60DE648}"/>
              </a:ext>
            </a:extLst>
          </p:cNvPr>
          <p:cNvSpPr txBox="1"/>
          <p:nvPr/>
        </p:nvSpPr>
        <p:spPr>
          <a:xfrm>
            <a:off x="8562109" y="4505497"/>
            <a:ext cx="598516" cy="769441"/>
          </a:xfrm>
          <a:prstGeom prst="rect">
            <a:avLst/>
          </a:prstGeom>
          <a:noFill/>
        </p:spPr>
        <p:txBody>
          <a:bodyPr wrap="square" rtlCol="0">
            <a:spAutoFit/>
          </a:bodyPr>
          <a:lstStyle/>
          <a:p>
            <a:r>
              <a:rPr lang="en-US" sz="4400" dirty="0">
                <a:solidFill>
                  <a:schemeClr val="accent6"/>
                </a:solidFill>
                <a:latin typeface="Franklin Gothic Medium" panose="020B0603020102020204" pitchFamily="34" charset="0"/>
              </a:rPr>
              <a:t>1</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925B174-CBA2-8C4C-9D12-41BA03E19A19}"/>
                  </a:ext>
                </a:extLst>
              </p:cNvPr>
              <p:cNvSpPr txBox="1"/>
              <p:nvPr/>
            </p:nvSpPr>
            <p:spPr>
              <a:xfrm>
                <a:off x="1816874" y="486945"/>
                <a:ext cx="7044493" cy="13050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𝑤</m:t>
                          </m:r>
                        </m:e>
                        <m:sub>
                          <m:r>
                            <a:rPr lang="en-US" sz="4000" b="0" i="1" smtClean="0">
                              <a:solidFill>
                                <a:schemeClr val="accent6"/>
                              </a:solidFill>
                              <a:latin typeface="Cambria Math" panose="02040503050406030204" pitchFamily="18" charset="0"/>
                            </a:rPr>
                            <m:t>𝐴𝑇𝑀</m:t>
                          </m:r>
                        </m:sub>
                      </m:sSub>
                      <m:r>
                        <a:rPr lang="en-US" sz="4000" b="0" i="1" smtClean="0">
                          <a:solidFill>
                            <a:schemeClr val="accent6"/>
                          </a:solidFill>
                          <a:latin typeface="Cambria Math" panose="02040503050406030204" pitchFamily="18" charset="0"/>
                        </a:rPr>
                        <m:t>=</m:t>
                      </m:r>
                      <m:f>
                        <m:fPr>
                          <m:ctrlPr>
                            <a:rPr lang="en-US" sz="4000" b="0" i="1" smtClean="0">
                              <a:solidFill>
                                <a:schemeClr val="accent6"/>
                              </a:solidFill>
                              <a:latin typeface="Cambria Math" panose="02040503050406030204" pitchFamily="18" charset="0"/>
                            </a:rPr>
                          </m:ctrlPr>
                        </m:fPr>
                        <m:num>
                          <m:r>
                            <m:rPr>
                              <m:sty m:val="p"/>
                            </m:rPr>
                            <a:rPr lang="en-US" sz="4000" b="0" i="1" smtClean="0">
                              <a:solidFill>
                                <a:schemeClr val="accent6"/>
                              </a:solidFill>
                              <a:latin typeface="Cambria Math" panose="02040503050406030204" pitchFamily="18" charset="0"/>
                            </a:rPr>
                            <m:t>min</m:t>
                          </m:r>
                          <m:d>
                            <m:dPr>
                              <m:begChr m:val="{"/>
                              <m:endChr m:val="}"/>
                              <m:ctrlPr>
                                <a:rPr lang="en-US" sz="4000" b="0" i="1" smtClean="0">
                                  <a:solidFill>
                                    <a:schemeClr val="accent6"/>
                                  </a:solidFill>
                                  <a:latin typeface="Cambria Math" panose="02040503050406030204" pitchFamily="18" charset="0"/>
                                </a:rPr>
                              </m:ctrlPr>
                            </m:dPr>
                            <m:e>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𝑒</m:t>
                                  </m:r>
                                </m:e>
                                <m:sub>
                                  <m:r>
                                    <a:rPr lang="en-US" sz="4000" b="0" i="1" smtClean="0">
                                      <a:solidFill>
                                        <a:schemeClr val="accent6"/>
                                      </a:solidFill>
                                      <a:latin typeface="Cambria Math" panose="02040503050406030204" pitchFamily="18" charset="0"/>
                                    </a:rPr>
                                    <m:t>𝑖</m:t>
                                  </m:r>
                                </m:sub>
                              </m:sSub>
                              <m:r>
                                <a:rPr lang="en-US" sz="4000" b="0" i="1" smtClean="0">
                                  <a:solidFill>
                                    <a:schemeClr val="accent6"/>
                                  </a:solidFill>
                                  <a:latin typeface="Cambria Math" panose="02040503050406030204" pitchFamily="18" charset="0"/>
                                </a:rPr>
                                <m:t>, 1−</m:t>
                              </m:r>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𝑒</m:t>
                                  </m:r>
                                </m:e>
                                <m:sub>
                                  <m:r>
                                    <a:rPr lang="en-US" sz="4000" b="0" i="1" smtClean="0">
                                      <a:solidFill>
                                        <a:schemeClr val="accent6"/>
                                      </a:solidFill>
                                      <a:latin typeface="Cambria Math" panose="02040503050406030204" pitchFamily="18" charset="0"/>
                                    </a:rPr>
                                    <m:t>𝑖</m:t>
                                  </m:r>
                                </m:sub>
                              </m:sSub>
                            </m:e>
                          </m:d>
                        </m:num>
                        <m:den>
                          <m:sSub>
                            <m:sSubPr>
                              <m:ctrlPr>
                                <a:rPr lang="en-US" sz="4000" b="0" i="1" smtClean="0">
                                  <a:solidFill>
                                    <a:schemeClr val="accent6"/>
                                  </a:solidFill>
                                  <a:latin typeface="Cambria Math" panose="02040503050406030204" pitchFamily="18" charset="0"/>
                                </a:rPr>
                              </m:ctrlPr>
                            </m:sSubPr>
                            <m:e>
                              <m:sSub>
                                <m:sSubPr>
                                  <m:ctrlPr>
                                    <a:rPr lang="en-US" sz="4000" i="1">
                                      <a:solidFill>
                                        <a:schemeClr val="accent6"/>
                                      </a:solidFill>
                                      <a:latin typeface="Cambria Math" panose="02040503050406030204" pitchFamily="18" charset="0"/>
                                    </a:rPr>
                                  </m:ctrlPr>
                                </m:sSubPr>
                                <m:e>
                                  <m:r>
                                    <a:rPr lang="en-US" sz="4000" i="1">
                                      <a:solidFill>
                                        <a:schemeClr val="accent6"/>
                                      </a:solidFill>
                                      <a:latin typeface="Cambria Math" panose="02040503050406030204" pitchFamily="18" charset="0"/>
                                    </a:rPr>
                                    <m:t>𝑒</m:t>
                                  </m:r>
                                </m:e>
                                <m:sub>
                                  <m:r>
                                    <a:rPr lang="en-US" sz="4000" i="1">
                                      <a:solidFill>
                                        <a:schemeClr val="accent6"/>
                                      </a:solidFill>
                                      <a:latin typeface="Cambria Math" panose="02040503050406030204" pitchFamily="18" charset="0"/>
                                    </a:rPr>
                                    <m:t>𝑖</m:t>
                                  </m:r>
                                </m:sub>
                              </m:sSub>
                              <m:r>
                                <a:rPr lang="en-US" sz="4000" b="0" i="1" smtClean="0">
                                  <a:solidFill>
                                    <a:schemeClr val="accent6"/>
                                  </a:solidFill>
                                  <a:latin typeface="Cambria Math" panose="02040503050406030204" pitchFamily="18" charset="0"/>
                                </a:rPr>
                                <m:t>𝑍</m:t>
                              </m:r>
                            </m:e>
                            <m:sub>
                              <m:r>
                                <a:rPr lang="en-US" sz="4000" b="0" i="1" smtClean="0">
                                  <a:solidFill>
                                    <a:schemeClr val="accent6"/>
                                  </a:solidFill>
                                  <a:latin typeface="Cambria Math" panose="02040503050406030204" pitchFamily="18" charset="0"/>
                                </a:rPr>
                                <m:t>𝑖</m:t>
                              </m:r>
                            </m:sub>
                          </m:sSub>
                          <m:r>
                            <a:rPr lang="en-US" sz="4000" b="0" i="1" smtClean="0">
                              <a:solidFill>
                                <a:schemeClr val="accent6"/>
                              </a:solidFill>
                              <a:latin typeface="Cambria Math" panose="02040503050406030204" pitchFamily="18" charset="0"/>
                            </a:rPr>
                            <m:t>+(1 −</m:t>
                          </m:r>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𝑒</m:t>
                              </m:r>
                            </m:e>
                            <m:sub>
                              <m:r>
                                <a:rPr lang="en-US" sz="4000" b="0" i="1" smtClean="0">
                                  <a:solidFill>
                                    <a:schemeClr val="accent6"/>
                                  </a:solidFill>
                                  <a:latin typeface="Cambria Math" panose="02040503050406030204" pitchFamily="18" charset="0"/>
                                </a:rPr>
                                <m:t>𝑖</m:t>
                              </m:r>
                            </m:sub>
                          </m:sSub>
                          <m:r>
                            <a:rPr lang="en-US" sz="4000" b="0" i="1" smtClean="0">
                              <a:solidFill>
                                <a:schemeClr val="accent6"/>
                              </a:solidFill>
                              <a:latin typeface="Cambria Math" panose="02040503050406030204" pitchFamily="18" charset="0"/>
                            </a:rPr>
                            <m:t>)(1−</m:t>
                          </m:r>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𝑍</m:t>
                              </m:r>
                            </m:e>
                            <m:sub>
                              <m:r>
                                <a:rPr lang="en-US" sz="4000" b="0" i="1" smtClean="0">
                                  <a:solidFill>
                                    <a:schemeClr val="accent6"/>
                                  </a:solidFill>
                                  <a:latin typeface="Cambria Math" panose="02040503050406030204" pitchFamily="18" charset="0"/>
                                </a:rPr>
                                <m:t>𝑖</m:t>
                              </m:r>
                            </m:sub>
                          </m:sSub>
                          <m:r>
                            <a:rPr lang="en-US" sz="4000" b="0" i="1" smtClean="0">
                              <a:solidFill>
                                <a:schemeClr val="accent6"/>
                              </a:solidFill>
                              <a:latin typeface="Cambria Math" panose="02040503050406030204" pitchFamily="18" charset="0"/>
                            </a:rPr>
                            <m:t>)</m:t>
                          </m:r>
                        </m:den>
                      </m:f>
                    </m:oMath>
                  </m:oMathPara>
                </a14:m>
                <a:endParaRPr lang="en-US" sz="4000" dirty="0">
                  <a:solidFill>
                    <a:schemeClr val="accent6"/>
                  </a:solidFill>
                </a:endParaRPr>
              </a:p>
            </p:txBody>
          </p:sp>
        </mc:Choice>
        <mc:Fallback>
          <p:sp>
            <p:nvSpPr>
              <p:cNvPr id="11" name="TextBox 10">
                <a:extLst>
                  <a:ext uri="{FF2B5EF4-FFF2-40B4-BE49-F238E27FC236}">
                    <a16:creationId xmlns:a16="http://schemas.microsoft.com/office/drawing/2014/main" id="{6925B174-CBA2-8C4C-9D12-41BA03E19A19}"/>
                  </a:ext>
                </a:extLst>
              </p:cNvPr>
              <p:cNvSpPr txBox="1">
                <a:spLocks noRot="1" noChangeAspect="1" noMove="1" noResize="1" noEditPoints="1" noAdjustHandles="1" noChangeArrowheads="1" noChangeShapeType="1" noTextEdit="1"/>
              </p:cNvSpPr>
              <p:nvPr/>
            </p:nvSpPr>
            <p:spPr>
              <a:xfrm>
                <a:off x="1816874" y="486945"/>
                <a:ext cx="7044493" cy="1305037"/>
              </a:xfrm>
              <a:prstGeom prst="rect">
                <a:avLst/>
              </a:prstGeom>
              <a:blipFill>
                <a:blip r:embed="rId4"/>
                <a:stretch>
                  <a:fillRect l="-360" r="-1978" b="-18269"/>
                </a:stretch>
              </a:blipFill>
            </p:spPr>
            <p:txBody>
              <a:bodyPr/>
              <a:lstStyle/>
              <a:p>
                <a:r>
                  <a:rPr lang="en-US">
                    <a:noFill/>
                  </a:rPr>
                  <a:t> </a:t>
                </a:r>
              </a:p>
            </p:txBody>
          </p:sp>
        </mc:Fallback>
      </mc:AlternateContent>
    </p:spTree>
    <p:extLst>
      <p:ext uri="{BB962C8B-B14F-4D97-AF65-F5344CB8AC3E}">
        <p14:creationId xmlns:p14="http://schemas.microsoft.com/office/powerpoint/2010/main" val="301447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E3C654-B894-9B4B-B35F-7B58C6437283}"/>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5D665198-EED4-7043-84E8-EFE26986CFA0}"/>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C0DDB8-01AD-2D42-A818-B36832F83D05}"/>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EB3DF3-2A55-FC47-9B34-E8EE39EA8783}"/>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3557AB18-60CA-6C48-A03A-FCE1B3A64030}"/>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cxnSp>
        <p:nvCxnSpPr>
          <p:cNvPr id="9" name="Straight Arrow Connector 8">
            <a:extLst>
              <a:ext uri="{FF2B5EF4-FFF2-40B4-BE49-F238E27FC236}">
                <a16:creationId xmlns:a16="http://schemas.microsoft.com/office/drawing/2014/main" id="{3E04A911-C455-7F44-A0FF-7FCDCD9AE40B}"/>
              </a:ext>
            </a:extLst>
          </p:cNvPr>
          <p:cNvCxnSpPr>
            <a:cxnSpLocks/>
          </p:cNvCxnSpPr>
          <p:nvPr/>
        </p:nvCxnSpPr>
        <p:spPr>
          <a:xfrm flipV="1">
            <a:off x="9160625" y="3724102"/>
            <a:ext cx="1463040" cy="1166116"/>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BC64733-10D6-5540-8F97-1688C60DE648}"/>
              </a:ext>
            </a:extLst>
          </p:cNvPr>
          <p:cNvSpPr txBox="1"/>
          <p:nvPr/>
        </p:nvSpPr>
        <p:spPr>
          <a:xfrm>
            <a:off x="8562109" y="4505497"/>
            <a:ext cx="598516" cy="769441"/>
          </a:xfrm>
          <a:prstGeom prst="rect">
            <a:avLst/>
          </a:prstGeom>
          <a:noFill/>
        </p:spPr>
        <p:txBody>
          <a:bodyPr wrap="square" rtlCol="0">
            <a:spAutoFit/>
          </a:bodyPr>
          <a:lstStyle/>
          <a:p>
            <a:r>
              <a:rPr lang="en-US" sz="4400" dirty="0">
                <a:solidFill>
                  <a:schemeClr val="accent6"/>
                </a:solidFill>
                <a:latin typeface="Franklin Gothic Medium" panose="020B0603020102020204" pitchFamily="34" charset="0"/>
              </a:rPr>
              <a:t>1</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925B174-CBA2-8C4C-9D12-41BA03E19A19}"/>
                  </a:ext>
                </a:extLst>
              </p:cNvPr>
              <p:cNvSpPr txBox="1"/>
              <p:nvPr/>
            </p:nvSpPr>
            <p:spPr>
              <a:xfrm>
                <a:off x="1816874" y="486945"/>
                <a:ext cx="7586692" cy="13050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𝑤</m:t>
                          </m:r>
                        </m:e>
                        <m:sub>
                          <m:r>
                            <a:rPr lang="en-US" sz="4000" b="0" i="1" smtClean="0">
                              <a:solidFill>
                                <a:schemeClr val="accent6"/>
                              </a:solidFill>
                              <a:latin typeface="Cambria Math" panose="02040503050406030204" pitchFamily="18" charset="0"/>
                            </a:rPr>
                            <m:t>𝐴𝑇𝑀</m:t>
                          </m:r>
                        </m:sub>
                      </m:sSub>
                      <m:r>
                        <a:rPr lang="en-US" sz="4000" b="0" i="1" smtClean="0">
                          <a:solidFill>
                            <a:schemeClr val="accent6"/>
                          </a:solidFill>
                          <a:latin typeface="Cambria Math" panose="02040503050406030204" pitchFamily="18" charset="0"/>
                        </a:rPr>
                        <m:t>=</m:t>
                      </m:r>
                      <m:f>
                        <m:fPr>
                          <m:ctrlPr>
                            <a:rPr lang="en-US" sz="4000" b="0" i="1" smtClean="0">
                              <a:solidFill>
                                <a:schemeClr val="accent6"/>
                              </a:solidFill>
                              <a:latin typeface="Cambria Math" panose="02040503050406030204" pitchFamily="18" charset="0"/>
                            </a:rPr>
                          </m:ctrlPr>
                        </m:fPr>
                        <m:num>
                          <m:r>
                            <m:rPr>
                              <m:sty m:val="p"/>
                            </m:rPr>
                            <a:rPr lang="en-US" sz="4000" b="0" i="1" smtClean="0">
                              <a:solidFill>
                                <a:schemeClr val="accent6"/>
                              </a:solidFill>
                              <a:latin typeface="Cambria Math" panose="02040503050406030204" pitchFamily="18" charset="0"/>
                            </a:rPr>
                            <m:t>min</m:t>
                          </m:r>
                          <m:d>
                            <m:dPr>
                              <m:begChr m:val="{"/>
                              <m:endChr m:val="}"/>
                              <m:ctrlPr>
                                <a:rPr lang="en-US" sz="4000" b="0" i="1" smtClean="0">
                                  <a:solidFill>
                                    <a:schemeClr val="accent6"/>
                                  </a:solidFill>
                                  <a:latin typeface="Cambria Math" panose="02040503050406030204" pitchFamily="18" charset="0"/>
                                </a:rPr>
                              </m:ctrlPr>
                            </m:dPr>
                            <m:e>
                              <m:r>
                                <a:rPr lang="en-US" sz="4000" b="0" i="1" smtClean="0">
                                  <a:solidFill>
                                    <a:schemeClr val="accent6"/>
                                  </a:solidFill>
                                  <a:latin typeface="Cambria Math" panose="02040503050406030204" pitchFamily="18" charset="0"/>
                                </a:rPr>
                                <m:t>0.9934</m:t>
                              </m:r>
                              <m:r>
                                <a:rPr lang="en-US" sz="4000" b="0" i="1" smtClean="0">
                                  <a:solidFill>
                                    <a:schemeClr val="accent6"/>
                                  </a:solidFill>
                                  <a:latin typeface="Cambria Math" panose="02040503050406030204" pitchFamily="18" charset="0"/>
                                </a:rPr>
                                <m:t>, 1−</m:t>
                              </m:r>
                              <m:r>
                                <a:rPr lang="en-US" sz="4000" b="0" i="1" smtClean="0">
                                  <a:solidFill>
                                    <a:schemeClr val="accent6"/>
                                  </a:solidFill>
                                  <a:latin typeface="Cambria Math" panose="02040503050406030204" pitchFamily="18" charset="0"/>
                                </a:rPr>
                                <m:t>0.9934</m:t>
                              </m:r>
                            </m:e>
                          </m:d>
                        </m:num>
                        <m:den>
                          <m:r>
                            <a:rPr lang="en-US" sz="4000" b="0" i="1" smtClean="0">
                              <a:solidFill>
                                <a:schemeClr val="accent6"/>
                              </a:solidFill>
                              <a:latin typeface="Cambria Math" panose="02040503050406030204" pitchFamily="18" charset="0"/>
                            </a:rPr>
                            <m:t>0</m:t>
                          </m:r>
                          <m:r>
                            <a:rPr lang="en-US" sz="4000" b="0" i="1" smtClean="0">
                              <a:solidFill>
                                <a:schemeClr val="accent6"/>
                              </a:solidFill>
                              <a:latin typeface="Cambria Math" panose="02040503050406030204" pitchFamily="18" charset="0"/>
                            </a:rPr>
                            <m:t>+(1 −</m:t>
                          </m:r>
                          <m:r>
                            <a:rPr lang="en-US" sz="4000" b="0" i="1" smtClean="0">
                              <a:solidFill>
                                <a:schemeClr val="accent6"/>
                              </a:solidFill>
                              <a:latin typeface="Cambria Math" panose="02040503050406030204" pitchFamily="18" charset="0"/>
                            </a:rPr>
                            <m:t>0.9934</m:t>
                          </m:r>
                          <m:r>
                            <a:rPr lang="en-US" sz="4000" b="0" i="1" smtClean="0">
                              <a:solidFill>
                                <a:schemeClr val="accent6"/>
                              </a:solidFill>
                              <a:latin typeface="Cambria Math" panose="02040503050406030204" pitchFamily="18" charset="0"/>
                            </a:rPr>
                            <m:t>)(1−</m:t>
                          </m:r>
                          <m:r>
                            <a:rPr lang="en-US" sz="4000" b="0" i="1" smtClean="0">
                              <a:solidFill>
                                <a:schemeClr val="accent6"/>
                              </a:solidFill>
                              <a:latin typeface="Cambria Math" panose="02040503050406030204" pitchFamily="18" charset="0"/>
                            </a:rPr>
                            <m:t>0</m:t>
                          </m:r>
                          <m:r>
                            <a:rPr lang="en-US" sz="4000" b="0" i="1" smtClean="0">
                              <a:solidFill>
                                <a:schemeClr val="accent6"/>
                              </a:solidFill>
                              <a:latin typeface="Cambria Math" panose="02040503050406030204" pitchFamily="18" charset="0"/>
                            </a:rPr>
                            <m:t>)</m:t>
                          </m:r>
                        </m:den>
                      </m:f>
                    </m:oMath>
                  </m:oMathPara>
                </a14:m>
                <a:endParaRPr lang="en-US" sz="4000" dirty="0">
                  <a:solidFill>
                    <a:schemeClr val="accent6"/>
                  </a:solidFill>
                </a:endParaRPr>
              </a:p>
            </p:txBody>
          </p:sp>
        </mc:Choice>
        <mc:Fallback>
          <p:sp>
            <p:nvSpPr>
              <p:cNvPr id="11" name="TextBox 10">
                <a:extLst>
                  <a:ext uri="{FF2B5EF4-FFF2-40B4-BE49-F238E27FC236}">
                    <a16:creationId xmlns:a16="http://schemas.microsoft.com/office/drawing/2014/main" id="{6925B174-CBA2-8C4C-9D12-41BA03E19A19}"/>
                  </a:ext>
                </a:extLst>
              </p:cNvPr>
              <p:cNvSpPr txBox="1">
                <a:spLocks noRot="1" noChangeAspect="1" noMove="1" noResize="1" noEditPoints="1" noAdjustHandles="1" noChangeArrowheads="1" noChangeShapeType="1" noTextEdit="1"/>
              </p:cNvSpPr>
              <p:nvPr/>
            </p:nvSpPr>
            <p:spPr>
              <a:xfrm>
                <a:off x="1816874" y="486945"/>
                <a:ext cx="7586692" cy="1305037"/>
              </a:xfrm>
              <a:prstGeom prst="rect">
                <a:avLst/>
              </a:prstGeom>
              <a:blipFill>
                <a:blip r:embed="rId4"/>
                <a:stretch>
                  <a:fillRect r="-669" b="-18269"/>
                </a:stretch>
              </a:blipFill>
            </p:spPr>
            <p:txBody>
              <a:bodyPr/>
              <a:lstStyle/>
              <a:p>
                <a:r>
                  <a:rPr lang="en-US">
                    <a:noFill/>
                  </a:rPr>
                  <a:t> </a:t>
                </a:r>
              </a:p>
            </p:txBody>
          </p:sp>
        </mc:Fallback>
      </mc:AlternateContent>
    </p:spTree>
    <p:extLst>
      <p:ext uri="{BB962C8B-B14F-4D97-AF65-F5344CB8AC3E}">
        <p14:creationId xmlns:p14="http://schemas.microsoft.com/office/powerpoint/2010/main" val="15277080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E3C654-B894-9B4B-B35F-7B58C6437283}"/>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5D665198-EED4-7043-84E8-EFE26986CFA0}"/>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C0DDB8-01AD-2D42-A818-B36832F83D05}"/>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EB3DF3-2A55-FC47-9B34-E8EE39EA8783}"/>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3557AB18-60CA-6C48-A03A-FCE1B3A64030}"/>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cxnSp>
        <p:nvCxnSpPr>
          <p:cNvPr id="9" name="Straight Arrow Connector 8">
            <a:extLst>
              <a:ext uri="{FF2B5EF4-FFF2-40B4-BE49-F238E27FC236}">
                <a16:creationId xmlns:a16="http://schemas.microsoft.com/office/drawing/2014/main" id="{3E04A911-C455-7F44-A0FF-7FCDCD9AE40B}"/>
              </a:ext>
            </a:extLst>
          </p:cNvPr>
          <p:cNvCxnSpPr>
            <a:cxnSpLocks/>
          </p:cNvCxnSpPr>
          <p:nvPr/>
        </p:nvCxnSpPr>
        <p:spPr>
          <a:xfrm flipV="1">
            <a:off x="9160625" y="3724102"/>
            <a:ext cx="1463040" cy="1166116"/>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BC64733-10D6-5540-8F97-1688C60DE648}"/>
              </a:ext>
            </a:extLst>
          </p:cNvPr>
          <p:cNvSpPr txBox="1"/>
          <p:nvPr/>
        </p:nvSpPr>
        <p:spPr>
          <a:xfrm>
            <a:off x="8562109" y="4505497"/>
            <a:ext cx="598516" cy="769441"/>
          </a:xfrm>
          <a:prstGeom prst="rect">
            <a:avLst/>
          </a:prstGeom>
          <a:noFill/>
        </p:spPr>
        <p:txBody>
          <a:bodyPr wrap="square" rtlCol="0">
            <a:spAutoFit/>
          </a:bodyPr>
          <a:lstStyle/>
          <a:p>
            <a:r>
              <a:rPr lang="en-US" sz="4400" dirty="0">
                <a:solidFill>
                  <a:schemeClr val="accent6"/>
                </a:solidFill>
                <a:latin typeface="Franklin Gothic Medium" panose="020B0603020102020204" pitchFamily="34" charset="0"/>
              </a:rPr>
              <a:t>1</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925B174-CBA2-8C4C-9D12-41BA03E19A19}"/>
                  </a:ext>
                </a:extLst>
              </p:cNvPr>
              <p:cNvSpPr txBox="1"/>
              <p:nvPr/>
            </p:nvSpPr>
            <p:spPr>
              <a:xfrm>
                <a:off x="1816874" y="486945"/>
                <a:ext cx="3481979" cy="1156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accent6"/>
                              </a:solidFill>
                              <a:latin typeface="Cambria Math" panose="02040503050406030204" pitchFamily="18" charset="0"/>
                            </a:rPr>
                          </m:ctrlPr>
                        </m:sSubPr>
                        <m:e>
                          <m:r>
                            <a:rPr lang="en-US" sz="4000" b="0" i="1" smtClean="0">
                              <a:solidFill>
                                <a:schemeClr val="accent6"/>
                              </a:solidFill>
                              <a:latin typeface="Cambria Math" panose="02040503050406030204" pitchFamily="18" charset="0"/>
                            </a:rPr>
                            <m:t>𝑤</m:t>
                          </m:r>
                        </m:e>
                        <m:sub>
                          <m:r>
                            <a:rPr lang="en-US" sz="4000" b="0" i="1" smtClean="0">
                              <a:solidFill>
                                <a:schemeClr val="accent6"/>
                              </a:solidFill>
                              <a:latin typeface="Cambria Math" panose="02040503050406030204" pitchFamily="18" charset="0"/>
                            </a:rPr>
                            <m:t>𝐴𝑇𝑀</m:t>
                          </m:r>
                        </m:sub>
                      </m:sSub>
                      <m:r>
                        <a:rPr lang="en-US" sz="4000" b="0" i="1" smtClean="0">
                          <a:solidFill>
                            <a:schemeClr val="accent6"/>
                          </a:solidFill>
                          <a:latin typeface="Cambria Math" panose="02040503050406030204" pitchFamily="18" charset="0"/>
                        </a:rPr>
                        <m:t>=</m:t>
                      </m:r>
                      <m:f>
                        <m:fPr>
                          <m:ctrlPr>
                            <a:rPr lang="en-US" sz="4000" b="0" i="1" smtClean="0">
                              <a:solidFill>
                                <a:schemeClr val="accent6"/>
                              </a:solidFill>
                              <a:latin typeface="Cambria Math" panose="02040503050406030204" pitchFamily="18" charset="0"/>
                            </a:rPr>
                          </m:ctrlPr>
                        </m:fPr>
                        <m:num>
                          <m:r>
                            <a:rPr lang="en-US" sz="4000" b="0" i="1" smtClean="0">
                              <a:solidFill>
                                <a:schemeClr val="accent6"/>
                              </a:solidFill>
                              <a:latin typeface="Cambria Math" panose="02040503050406030204" pitchFamily="18" charset="0"/>
                            </a:rPr>
                            <m:t>0.0066</m:t>
                          </m:r>
                        </m:num>
                        <m:den>
                          <m:r>
                            <a:rPr lang="en-US" sz="4000" b="0" i="1" smtClean="0">
                              <a:solidFill>
                                <a:schemeClr val="accent6"/>
                              </a:solidFill>
                              <a:latin typeface="Cambria Math" panose="02040503050406030204" pitchFamily="18" charset="0"/>
                            </a:rPr>
                            <m:t>0.0066</m:t>
                          </m:r>
                        </m:den>
                      </m:f>
                    </m:oMath>
                  </m:oMathPara>
                </a14:m>
                <a:endParaRPr lang="en-US" sz="4000" dirty="0">
                  <a:solidFill>
                    <a:schemeClr val="accent6"/>
                  </a:solidFill>
                </a:endParaRPr>
              </a:p>
            </p:txBody>
          </p:sp>
        </mc:Choice>
        <mc:Fallback>
          <p:sp>
            <p:nvSpPr>
              <p:cNvPr id="11" name="TextBox 10">
                <a:extLst>
                  <a:ext uri="{FF2B5EF4-FFF2-40B4-BE49-F238E27FC236}">
                    <a16:creationId xmlns:a16="http://schemas.microsoft.com/office/drawing/2014/main" id="{6925B174-CBA2-8C4C-9D12-41BA03E19A19}"/>
                  </a:ext>
                </a:extLst>
              </p:cNvPr>
              <p:cNvSpPr txBox="1">
                <a:spLocks noRot="1" noChangeAspect="1" noMove="1" noResize="1" noEditPoints="1" noAdjustHandles="1" noChangeArrowheads="1" noChangeShapeType="1" noTextEdit="1"/>
              </p:cNvSpPr>
              <p:nvPr/>
            </p:nvSpPr>
            <p:spPr>
              <a:xfrm>
                <a:off x="1816874" y="486945"/>
                <a:ext cx="3481979" cy="1156470"/>
              </a:xfrm>
              <a:prstGeom prst="rect">
                <a:avLst/>
              </a:prstGeom>
              <a:blipFill>
                <a:blip r:embed="rId4"/>
                <a:stretch>
                  <a:fillRect l="-1091" t="-1087" r="-2909" b="-15217"/>
                </a:stretch>
              </a:blipFill>
            </p:spPr>
            <p:txBody>
              <a:bodyPr/>
              <a:lstStyle/>
              <a:p>
                <a:r>
                  <a:rPr lang="en-US">
                    <a:noFill/>
                  </a:rPr>
                  <a:t> </a:t>
                </a:r>
              </a:p>
            </p:txBody>
          </p:sp>
        </mc:Fallback>
      </mc:AlternateContent>
    </p:spTree>
    <p:extLst>
      <p:ext uri="{BB962C8B-B14F-4D97-AF65-F5344CB8AC3E}">
        <p14:creationId xmlns:p14="http://schemas.microsoft.com/office/powerpoint/2010/main" val="37023639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Average treatment effect</a:t>
            </a:r>
            <a:br>
              <a:rPr lang="en-US" dirty="0"/>
            </a:br>
            <a:r>
              <a:rPr lang="en-US" dirty="0">
                <a:solidFill>
                  <a:schemeClr val="accent1"/>
                </a:solidFill>
                <a:latin typeface="Franklin Gothic Medium" panose="020B0603020102020204" pitchFamily="34" charset="0"/>
              </a:rPr>
              <a:t>among the overlap population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382942" y="2883068"/>
                <a:ext cx="11502316"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𝑤</m:t>
                          </m:r>
                        </m:e>
                        <m:sub>
                          <m:r>
                            <a:rPr lang="en-US" sz="6600" b="0" i="1" smtClean="0">
                              <a:solidFill>
                                <a:schemeClr val="bg1"/>
                              </a:solidFill>
                              <a:latin typeface="Cambria Math" panose="02040503050406030204" pitchFamily="18" charset="0"/>
                            </a:rPr>
                            <m:t>𝐴𝑇𝑂</m:t>
                          </m:r>
                        </m:sub>
                      </m:sSub>
                      <m:r>
                        <a:rPr lang="en-US" sz="6600" b="0" i="1" smtClean="0">
                          <a:solidFill>
                            <a:schemeClr val="bg1"/>
                          </a:solidFill>
                          <a:latin typeface="Cambria Math" panose="02040503050406030204" pitchFamily="18" charset="0"/>
                        </a:rPr>
                        <m:t>=</m:t>
                      </m:r>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e>
                      </m:d>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 </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𝑒</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r>
                        <a:rPr lang="en-US" sz="6600" b="0" i="1" smtClean="0">
                          <a:solidFill>
                            <a:schemeClr val="bg1"/>
                          </a:solidFill>
                          <a:latin typeface="Cambria Math" panose="02040503050406030204" pitchFamily="18" charset="0"/>
                        </a:rPr>
                        <m:t>)</m:t>
                      </m:r>
                    </m:oMath>
                  </m:oMathPara>
                </a14:m>
                <a:endParaRPr lang="en-US" sz="66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382942" y="2883068"/>
                <a:ext cx="11502316" cy="1015663"/>
              </a:xfrm>
              <a:prstGeom prst="rect">
                <a:avLst/>
              </a:prstGeom>
              <a:blipFill>
                <a:blip r:embed="rId3"/>
                <a:stretch>
                  <a:fillRect l="-441" t="-7407" r="-2095" b="-3580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A69EC02-65FA-8642-A01F-0D7C458EF454}"/>
              </a:ext>
            </a:extLst>
          </p:cNvPr>
          <p:cNvSpPr txBox="1"/>
          <p:nvPr/>
        </p:nvSpPr>
        <p:spPr>
          <a:xfrm>
            <a:off x="2941007" y="5669785"/>
            <a:ext cx="6386186" cy="523220"/>
          </a:xfrm>
          <a:prstGeom prst="rect">
            <a:avLst/>
          </a:prstGeom>
          <a:noFill/>
        </p:spPr>
        <p:txBody>
          <a:bodyPr wrap="square" rtlCol="0">
            <a:spAutoFit/>
          </a:bodyPr>
          <a:lstStyle/>
          <a:p>
            <a:pPr algn="ctr"/>
            <a:r>
              <a:rPr lang="en-US" sz="2800" spc="300" dirty="0">
                <a:solidFill>
                  <a:schemeClr val="accent1"/>
                </a:solidFill>
                <a:latin typeface="Franklin Gothic Medium" panose="020B0603020102020204" pitchFamily="34" charset="0"/>
              </a:rPr>
              <a:t>Li et al (2016)</a:t>
            </a:r>
          </a:p>
        </p:txBody>
      </p:sp>
    </p:spTree>
    <p:extLst>
      <p:ext uri="{BB962C8B-B14F-4D97-AF65-F5344CB8AC3E}">
        <p14:creationId xmlns:p14="http://schemas.microsoft.com/office/powerpoint/2010/main" val="33340376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E12862-AF30-FC4C-8399-D699878938E2}"/>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57897449-B4D7-B841-B687-22E1B28447C6}"/>
              </a:ext>
            </a:extLst>
          </p:cNvPr>
          <p:cNvSpPr/>
          <p:nvPr/>
        </p:nvSpPr>
        <p:spPr>
          <a:xfrm>
            <a:off x="66492" y="124480"/>
            <a:ext cx="705853" cy="33406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ABBEF9-CBC5-2247-80BE-71C22FA87A9D}"/>
              </a:ext>
            </a:extLst>
          </p:cNvPr>
          <p:cNvSpPr/>
          <p:nvPr/>
        </p:nvSpPr>
        <p:spPr>
          <a:xfrm>
            <a:off x="64247" y="3593432"/>
            <a:ext cx="705853" cy="18448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6195A9D-647E-C340-8317-E9639AB192DB}"/>
              </a:ext>
            </a:extLst>
          </p:cNvPr>
          <p:cNvSpPr txBox="1"/>
          <p:nvPr/>
        </p:nvSpPr>
        <p:spPr>
          <a:xfrm rot="16200000">
            <a:off x="-1349944" y="1468817"/>
            <a:ext cx="334622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57321085-D6DB-F045-8907-BE66874B70CA}"/>
              </a:ext>
            </a:extLst>
          </p:cNvPr>
          <p:cNvSpPr txBox="1"/>
          <p:nvPr/>
        </p:nvSpPr>
        <p:spPr>
          <a:xfrm rot="16200000">
            <a:off x="-599254" y="4192686"/>
            <a:ext cx="1844843"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control</a:t>
            </a:r>
          </a:p>
        </p:txBody>
      </p:sp>
    </p:spTree>
    <p:extLst>
      <p:ext uri="{BB962C8B-B14F-4D97-AF65-F5344CB8AC3E}">
        <p14:creationId xmlns:p14="http://schemas.microsoft.com/office/powerpoint/2010/main" val="926354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7F2D5-749A-3F48-BF42-0F3DD175F792}"/>
              </a:ext>
            </a:extLst>
          </p:cNvPr>
          <p:cNvSpPr>
            <a:spLocks noGrp="1"/>
          </p:cNvSpPr>
          <p:nvPr>
            <p:ph type="title"/>
          </p:nvPr>
        </p:nvSpPr>
        <p:spPr/>
        <p:txBody>
          <a:bodyPr/>
          <a:lstStyle/>
          <a:p>
            <a:r>
              <a:rPr lang="en-US" dirty="0"/>
              <a:t>Background</a:t>
            </a:r>
          </a:p>
        </p:txBody>
      </p:sp>
    </p:spTree>
    <p:extLst>
      <p:ext uri="{BB962C8B-B14F-4D97-AF65-F5344CB8AC3E}">
        <p14:creationId xmlns:p14="http://schemas.microsoft.com/office/powerpoint/2010/main" val="25685036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3"/>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4"/>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5"/>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4095474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3"/>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4">
            <a:duotone>
              <a:prstClr val="black"/>
              <a:schemeClr val="tx2">
                <a:tint val="45000"/>
                <a:satMod val="400000"/>
              </a:schemeClr>
            </a:duotone>
          </a:blip>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5">
            <a:duotone>
              <a:prstClr val="black"/>
              <a:schemeClr val="tx2">
                <a:tint val="45000"/>
                <a:satMod val="400000"/>
              </a:schemeClr>
            </a:duotone>
          </a:blip>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25981973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C080375-7C7C-8744-9A4E-E0FC63E379A1}"/>
              </a:ext>
            </a:extLst>
          </p:cNvPr>
          <p:cNvSpPr txBox="1"/>
          <p:nvPr/>
        </p:nvSpPr>
        <p:spPr>
          <a:xfrm>
            <a:off x="2231388" y="0"/>
            <a:ext cx="1797061" cy="861774"/>
          </a:xfrm>
          <a:prstGeom prst="rect">
            <a:avLst/>
          </a:prstGeom>
          <a:noFill/>
        </p:spPr>
        <p:txBody>
          <a:bodyPr wrap="square" rtlCol="0">
            <a:spAutoFit/>
          </a:bodyPr>
          <a:lstStyle/>
          <a:p>
            <a:r>
              <a:rPr lang="en-US" sz="5000" b="1" dirty="0">
                <a:solidFill>
                  <a:schemeClr val="accent1">
                    <a:lumMod val="50000"/>
                  </a:schemeClr>
                </a:solidFill>
                <a:latin typeface="Franklin Gothic Heavy" panose="020B0603020102020204" pitchFamily="34" charset="0"/>
              </a:rPr>
              <a:t>ATE</a:t>
            </a:r>
          </a:p>
        </p:txBody>
      </p:sp>
      <p:sp>
        <p:nvSpPr>
          <p:cNvPr id="13" name="TextBox 12">
            <a:extLst>
              <a:ext uri="{FF2B5EF4-FFF2-40B4-BE49-F238E27FC236}">
                <a16:creationId xmlns:a16="http://schemas.microsoft.com/office/drawing/2014/main" id="{189C057A-A14C-5944-8934-96CD1F4A7BFD}"/>
              </a:ext>
            </a:extLst>
          </p:cNvPr>
          <p:cNvSpPr txBox="1"/>
          <p:nvPr/>
        </p:nvSpPr>
        <p:spPr>
          <a:xfrm>
            <a:off x="647700" y="59962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ATM</a:t>
            </a:r>
          </a:p>
        </p:txBody>
      </p:sp>
      <p:sp>
        <p:nvSpPr>
          <p:cNvPr id="14" name="TextBox 13">
            <a:extLst>
              <a:ext uri="{FF2B5EF4-FFF2-40B4-BE49-F238E27FC236}">
                <a16:creationId xmlns:a16="http://schemas.microsoft.com/office/drawing/2014/main" id="{AFE66B55-8493-8A46-9837-062D546E4C92}"/>
              </a:ext>
            </a:extLst>
          </p:cNvPr>
          <p:cNvSpPr txBox="1"/>
          <p:nvPr/>
        </p:nvSpPr>
        <p:spPr>
          <a:xfrm>
            <a:off x="10394938" y="5991726"/>
            <a:ext cx="1797061" cy="861774"/>
          </a:xfrm>
          <a:prstGeom prst="rect">
            <a:avLst/>
          </a:prstGeom>
          <a:noFill/>
        </p:spPr>
        <p:txBody>
          <a:bodyPr wrap="square" rtlCol="0">
            <a:spAutoFit/>
          </a:bodyPr>
          <a:lstStyle/>
          <a:p>
            <a:r>
              <a:rPr lang="en-US" sz="5000" b="1" dirty="0">
                <a:solidFill>
                  <a:schemeClr val="accent1"/>
                </a:solidFill>
                <a:latin typeface="Franklin Gothic Heavy" panose="020B0603020102020204" pitchFamily="34" charset="0"/>
              </a:rPr>
              <a:t>AT0</a:t>
            </a:r>
          </a:p>
        </p:txBody>
      </p:sp>
      <p:pic>
        <p:nvPicPr>
          <p:cNvPr id="15" name="Picture 14">
            <a:extLst>
              <a:ext uri="{FF2B5EF4-FFF2-40B4-BE49-F238E27FC236}">
                <a16:creationId xmlns:a16="http://schemas.microsoft.com/office/drawing/2014/main" id="{695F2914-B60F-9348-B7E1-359C1B90E2D6}"/>
              </a:ext>
            </a:extLst>
          </p:cNvPr>
          <p:cNvPicPr>
            <a:picLocks noChangeAspect="1"/>
          </p:cNvPicPr>
          <p:nvPr/>
        </p:nvPicPr>
        <p:blipFill>
          <a:blip r:embed="rId3">
            <a:duotone>
              <a:prstClr val="black"/>
              <a:schemeClr val="tx2">
                <a:tint val="45000"/>
                <a:satMod val="400000"/>
              </a:schemeClr>
            </a:duotone>
          </a:blip>
          <a:stretch>
            <a:fillRect/>
          </a:stretch>
        </p:blipFill>
        <p:spPr>
          <a:xfrm>
            <a:off x="3550158" y="96252"/>
            <a:ext cx="5117440" cy="2999232"/>
          </a:xfrm>
          <a:prstGeom prst="rect">
            <a:avLst/>
          </a:prstGeom>
        </p:spPr>
      </p:pic>
      <p:pic>
        <p:nvPicPr>
          <p:cNvPr id="18" name="Picture 17">
            <a:extLst>
              <a:ext uri="{FF2B5EF4-FFF2-40B4-BE49-F238E27FC236}">
                <a16:creationId xmlns:a16="http://schemas.microsoft.com/office/drawing/2014/main" id="{C963E2CD-82AC-6E41-A4FD-60B4A736A44B}"/>
              </a:ext>
            </a:extLst>
          </p:cNvPr>
          <p:cNvPicPr>
            <a:picLocks noChangeAspect="1"/>
          </p:cNvPicPr>
          <p:nvPr/>
        </p:nvPicPr>
        <p:blipFill>
          <a:blip r:embed="rId4"/>
          <a:stretch>
            <a:fillRect/>
          </a:stretch>
        </p:blipFill>
        <p:spPr>
          <a:xfrm>
            <a:off x="737660" y="3173174"/>
            <a:ext cx="5117440" cy="2999232"/>
          </a:xfrm>
          <a:prstGeom prst="rect">
            <a:avLst/>
          </a:prstGeom>
        </p:spPr>
      </p:pic>
      <p:pic>
        <p:nvPicPr>
          <p:cNvPr id="19" name="Picture 18">
            <a:extLst>
              <a:ext uri="{FF2B5EF4-FFF2-40B4-BE49-F238E27FC236}">
                <a16:creationId xmlns:a16="http://schemas.microsoft.com/office/drawing/2014/main" id="{CBB423F3-227E-7346-88F4-DE1A095208B0}"/>
              </a:ext>
            </a:extLst>
          </p:cNvPr>
          <p:cNvPicPr>
            <a:picLocks noChangeAspect="1"/>
          </p:cNvPicPr>
          <p:nvPr/>
        </p:nvPicPr>
        <p:blipFill>
          <a:blip r:embed="rId5"/>
          <a:stretch>
            <a:fillRect/>
          </a:stretch>
        </p:blipFill>
        <p:spPr>
          <a:xfrm>
            <a:off x="6432701" y="3173174"/>
            <a:ext cx="5117440" cy="2999232"/>
          </a:xfrm>
          <a:prstGeom prst="rect">
            <a:avLst/>
          </a:prstGeom>
        </p:spPr>
      </p:pic>
    </p:spTree>
    <p:extLst>
      <p:ext uri="{BB962C8B-B14F-4D97-AF65-F5344CB8AC3E}">
        <p14:creationId xmlns:p14="http://schemas.microsoft.com/office/powerpoint/2010/main" val="36454056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4"/>
            <a:ext cx="11259670" cy="61497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i="1" dirty="0">
                <a:solidFill>
                  <a:schemeClr val="accent1"/>
                </a:solidFill>
                <a:latin typeface="Franklin Gothic Heavy" charset="0"/>
                <a:ea typeface="Franklin Gothic Heavy" charset="0"/>
                <a:cs typeface="Franklin Gothic Heavy" charset="0"/>
              </a:rPr>
              <a:t>propensity scores</a:t>
            </a:r>
          </a:p>
          <a:p>
            <a:r>
              <a:rPr lang="en-US" dirty="0">
                <a:solidFill>
                  <a:schemeClr val="bg1"/>
                </a:solidFill>
                <a:latin typeface="Franklin Gothic Heavy" charset="0"/>
                <a:ea typeface="Franklin Gothic Heavy" charset="0"/>
                <a:cs typeface="Franklin Gothic Heavy" charset="0"/>
              </a:rPr>
              <a:t>How do we incorporate the propensity scores?</a:t>
            </a:r>
          </a:p>
          <a:p>
            <a:pPr>
              <a:spcAft>
                <a:spcPts val="500"/>
              </a:spcAft>
            </a:pPr>
            <a:r>
              <a:rPr lang="en-US" i="1" dirty="0">
                <a:solidFill>
                  <a:schemeClr val="accent1"/>
                </a:solidFill>
                <a:latin typeface="Franklin Gothic Heavy" charset="0"/>
                <a:ea typeface="Franklin Gothic Heavy" charset="0"/>
                <a:cs typeface="Franklin Gothic Heavy" charset="0"/>
              </a:rPr>
              <a:t>weighting</a:t>
            </a:r>
          </a:p>
          <a:p>
            <a:r>
              <a:rPr lang="en-US" dirty="0">
                <a:solidFill>
                  <a:schemeClr val="bg1"/>
                </a:solidFill>
                <a:latin typeface="Franklin Gothic Heavy" charset="0"/>
                <a:ea typeface="Franklin Gothic Heavy" charset="0"/>
                <a:cs typeface="Franklin Gothic Heavy" charset="0"/>
              </a:rPr>
              <a:t>How do we calculate these weights?</a:t>
            </a:r>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sp>
        <p:nvSpPr>
          <p:cNvPr id="3" name="Rectangle 2">
            <a:extLst>
              <a:ext uri="{FF2B5EF4-FFF2-40B4-BE49-F238E27FC236}">
                <a16:creationId xmlns:a16="http://schemas.microsoft.com/office/drawing/2014/main" id="{418CFD84-84CC-A34C-8FD9-2E1A2223EA21}"/>
              </a:ext>
            </a:extLst>
          </p:cNvPr>
          <p:cNvSpPr/>
          <p:nvPr/>
        </p:nvSpPr>
        <p:spPr>
          <a:xfrm>
            <a:off x="179294" y="5916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143436" y="310645"/>
            <a:ext cx="519953" cy="830997"/>
          </a:xfrm>
          <a:prstGeom prst="rect">
            <a:avLst/>
          </a:prstGeom>
          <a:noFill/>
        </p:spPr>
        <p:txBody>
          <a:bodyPr wrap="square" rtlCol="0">
            <a:spAutoFit/>
          </a:bodyPr>
          <a:lstStyle/>
          <a:p>
            <a:r>
              <a:rPr lang="en-US" sz="4800" dirty="0">
                <a:solidFill>
                  <a:schemeClr val="bg1"/>
                </a:solidFill>
              </a:rPr>
              <a:t>✓</a:t>
            </a:r>
          </a:p>
        </p:txBody>
      </p:sp>
      <p:sp>
        <p:nvSpPr>
          <p:cNvPr id="6" name="Rectangle 5">
            <a:extLst>
              <a:ext uri="{FF2B5EF4-FFF2-40B4-BE49-F238E27FC236}">
                <a16:creationId xmlns:a16="http://schemas.microsoft.com/office/drawing/2014/main" id="{72CDC18A-EDE7-0847-BD45-579B73266373}"/>
              </a:ext>
            </a:extLst>
          </p:cNvPr>
          <p:cNvSpPr/>
          <p:nvPr/>
        </p:nvSpPr>
        <p:spPr>
          <a:xfrm>
            <a:off x="197223" y="2447366"/>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82520F-9155-754A-A1B3-426BCEAC6762}"/>
              </a:ext>
            </a:extLst>
          </p:cNvPr>
          <p:cNvSpPr txBox="1"/>
          <p:nvPr/>
        </p:nvSpPr>
        <p:spPr>
          <a:xfrm>
            <a:off x="125505" y="2175299"/>
            <a:ext cx="519953" cy="830997"/>
          </a:xfrm>
          <a:prstGeom prst="rect">
            <a:avLst/>
          </a:prstGeom>
          <a:noFill/>
        </p:spPr>
        <p:txBody>
          <a:bodyPr wrap="square" rtlCol="0">
            <a:spAutoFit/>
          </a:bodyPr>
          <a:lstStyle/>
          <a:p>
            <a:r>
              <a:rPr lang="en-US" sz="4800" dirty="0">
                <a:solidFill>
                  <a:schemeClr val="bg1"/>
                </a:solidFill>
              </a:rPr>
              <a:t>✓</a:t>
            </a:r>
          </a:p>
        </p:txBody>
      </p:sp>
      <p:sp>
        <p:nvSpPr>
          <p:cNvPr id="8" name="Rectangle 7">
            <a:extLst>
              <a:ext uri="{FF2B5EF4-FFF2-40B4-BE49-F238E27FC236}">
                <a16:creationId xmlns:a16="http://schemas.microsoft.com/office/drawing/2014/main" id="{CBB2C6A4-0F0A-4041-B06A-45A0643774DE}"/>
              </a:ext>
            </a:extLst>
          </p:cNvPr>
          <p:cNvSpPr/>
          <p:nvPr/>
        </p:nvSpPr>
        <p:spPr>
          <a:xfrm>
            <a:off x="197223" y="4039953"/>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821F18-0A94-9E4F-9EA7-93DD65B43625}"/>
              </a:ext>
            </a:extLst>
          </p:cNvPr>
          <p:cNvSpPr txBox="1"/>
          <p:nvPr/>
        </p:nvSpPr>
        <p:spPr>
          <a:xfrm>
            <a:off x="125505" y="3776848"/>
            <a:ext cx="519953" cy="830997"/>
          </a:xfrm>
          <a:prstGeom prst="rect">
            <a:avLst/>
          </a:prstGeom>
          <a:noFill/>
        </p:spPr>
        <p:txBody>
          <a:bodyPr wrap="square" rtlCol="0">
            <a:spAutoFit/>
          </a:bodyPr>
          <a:lstStyle/>
          <a:p>
            <a:r>
              <a:rPr lang="en-US" sz="4800" dirty="0">
                <a:solidFill>
                  <a:schemeClr val="bg1"/>
                </a:solidFill>
              </a:rPr>
              <a:t>✓</a:t>
            </a:r>
          </a:p>
        </p:txBody>
      </p:sp>
    </p:spTree>
    <p:extLst>
      <p:ext uri="{BB962C8B-B14F-4D97-AF65-F5344CB8AC3E}">
        <p14:creationId xmlns:p14="http://schemas.microsoft.com/office/powerpoint/2010/main" val="19173332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4"/>
            <a:ext cx="11259670" cy="61497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i="1" dirty="0">
                <a:solidFill>
                  <a:schemeClr val="accent1"/>
                </a:solidFill>
                <a:latin typeface="Franklin Gothic Heavy" charset="0"/>
                <a:ea typeface="Franklin Gothic Heavy" charset="0"/>
                <a:cs typeface="Franklin Gothic Heavy" charset="0"/>
              </a:rPr>
              <a:t>propensity scores</a:t>
            </a:r>
          </a:p>
          <a:p>
            <a:r>
              <a:rPr lang="en-US" dirty="0">
                <a:solidFill>
                  <a:schemeClr val="bg1"/>
                </a:solidFill>
                <a:latin typeface="Franklin Gothic Heavy" charset="0"/>
                <a:ea typeface="Franklin Gothic Heavy" charset="0"/>
                <a:cs typeface="Franklin Gothic Heavy" charset="0"/>
              </a:rPr>
              <a:t>How do we incorporate the propensity scores?</a:t>
            </a:r>
          </a:p>
          <a:p>
            <a:pPr>
              <a:spcAft>
                <a:spcPts val="500"/>
              </a:spcAft>
            </a:pPr>
            <a:r>
              <a:rPr lang="en-US" i="1" dirty="0">
                <a:solidFill>
                  <a:schemeClr val="accent1"/>
                </a:solidFill>
                <a:latin typeface="Franklin Gothic Heavy" charset="0"/>
                <a:ea typeface="Franklin Gothic Heavy" charset="0"/>
                <a:cs typeface="Franklin Gothic Heavy" charset="0"/>
              </a:rPr>
              <a:t>weighting</a:t>
            </a:r>
          </a:p>
          <a:p>
            <a:pPr>
              <a:spcAft>
                <a:spcPts val="500"/>
              </a:spcAft>
            </a:pPr>
            <a:r>
              <a:rPr lang="en-US" dirty="0">
                <a:solidFill>
                  <a:schemeClr val="bg1"/>
                </a:solidFill>
                <a:latin typeface="Franklin Gothic Heavy" charset="0"/>
                <a:ea typeface="Franklin Gothic Heavy" charset="0"/>
                <a:cs typeface="Franklin Gothic Heavy" charset="0"/>
              </a:rPr>
              <a:t>How do we calculate these weights?</a:t>
            </a:r>
            <a:endParaRPr lang="en-US" i="1" dirty="0">
              <a:solidFill>
                <a:schemeClr val="accent1"/>
              </a:solidFill>
              <a:latin typeface="Franklin Gothic Heavy" charset="0"/>
              <a:ea typeface="Franklin Gothic Heavy" charset="0"/>
              <a:cs typeface="Franklin Gothic Heavy" charset="0"/>
            </a:endParaRPr>
          </a:p>
          <a:p>
            <a:r>
              <a:rPr lang="en-US" dirty="0">
                <a:solidFill>
                  <a:schemeClr val="bg1"/>
                </a:solidFill>
                <a:latin typeface="Franklin Gothic Heavy" charset="0"/>
                <a:ea typeface="Franklin Gothic Heavy" charset="0"/>
                <a:cs typeface="Franklin Gothic Heavy" charset="0"/>
              </a:rPr>
              <a:t>Which weights should we choose?</a:t>
            </a: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sp>
        <p:nvSpPr>
          <p:cNvPr id="3" name="Rectangle 2">
            <a:extLst>
              <a:ext uri="{FF2B5EF4-FFF2-40B4-BE49-F238E27FC236}">
                <a16:creationId xmlns:a16="http://schemas.microsoft.com/office/drawing/2014/main" id="{418CFD84-84CC-A34C-8FD9-2E1A2223EA21}"/>
              </a:ext>
            </a:extLst>
          </p:cNvPr>
          <p:cNvSpPr/>
          <p:nvPr/>
        </p:nvSpPr>
        <p:spPr>
          <a:xfrm>
            <a:off x="179294" y="5916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143436" y="310645"/>
            <a:ext cx="519953" cy="830997"/>
          </a:xfrm>
          <a:prstGeom prst="rect">
            <a:avLst/>
          </a:prstGeom>
          <a:noFill/>
        </p:spPr>
        <p:txBody>
          <a:bodyPr wrap="square" rtlCol="0">
            <a:spAutoFit/>
          </a:bodyPr>
          <a:lstStyle/>
          <a:p>
            <a:r>
              <a:rPr lang="en-US" sz="4800" dirty="0">
                <a:solidFill>
                  <a:schemeClr val="bg1"/>
                </a:solidFill>
              </a:rPr>
              <a:t>✓</a:t>
            </a:r>
          </a:p>
        </p:txBody>
      </p:sp>
      <p:sp>
        <p:nvSpPr>
          <p:cNvPr id="6" name="Rectangle 5">
            <a:extLst>
              <a:ext uri="{FF2B5EF4-FFF2-40B4-BE49-F238E27FC236}">
                <a16:creationId xmlns:a16="http://schemas.microsoft.com/office/drawing/2014/main" id="{72CDC18A-EDE7-0847-BD45-579B73266373}"/>
              </a:ext>
            </a:extLst>
          </p:cNvPr>
          <p:cNvSpPr/>
          <p:nvPr/>
        </p:nvSpPr>
        <p:spPr>
          <a:xfrm>
            <a:off x="197223" y="2447366"/>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82520F-9155-754A-A1B3-426BCEAC6762}"/>
              </a:ext>
            </a:extLst>
          </p:cNvPr>
          <p:cNvSpPr txBox="1"/>
          <p:nvPr/>
        </p:nvSpPr>
        <p:spPr>
          <a:xfrm>
            <a:off x="125505" y="2175299"/>
            <a:ext cx="519953" cy="830997"/>
          </a:xfrm>
          <a:prstGeom prst="rect">
            <a:avLst/>
          </a:prstGeom>
          <a:noFill/>
        </p:spPr>
        <p:txBody>
          <a:bodyPr wrap="square" rtlCol="0">
            <a:spAutoFit/>
          </a:bodyPr>
          <a:lstStyle/>
          <a:p>
            <a:r>
              <a:rPr lang="en-US" sz="4800" dirty="0">
                <a:solidFill>
                  <a:schemeClr val="bg1"/>
                </a:solidFill>
              </a:rPr>
              <a:t>✓</a:t>
            </a:r>
          </a:p>
        </p:txBody>
      </p:sp>
      <p:sp>
        <p:nvSpPr>
          <p:cNvPr id="8" name="Rectangle 7">
            <a:extLst>
              <a:ext uri="{FF2B5EF4-FFF2-40B4-BE49-F238E27FC236}">
                <a16:creationId xmlns:a16="http://schemas.microsoft.com/office/drawing/2014/main" id="{CBB2C6A4-0F0A-4041-B06A-45A0643774DE}"/>
              </a:ext>
            </a:extLst>
          </p:cNvPr>
          <p:cNvSpPr/>
          <p:nvPr/>
        </p:nvSpPr>
        <p:spPr>
          <a:xfrm>
            <a:off x="197223" y="4039953"/>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821F18-0A94-9E4F-9EA7-93DD65B43625}"/>
              </a:ext>
            </a:extLst>
          </p:cNvPr>
          <p:cNvSpPr txBox="1"/>
          <p:nvPr/>
        </p:nvSpPr>
        <p:spPr>
          <a:xfrm>
            <a:off x="125505" y="3776848"/>
            <a:ext cx="519953" cy="830997"/>
          </a:xfrm>
          <a:prstGeom prst="rect">
            <a:avLst/>
          </a:prstGeom>
          <a:noFill/>
        </p:spPr>
        <p:txBody>
          <a:bodyPr wrap="square" rtlCol="0">
            <a:spAutoFit/>
          </a:bodyPr>
          <a:lstStyle/>
          <a:p>
            <a:r>
              <a:rPr lang="en-US" sz="4800" dirty="0">
                <a:solidFill>
                  <a:schemeClr val="bg1"/>
                </a:solidFill>
              </a:rPr>
              <a:t>✓</a:t>
            </a:r>
          </a:p>
        </p:txBody>
      </p:sp>
      <p:sp>
        <p:nvSpPr>
          <p:cNvPr id="10" name="Rectangle 9">
            <a:extLst>
              <a:ext uri="{FF2B5EF4-FFF2-40B4-BE49-F238E27FC236}">
                <a16:creationId xmlns:a16="http://schemas.microsoft.com/office/drawing/2014/main" id="{F1A9935D-0CF0-274F-8B74-2150F44ED6F2}"/>
              </a:ext>
            </a:extLst>
          </p:cNvPr>
          <p:cNvSpPr/>
          <p:nvPr/>
        </p:nvSpPr>
        <p:spPr>
          <a:xfrm>
            <a:off x="197225" y="4715420"/>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44562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734305-88A1-FD48-96D3-2C233A0B06E7}"/>
              </a:ext>
            </a:extLst>
          </p:cNvPr>
          <p:cNvPicPr>
            <a:picLocks noChangeAspect="1"/>
          </p:cNvPicPr>
          <p:nvPr/>
        </p:nvPicPr>
        <p:blipFill>
          <a:blip r:embed="rId3"/>
          <a:stretch>
            <a:fillRect/>
          </a:stretch>
        </p:blipFill>
        <p:spPr>
          <a:xfrm rot="21221360">
            <a:off x="1396496" y="-429380"/>
            <a:ext cx="8190689" cy="6858000"/>
          </a:xfrm>
          <a:prstGeom prst="rect">
            <a:avLst/>
          </a:prstGeom>
        </p:spPr>
      </p:pic>
      <p:sp>
        <p:nvSpPr>
          <p:cNvPr id="2" name="Rectangle 1">
            <a:extLst>
              <a:ext uri="{FF2B5EF4-FFF2-40B4-BE49-F238E27FC236}">
                <a16:creationId xmlns:a16="http://schemas.microsoft.com/office/drawing/2014/main" id="{7DA6835A-2A93-C14B-8CFE-AB6D253BC788}"/>
              </a:ext>
            </a:extLst>
          </p:cNvPr>
          <p:cNvSpPr/>
          <p:nvPr/>
        </p:nvSpPr>
        <p:spPr>
          <a:xfrm rot="21203061">
            <a:off x="3530395" y="3209491"/>
            <a:ext cx="4701435" cy="233010"/>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8C6EB3A-CBD9-2246-A996-BA9D1542FB13}"/>
              </a:ext>
            </a:extLst>
          </p:cNvPr>
          <p:cNvSpPr/>
          <p:nvPr/>
        </p:nvSpPr>
        <p:spPr>
          <a:xfrm rot="21203061">
            <a:off x="2887393" y="3413219"/>
            <a:ext cx="5343426" cy="287672"/>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44215F-780A-AF49-845D-8F0064ECEC82}"/>
              </a:ext>
            </a:extLst>
          </p:cNvPr>
          <p:cNvSpPr/>
          <p:nvPr/>
        </p:nvSpPr>
        <p:spPr>
          <a:xfrm rot="21203061">
            <a:off x="2890886" y="3634648"/>
            <a:ext cx="5341649" cy="257769"/>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D7DE295-C6B3-8349-B191-BDA3A592E36D}"/>
              </a:ext>
            </a:extLst>
          </p:cNvPr>
          <p:cNvSpPr/>
          <p:nvPr/>
        </p:nvSpPr>
        <p:spPr>
          <a:xfrm rot="21203061">
            <a:off x="2896550" y="3960547"/>
            <a:ext cx="3663755" cy="259101"/>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4A82963-5631-D246-AE1E-2F45EAA39A80}"/>
              </a:ext>
            </a:extLst>
          </p:cNvPr>
          <p:cNvSpPr/>
          <p:nvPr/>
        </p:nvSpPr>
        <p:spPr>
          <a:xfrm rot="21203061">
            <a:off x="6571488" y="3626355"/>
            <a:ext cx="1752898" cy="248064"/>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F7336F0-15E4-1C41-8C74-342C668E32BC}"/>
              </a:ext>
            </a:extLst>
          </p:cNvPr>
          <p:cNvSpPr/>
          <p:nvPr/>
        </p:nvSpPr>
        <p:spPr>
          <a:xfrm rot="21203061">
            <a:off x="2884044" y="4086771"/>
            <a:ext cx="5232137" cy="223103"/>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439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3000"/>
                                        <p:tgtEl>
                                          <p:spTgt spid="2"/>
                                        </p:tgtEl>
                                      </p:cBhvr>
                                    </p:animEffect>
                                  </p:childTnLst>
                                </p:cTn>
                              </p:par>
                            </p:childTnLst>
                          </p:cTn>
                        </p:par>
                        <p:par>
                          <p:cTn id="8" fill="hold">
                            <p:stCondLst>
                              <p:cond delay="30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0"/>
                                        <p:tgtEl>
                                          <p:spTgt spid="5"/>
                                        </p:tgtEl>
                                      </p:cBhvr>
                                    </p:animEffect>
                                  </p:childTnLst>
                                </p:cTn>
                              </p:par>
                            </p:childTnLst>
                          </p:cTn>
                        </p:par>
                        <p:par>
                          <p:cTn id="12" fill="hold">
                            <p:stCondLst>
                              <p:cond delay="6000"/>
                            </p:stCondLst>
                            <p:childTnLst>
                              <p:par>
                                <p:cTn id="13" presetID="2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3000"/>
                                        <p:tgtEl>
                                          <p:spTgt spid="6"/>
                                        </p:tgtEl>
                                      </p:cBhvr>
                                    </p:animEffect>
                                  </p:childTnLst>
                                </p:cTn>
                              </p:par>
                            </p:childTnLst>
                          </p:cTn>
                        </p:par>
                        <p:par>
                          <p:cTn id="16" fill="hold">
                            <p:stCondLst>
                              <p:cond delay="9000"/>
                            </p:stCondLst>
                            <p:childTnLst>
                              <p:par>
                                <p:cTn id="17" presetID="22" presetClass="entr" presetSubtype="4"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3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3000"/>
                                        <p:tgtEl>
                                          <p:spTgt spid="8"/>
                                        </p:tgtEl>
                                      </p:cBhvr>
                                    </p:animEffect>
                                  </p:childTnLst>
                                </p:cTn>
                              </p:par>
                            </p:childTnLst>
                          </p:cTn>
                        </p:par>
                        <p:par>
                          <p:cTn id="25" fill="hold">
                            <p:stCondLst>
                              <p:cond delay="3000"/>
                            </p:stCondLst>
                            <p:childTnLst>
                              <p:par>
                                <p:cTn id="26" presetID="22" presetClass="entr" presetSubtype="4"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77E1D-48A7-5E47-9A13-D62095A0EB84}"/>
              </a:ext>
            </a:extLst>
          </p:cNvPr>
          <p:cNvSpPr>
            <a:spLocks noGrp="1"/>
          </p:cNvSpPr>
          <p:nvPr>
            <p:ph type="title"/>
          </p:nvPr>
        </p:nvSpPr>
        <p:spPr/>
        <p:txBody>
          <a:bodyPr/>
          <a:lstStyle/>
          <a:p>
            <a:r>
              <a:rPr lang="en-US" dirty="0"/>
              <a:t>Propensity score weighting method</a:t>
            </a:r>
          </a:p>
        </p:txBody>
      </p:sp>
      <p:sp>
        <p:nvSpPr>
          <p:cNvPr id="3" name="Content Placeholder 2">
            <a:extLst>
              <a:ext uri="{FF2B5EF4-FFF2-40B4-BE49-F238E27FC236}">
                <a16:creationId xmlns:a16="http://schemas.microsoft.com/office/drawing/2014/main" id="{F9B6C60B-2E03-F948-89DE-D470E4046CBD}"/>
              </a:ext>
            </a:extLst>
          </p:cNvPr>
          <p:cNvSpPr>
            <a:spLocks noGrp="1"/>
          </p:cNvSpPr>
          <p:nvPr>
            <p:ph idx="1"/>
          </p:nvPr>
        </p:nvSpPr>
        <p:spPr/>
        <p:txBody>
          <a:bodyPr/>
          <a:lstStyle/>
          <a:p>
            <a:r>
              <a:rPr lang="en-US" dirty="0"/>
              <a:t>The weights used in Freedman &amp; </a:t>
            </a:r>
            <a:r>
              <a:rPr lang="en-US" dirty="0" err="1"/>
              <a:t>Berk</a:t>
            </a:r>
            <a:r>
              <a:rPr lang="en-US" dirty="0"/>
              <a:t> (2008) are estimating </a:t>
            </a:r>
            <a:r>
              <a:rPr lang="en-US" b="1" dirty="0">
                <a:solidFill>
                  <a:schemeClr val="accent1"/>
                </a:solidFill>
              </a:rPr>
              <a:t>ATE</a:t>
            </a:r>
          </a:p>
          <a:p>
            <a:r>
              <a:rPr lang="en-US" b="1" i="1" dirty="0"/>
              <a:t>ATE weights can explode</a:t>
            </a:r>
          </a:p>
        </p:txBody>
      </p:sp>
      <p:grpSp>
        <p:nvGrpSpPr>
          <p:cNvPr id="7" name="Group 6">
            <a:extLst>
              <a:ext uri="{FF2B5EF4-FFF2-40B4-BE49-F238E27FC236}">
                <a16:creationId xmlns:a16="http://schemas.microsoft.com/office/drawing/2014/main" id="{DFE10709-C3C5-4C42-945C-B02A606143FD}"/>
              </a:ext>
            </a:extLst>
          </p:cNvPr>
          <p:cNvGrpSpPr/>
          <p:nvPr/>
        </p:nvGrpSpPr>
        <p:grpSpPr>
          <a:xfrm>
            <a:off x="2256502" y="1690688"/>
            <a:ext cx="7644385" cy="4486275"/>
            <a:chOff x="896112" y="118872"/>
            <a:chExt cx="10405872" cy="6098679"/>
          </a:xfrm>
        </p:grpSpPr>
        <p:pic>
          <p:nvPicPr>
            <p:cNvPr id="4" name="Picture 3">
              <a:extLst>
                <a:ext uri="{FF2B5EF4-FFF2-40B4-BE49-F238E27FC236}">
                  <a16:creationId xmlns:a16="http://schemas.microsoft.com/office/drawing/2014/main" id="{B5D83166-6402-BD40-9BB4-202AACA97244}"/>
                </a:ext>
              </a:extLst>
            </p:cNvPr>
            <p:cNvPicPr>
              <a:picLocks noChangeAspect="1"/>
            </p:cNvPicPr>
            <p:nvPr/>
          </p:nvPicPr>
          <p:blipFill>
            <a:blip r:embed="rId3"/>
            <a:stretch>
              <a:fillRect/>
            </a:stretch>
          </p:blipFill>
          <p:spPr>
            <a:xfrm>
              <a:off x="896112" y="118872"/>
              <a:ext cx="10405872" cy="6098679"/>
            </a:xfrm>
            <a:prstGeom prst="rect">
              <a:avLst/>
            </a:prstGeom>
          </p:spPr>
        </p:pic>
        <p:cxnSp>
          <p:nvCxnSpPr>
            <p:cNvPr id="5" name="Straight Arrow Connector 4">
              <a:extLst>
                <a:ext uri="{FF2B5EF4-FFF2-40B4-BE49-F238E27FC236}">
                  <a16:creationId xmlns:a16="http://schemas.microsoft.com/office/drawing/2014/main" id="{D7F06485-555C-FC4C-9B43-3B509D6D0999}"/>
                </a:ext>
              </a:extLst>
            </p:cNvPr>
            <p:cNvCxnSpPr/>
            <p:nvPr/>
          </p:nvCxnSpPr>
          <p:spPr>
            <a:xfrm flipV="1">
              <a:off x="9277004" y="4605251"/>
              <a:ext cx="1197032" cy="26600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389F3B3-3691-FC43-9280-63904D8E844D}"/>
                </a:ext>
              </a:extLst>
            </p:cNvPr>
            <p:cNvSpPr txBox="1"/>
            <p:nvPr/>
          </p:nvSpPr>
          <p:spPr>
            <a:xfrm>
              <a:off x="7889932" y="4390105"/>
              <a:ext cx="1516665" cy="962306"/>
            </a:xfrm>
            <a:prstGeom prst="rect">
              <a:avLst/>
            </a:prstGeom>
            <a:noFill/>
          </p:spPr>
          <p:txBody>
            <a:bodyPr wrap="square" rtlCol="0">
              <a:spAutoFit/>
            </a:bodyPr>
            <a:lstStyle/>
            <a:p>
              <a:r>
                <a:rPr lang="en-US" sz="4000" dirty="0">
                  <a:solidFill>
                    <a:schemeClr val="accent6"/>
                  </a:solidFill>
                  <a:latin typeface="Franklin Gothic Medium" panose="020B0603020102020204" pitchFamily="34" charset="0"/>
                </a:rPr>
                <a:t>151</a:t>
              </a:r>
            </a:p>
          </p:txBody>
        </p:sp>
      </p:grpSp>
    </p:spTree>
    <p:extLst>
      <p:ext uri="{BB962C8B-B14F-4D97-AF65-F5344CB8AC3E}">
        <p14:creationId xmlns:p14="http://schemas.microsoft.com/office/powerpoint/2010/main" val="125097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77E1D-48A7-5E47-9A13-D62095A0EB84}"/>
              </a:ext>
            </a:extLst>
          </p:cNvPr>
          <p:cNvSpPr>
            <a:spLocks noGrp="1"/>
          </p:cNvSpPr>
          <p:nvPr>
            <p:ph type="title"/>
          </p:nvPr>
        </p:nvSpPr>
        <p:spPr/>
        <p:txBody>
          <a:bodyPr/>
          <a:lstStyle/>
          <a:p>
            <a:r>
              <a:rPr lang="en-US" dirty="0"/>
              <a:t>Propensity score weighting method</a:t>
            </a:r>
          </a:p>
        </p:txBody>
      </p:sp>
      <p:sp>
        <p:nvSpPr>
          <p:cNvPr id="3" name="Content Placeholder 2">
            <a:extLst>
              <a:ext uri="{FF2B5EF4-FFF2-40B4-BE49-F238E27FC236}">
                <a16:creationId xmlns:a16="http://schemas.microsoft.com/office/drawing/2014/main" id="{F9B6C60B-2E03-F948-89DE-D470E4046CBD}"/>
              </a:ext>
            </a:extLst>
          </p:cNvPr>
          <p:cNvSpPr>
            <a:spLocks noGrp="1"/>
          </p:cNvSpPr>
          <p:nvPr>
            <p:ph idx="1"/>
          </p:nvPr>
        </p:nvSpPr>
        <p:spPr/>
        <p:txBody>
          <a:bodyPr/>
          <a:lstStyle/>
          <a:p>
            <a:r>
              <a:rPr lang="en-US" dirty="0"/>
              <a:t>The weights used in Freedman &amp; </a:t>
            </a:r>
            <a:r>
              <a:rPr lang="en-US" dirty="0" err="1"/>
              <a:t>Berk</a:t>
            </a:r>
            <a:r>
              <a:rPr lang="en-US" dirty="0"/>
              <a:t> (2008) are estimating </a:t>
            </a:r>
            <a:r>
              <a:rPr lang="en-US" b="1" dirty="0">
                <a:solidFill>
                  <a:schemeClr val="accent1"/>
                </a:solidFill>
              </a:rPr>
              <a:t>ATE</a:t>
            </a:r>
          </a:p>
          <a:p>
            <a:r>
              <a:rPr lang="en-US" b="1" i="1" dirty="0"/>
              <a:t>ATE weights can explode</a:t>
            </a:r>
          </a:p>
          <a:p>
            <a:r>
              <a:rPr lang="en-US" b="1" dirty="0">
                <a:solidFill>
                  <a:schemeClr val="accent1"/>
                </a:solidFill>
              </a:rPr>
              <a:t>Hypothesize</a:t>
            </a:r>
            <a:r>
              <a:rPr lang="en-US" dirty="0"/>
              <a:t> that </a:t>
            </a:r>
            <a:r>
              <a:rPr lang="en-US" b="1" dirty="0">
                <a:solidFill>
                  <a:schemeClr val="accent1"/>
                </a:solidFill>
              </a:rPr>
              <a:t>ATO and ATM </a:t>
            </a:r>
            <a:r>
              <a:rPr lang="en-US" dirty="0"/>
              <a:t>weights will perform better</a:t>
            </a:r>
          </a:p>
        </p:txBody>
      </p:sp>
    </p:spTree>
    <p:extLst>
      <p:ext uri="{BB962C8B-B14F-4D97-AF65-F5344CB8AC3E}">
        <p14:creationId xmlns:p14="http://schemas.microsoft.com/office/powerpoint/2010/main" val="1457180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1215B-2475-6146-84FF-A1A11E86E27F}"/>
              </a:ext>
            </a:extLst>
          </p:cNvPr>
          <p:cNvSpPr>
            <a:spLocks noGrp="1"/>
          </p:cNvSpPr>
          <p:nvPr>
            <p:ph type="title"/>
          </p:nvPr>
        </p:nvSpPr>
        <p:spPr/>
        <p:txBody>
          <a:bodyPr/>
          <a:lstStyle/>
          <a:p>
            <a:r>
              <a:rPr lang="en-US" dirty="0"/>
              <a:t>Fit a </a:t>
            </a:r>
            <a:r>
              <a:rPr lang="en-US" dirty="0" err="1"/>
              <a:t>misspecified</a:t>
            </a:r>
            <a:r>
              <a:rPr lang="en-US" dirty="0"/>
              <a:t> model</a:t>
            </a:r>
          </a:p>
        </p:txBody>
      </p:sp>
      <p:sp>
        <p:nvSpPr>
          <p:cNvPr id="3" name="Content Placeholder 2">
            <a:extLst>
              <a:ext uri="{FF2B5EF4-FFF2-40B4-BE49-F238E27FC236}">
                <a16:creationId xmlns:a16="http://schemas.microsoft.com/office/drawing/2014/main" id="{F98F18E6-5DE7-CC40-BD0A-30E003DB7301}"/>
              </a:ext>
            </a:extLst>
          </p:cNvPr>
          <p:cNvSpPr>
            <a:spLocks noGrp="1"/>
          </p:cNvSpPr>
          <p:nvPr>
            <p:ph idx="1"/>
          </p:nvPr>
        </p:nvSpPr>
        <p:spPr/>
        <p:txBody>
          <a:bodyPr/>
          <a:lstStyle/>
          <a:p>
            <a:r>
              <a:rPr lang="en-US" dirty="0"/>
              <a:t>Allow the propensity score to be </a:t>
            </a:r>
            <a:r>
              <a:rPr lang="en-US" b="1" dirty="0">
                <a:solidFill>
                  <a:schemeClr val="accent1"/>
                </a:solidFill>
              </a:rPr>
              <a:t>correct</a:t>
            </a:r>
          </a:p>
          <a:p>
            <a:r>
              <a:rPr lang="en-US" dirty="0"/>
              <a:t>The outcome model is </a:t>
            </a:r>
            <a:r>
              <a:rPr lang="en-US" b="1" dirty="0">
                <a:solidFill>
                  <a:schemeClr val="accent1"/>
                </a:solidFill>
              </a:rPr>
              <a:t>missing a covariate</a:t>
            </a:r>
            <a:endParaRPr lang="en-US" b="1" dirty="0"/>
          </a:p>
        </p:txBody>
      </p:sp>
    </p:spTree>
    <p:extLst>
      <p:ext uri="{BB962C8B-B14F-4D97-AF65-F5344CB8AC3E}">
        <p14:creationId xmlns:p14="http://schemas.microsoft.com/office/powerpoint/2010/main" val="425410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BBAD-FCC7-B743-84DC-15FEA7838C7E}"/>
              </a:ext>
            </a:extLst>
          </p:cNvPr>
          <p:cNvSpPr>
            <a:spLocks noGrp="1"/>
          </p:cNvSpPr>
          <p:nvPr>
            <p:ph type="title"/>
          </p:nvPr>
        </p:nvSpPr>
        <p:spPr/>
        <p:txBody>
          <a:bodyPr/>
          <a:lstStyle/>
          <a:p>
            <a:r>
              <a:rPr lang="en-US" dirty="0"/>
              <a:t>Freedman </a:t>
            </a:r>
            <a:r>
              <a:rPr lang="en-US" sz="6600" b="0" dirty="0">
                <a:solidFill>
                  <a:schemeClr val="accent1"/>
                </a:solidFill>
              </a:rPr>
              <a:t>&amp;</a:t>
            </a:r>
            <a:r>
              <a:rPr lang="en-US" dirty="0"/>
              <a:t> </a:t>
            </a:r>
            <a:r>
              <a:rPr lang="en-US" dirty="0" err="1"/>
              <a:t>Berk</a:t>
            </a:r>
            <a:r>
              <a:rPr lang="en-US" dirty="0"/>
              <a:t> </a:t>
            </a:r>
            <a:br>
              <a:rPr lang="en-US" dirty="0"/>
            </a:br>
            <a:r>
              <a:rPr lang="en-US" sz="9600" dirty="0"/>
              <a:t>Simulation</a:t>
            </a:r>
            <a:endParaRPr lang="en-US" dirty="0"/>
          </a:p>
        </p:txBody>
      </p:sp>
    </p:spTree>
    <p:extLst>
      <p:ext uri="{BB962C8B-B14F-4D97-AF65-F5344CB8AC3E}">
        <p14:creationId xmlns:p14="http://schemas.microsoft.com/office/powerpoint/2010/main" val="2885703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0937" y="270122"/>
            <a:ext cx="10515600" cy="1325563"/>
          </a:xfrm>
        </p:spPr>
        <p:txBody>
          <a:bodyPr/>
          <a:lstStyle/>
          <a:p>
            <a:r>
              <a:rPr lang="en-US" sz="6000" dirty="0">
                <a:solidFill>
                  <a:schemeClr val="bg1"/>
                </a:solidFill>
                <a:latin typeface="Franklin Gothic Heavy" charset="0"/>
                <a:ea typeface="Franklin Gothic Heavy" charset="0"/>
                <a:cs typeface="Franklin Gothic Heavy" charset="0"/>
              </a:rPr>
              <a:t>Observational Studies</a:t>
            </a:r>
          </a:p>
        </p:txBody>
      </p:sp>
      <p:pic>
        <p:nvPicPr>
          <p:cNvPr id="64" name="Picture 63"/>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flipH="1">
            <a:off x="1293530" y="2674759"/>
            <a:ext cx="3121676" cy="2274141"/>
          </a:xfrm>
          <a:prstGeom prst="rect">
            <a:avLst/>
          </a:prstGeom>
          <a:noFill/>
          <a:scene3d>
            <a:camera prst="orthographicFront">
              <a:rot lat="0" lon="0" rev="0"/>
            </a:camera>
            <a:lightRig rig="threePt" dir="t"/>
          </a:scene3d>
        </p:spPr>
      </p:pic>
      <p:sp>
        <p:nvSpPr>
          <p:cNvPr id="65" name="Right Arrow 64"/>
          <p:cNvSpPr/>
          <p:nvPr/>
        </p:nvSpPr>
        <p:spPr bwMode="auto">
          <a:xfrm>
            <a:off x="4415206" y="3102270"/>
            <a:ext cx="1520042" cy="665019"/>
          </a:xfrm>
          <a:prstGeom prst="rightArrow">
            <a:avLst/>
          </a:prstGeom>
          <a:solidFill>
            <a:srgbClr val="79D758"/>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nvGrpSpPr>
          <p:cNvPr id="66" name="Group 65"/>
          <p:cNvGrpSpPr/>
          <p:nvPr/>
        </p:nvGrpSpPr>
        <p:grpSpPr>
          <a:xfrm>
            <a:off x="7094283" y="2465356"/>
            <a:ext cx="548639" cy="1938840"/>
            <a:chOff x="5513431" y="1614201"/>
            <a:chExt cx="548639" cy="1938840"/>
          </a:xfrm>
          <a:solidFill>
            <a:srgbClr val="00B0F0"/>
          </a:solidFill>
        </p:grpSpPr>
        <p:grpSp>
          <p:nvGrpSpPr>
            <p:cNvPr id="81" name="Group 80"/>
            <p:cNvGrpSpPr/>
            <p:nvPr/>
          </p:nvGrpSpPr>
          <p:grpSpPr>
            <a:xfrm>
              <a:off x="5513431" y="1614201"/>
              <a:ext cx="548639" cy="1938840"/>
              <a:chOff x="2699093" y="2184396"/>
              <a:chExt cx="242305" cy="982135"/>
            </a:xfrm>
            <a:grpFill/>
          </p:grpSpPr>
          <p:sp>
            <p:nvSpPr>
              <p:cNvPr id="83" name="Oval 82"/>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84" name="Rectangle 83"/>
              <p:cNvSpPr/>
              <p:nvPr/>
            </p:nvSpPr>
            <p:spPr bwMode="auto">
              <a:xfrm>
                <a:off x="2701712"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82" name="Chord 81"/>
            <p:cNvSpPr/>
            <p:nvPr/>
          </p:nvSpPr>
          <p:spPr bwMode="auto">
            <a:xfrm rot="17528077">
              <a:off x="5610342" y="1704027"/>
              <a:ext cx="442871" cy="324181"/>
            </a:xfrm>
            <a:prstGeom prst="chord">
              <a:avLst>
                <a:gd name="adj1" fmla="val 5544771"/>
                <a:gd name="adj2" fmla="val 13532001"/>
              </a:avLst>
            </a:prstGeom>
            <a:solidFill>
              <a:srgbClr val="002060"/>
            </a:solidFill>
            <a:ln w="28575"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nvGrpSpPr>
          <p:cNvPr id="67" name="Group 66"/>
          <p:cNvGrpSpPr/>
          <p:nvPr/>
        </p:nvGrpSpPr>
        <p:grpSpPr>
          <a:xfrm>
            <a:off x="6295299" y="2349398"/>
            <a:ext cx="548639" cy="1938840"/>
            <a:chOff x="6225003" y="1409126"/>
            <a:chExt cx="548639" cy="1938840"/>
          </a:xfrm>
          <a:solidFill>
            <a:srgbClr val="00B0F0"/>
          </a:solidFill>
        </p:grpSpPr>
        <p:grpSp>
          <p:nvGrpSpPr>
            <p:cNvPr id="77" name="Group 76"/>
            <p:cNvGrpSpPr/>
            <p:nvPr/>
          </p:nvGrpSpPr>
          <p:grpSpPr>
            <a:xfrm>
              <a:off x="6225003" y="1409126"/>
              <a:ext cx="548639" cy="1938840"/>
              <a:chOff x="2699093" y="2184396"/>
              <a:chExt cx="242305" cy="982135"/>
            </a:xfrm>
            <a:grpFill/>
          </p:grpSpPr>
          <p:sp>
            <p:nvSpPr>
              <p:cNvPr id="79" name="Oval 78"/>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80" name="Rectangle 79"/>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78" name="Heart 77"/>
            <p:cNvSpPr/>
            <p:nvPr/>
          </p:nvSpPr>
          <p:spPr bwMode="auto">
            <a:xfrm>
              <a:off x="6472052" y="2244949"/>
              <a:ext cx="273133" cy="225120"/>
            </a:xfrm>
            <a:prstGeom prst="heart">
              <a:avLst/>
            </a:prstGeom>
            <a:solidFill>
              <a:srgbClr val="00206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nvGrpSpPr>
          <p:cNvPr id="68" name="Group 67"/>
          <p:cNvGrpSpPr/>
          <p:nvPr/>
        </p:nvGrpSpPr>
        <p:grpSpPr>
          <a:xfrm>
            <a:off x="7782728" y="2052379"/>
            <a:ext cx="625588" cy="1950711"/>
            <a:chOff x="6894900" y="1189349"/>
            <a:chExt cx="625588" cy="1950711"/>
          </a:xfrm>
          <a:solidFill>
            <a:srgbClr val="00B0F0"/>
          </a:solidFill>
        </p:grpSpPr>
        <p:grpSp>
          <p:nvGrpSpPr>
            <p:cNvPr id="69" name="Group 68"/>
            <p:cNvGrpSpPr/>
            <p:nvPr/>
          </p:nvGrpSpPr>
          <p:grpSpPr>
            <a:xfrm>
              <a:off x="6923437" y="1201220"/>
              <a:ext cx="548639" cy="1938840"/>
              <a:chOff x="2699093" y="2184396"/>
              <a:chExt cx="242305" cy="982135"/>
            </a:xfrm>
            <a:grpFill/>
          </p:grpSpPr>
          <p:sp>
            <p:nvSpPr>
              <p:cNvPr id="75" name="Oval 74"/>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6" name="Rectangle 75"/>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sp>
          <p:nvSpPr>
            <p:cNvPr id="70" name="Teardrop 69"/>
            <p:cNvSpPr/>
            <p:nvPr/>
          </p:nvSpPr>
          <p:spPr bwMode="auto">
            <a:xfrm>
              <a:off x="6894900" y="1189349"/>
              <a:ext cx="310564" cy="212366"/>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1" name="Teardrop 70"/>
            <p:cNvSpPr/>
            <p:nvPr/>
          </p:nvSpPr>
          <p:spPr bwMode="auto">
            <a:xfrm rot="16200000">
              <a:off x="7233212" y="1114438"/>
              <a:ext cx="212366" cy="362187"/>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nvGrpSpPr>
            <p:cNvPr id="72" name="Group 71"/>
            <p:cNvGrpSpPr/>
            <p:nvPr/>
          </p:nvGrpSpPr>
          <p:grpSpPr>
            <a:xfrm>
              <a:off x="7002403" y="1409127"/>
              <a:ext cx="390707" cy="102969"/>
              <a:chOff x="7025896" y="1409127"/>
              <a:chExt cx="390707" cy="102969"/>
            </a:xfrm>
            <a:grpFill/>
          </p:grpSpPr>
          <p:sp>
            <p:nvSpPr>
              <p:cNvPr id="73" name="Rounded Rectangle 72"/>
              <p:cNvSpPr/>
              <p:nvPr/>
            </p:nvSpPr>
            <p:spPr bwMode="auto">
              <a:xfrm>
                <a:off x="7241968"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sp>
            <p:nvSpPr>
              <p:cNvPr id="74" name="Rounded Rectangle 73"/>
              <p:cNvSpPr/>
              <p:nvPr/>
            </p:nvSpPr>
            <p:spPr bwMode="auto">
              <a:xfrm>
                <a:off x="7025896"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pPr>
                <a:endParaRPr kumimoji="0" lang="en-US" sz="1400" b="0" i="0" u="none" strike="noStrike" cap="none" normalizeH="0" baseline="0">
                  <a:ln>
                    <a:noFill/>
                  </a:ln>
                  <a:solidFill>
                    <a:srgbClr val="292929"/>
                  </a:solidFill>
                  <a:effectLst/>
                  <a:latin typeface="Arial" charset="0"/>
                </a:endParaRPr>
              </a:p>
            </p:txBody>
          </p:sp>
        </p:grpSp>
      </p:grpSp>
      <p:grpSp>
        <p:nvGrpSpPr>
          <p:cNvPr id="12" name="Group 11"/>
          <p:cNvGrpSpPr/>
          <p:nvPr/>
        </p:nvGrpSpPr>
        <p:grpSpPr>
          <a:xfrm>
            <a:off x="540937" y="4172045"/>
            <a:ext cx="2558697" cy="1486004"/>
            <a:chOff x="540937" y="4172045"/>
            <a:chExt cx="2558697" cy="1486004"/>
          </a:xfrm>
        </p:grpSpPr>
        <p:sp>
          <p:nvSpPr>
            <p:cNvPr id="4" name="TextBox 3"/>
            <p:cNvSpPr txBox="1"/>
            <p:nvPr/>
          </p:nvSpPr>
          <p:spPr>
            <a:xfrm>
              <a:off x="540937" y="5011718"/>
              <a:ext cx="2558697"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exposure</a:t>
              </a:r>
              <a:endParaRPr lang="en-US" dirty="0">
                <a:solidFill>
                  <a:schemeClr val="bg1"/>
                </a:solidFill>
                <a:latin typeface="Franklin Gothic Heavy" charset="0"/>
                <a:ea typeface="Franklin Gothic Heavy" charset="0"/>
                <a:cs typeface="Franklin Gothic Heavy" charset="0"/>
              </a:endParaRPr>
            </a:p>
          </p:txBody>
        </p:sp>
        <p:sp>
          <p:nvSpPr>
            <p:cNvPr id="11" name="Arc 10"/>
            <p:cNvSpPr/>
            <p:nvPr/>
          </p:nvSpPr>
          <p:spPr>
            <a:xfrm rot="14740040">
              <a:off x="895969" y="4251928"/>
              <a:ext cx="1249182" cy="1089416"/>
            </a:xfrm>
            <a:prstGeom prst="arc">
              <a:avLst>
                <a:gd name="adj1" fmla="val 15152200"/>
                <a:gd name="adj2" fmla="val 0"/>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 name="Group 12"/>
          <p:cNvGrpSpPr/>
          <p:nvPr/>
        </p:nvGrpSpPr>
        <p:grpSpPr>
          <a:xfrm>
            <a:off x="6140840" y="2426001"/>
            <a:ext cx="2558697" cy="3727914"/>
            <a:chOff x="6140840" y="2426001"/>
            <a:chExt cx="2558697" cy="3727914"/>
          </a:xfrm>
        </p:grpSpPr>
        <p:grpSp>
          <p:nvGrpSpPr>
            <p:cNvPr id="85" name="Group 84"/>
            <p:cNvGrpSpPr/>
            <p:nvPr/>
          </p:nvGrpSpPr>
          <p:grpSpPr>
            <a:xfrm>
              <a:off x="6140840" y="3264444"/>
              <a:ext cx="2558697" cy="2509798"/>
              <a:chOff x="540937" y="3148251"/>
              <a:chExt cx="2558697" cy="2509798"/>
            </a:xfrm>
          </p:grpSpPr>
          <p:sp>
            <p:nvSpPr>
              <p:cNvPr id="86" name="TextBox 85"/>
              <p:cNvSpPr txBox="1"/>
              <p:nvPr/>
            </p:nvSpPr>
            <p:spPr>
              <a:xfrm>
                <a:off x="540937" y="5011718"/>
                <a:ext cx="2558697" cy="646331"/>
              </a:xfrm>
              <a:prstGeom prst="rect">
                <a:avLst/>
              </a:prstGeom>
              <a:noFill/>
            </p:spPr>
            <p:txBody>
              <a:bodyPr wrap="square" rtlCol="0">
                <a:spAutoFit/>
              </a:bodyPr>
              <a:lstStyle/>
              <a:p>
                <a:r>
                  <a:rPr lang="en-US" sz="3600" dirty="0">
                    <a:solidFill>
                      <a:schemeClr val="bg1"/>
                    </a:solidFill>
                    <a:latin typeface="Franklin Gothic Heavy" charset="0"/>
                    <a:ea typeface="Franklin Gothic Heavy" charset="0"/>
                    <a:cs typeface="Franklin Gothic Heavy" charset="0"/>
                  </a:rPr>
                  <a:t>outcome</a:t>
                </a:r>
                <a:endParaRPr lang="en-US" dirty="0">
                  <a:solidFill>
                    <a:schemeClr val="bg1"/>
                  </a:solidFill>
                  <a:latin typeface="Franklin Gothic Heavy" charset="0"/>
                  <a:ea typeface="Franklin Gothic Heavy" charset="0"/>
                  <a:cs typeface="Franklin Gothic Heavy" charset="0"/>
                </a:endParaRPr>
              </a:p>
            </p:txBody>
          </p:sp>
          <p:sp>
            <p:nvSpPr>
              <p:cNvPr id="87" name="Arc 86"/>
              <p:cNvSpPr/>
              <p:nvPr/>
            </p:nvSpPr>
            <p:spPr>
              <a:xfrm rot="14740040">
                <a:off x="412325" y="3478082"/>
                <a:ext cx="1844514" cy="1184851"/>
              </a:xfrm>
              <a:prstGeom prst="arc">
                <a:avLst>
                  <a:gd name="adj1" fmla="val 13254723"/>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8" name="Arc 87"/>
            <p:cNvSpPr/>
            <p:nvPr/>
          </p:nvSpPr>
          <p:spPr>
            <a:xfrm rot="15788548">
              <a:off x="5758234" y="4211457"/>
              <a:ext cx="3323907" cy="561010"/>
            </a:xfrm>
            <a:prstGeom prst="arc">
              <a:avLst>
                <a:gd name="adj1" fmla="val 12833499"/>
                <a:gd name="adj2" fmla="val 21563664"/>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Arc 91"/>
            <p:cNvSpPr/>
            <p:nvPr/>
          </p:nvSpPr>
          <p:spPr>
            <a:xfrm rot="5400000" flipH="1">
              <a:off x="6455201" y="3174793"/>
              <a:ext cx="2701908" cy="1204324"/>
            </a:xfrm>
            <a:prstGeom prst="arc">
              <a:avLst>
                <a:gd name="adj1" fmla="val 11058926"/>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7114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4349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z</a:t>
              </a:r>
              <a:endParaRPr lang="en-US" dirty="0">
                <a:solidFill>
                  <a:schemeClr val="tx1">
                    <a:lumMod val="75000"/>
                    <a:lumOff val="25000"/>
                  </a:schemeClr>
                </a:solidFill>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8" name="Straight Arrow Connector 7">
            <a:extLst>
              <a:ext uri="{FF2B5EF4-FFF2-40B4-BE49-F238E27FC236}">
                <a16:creationId xmlns:a16="http://schemas.microsoft.com/office/drawing/2014/main" id="{1B35ED36-A541-AD45-AC2E-B0EAF892549C}"/>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Tree>
    <p:extLst>
      <p:ext uri="{BB962C8B-B14F-4D97-AF65-F5344CB8AC3E}">
        <p14:creationId xmlns:p14="http://schemas.microsoft.com/office/powerpoint/2010/main" val="4057972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904FC7C-A9F9-954F-A6C8-FBFF4C769D56}"/>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28366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A90A515A-E7B6-F64E-972B-70ED8BCD906E}"/>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8880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27F8402E-B699-1048-B49E-311EDD94E65C}"/>
              </a:ext>
            </a:extLst>
          </p:cNvPr>
          <p:cNvCxnSpPr>
            <a:cxnSpLocks/>
          </p:cNvCxnSpPr>
          <p:nvPr/>
        </p:nvCxnSpPr>
        <p:spPr>
          <a:xfrm>
            <a:off x="9311525" y="3325750"/>
            <a:ext cx="890035" cy="70184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3806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409" y="2433387"/>
            <a:ext cx="3605622"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311" y="1573101"/>
            <a:ext cx="577516"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3011" y="2933388"/>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4518" y="3162479"/>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941" y="3186943"/>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0581" y="2933387"/>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028" y="3989271"/>
            <a:ext cx="1463215" cy="769441"/>
          </a:xfrm>
          <a:prstGeom prst="rect">
            <a:avLst/>
          </a:prstGeom>
          <a:noFill/>
        </p:spPr>
        <p:txBody>
          <a:bodyPr wrap="square" rtlCol="0">
            <a:spAutoFit/>
          </a:bodyPr>
          <a:lstStyle/>
          <a:p>
            <a:pPr algn="ctr"/>
            <a:r>
              <a:rPr lang="en-US" sz="4400" dirty="0">
                <a:solidFill>
                  <a:schemeClr val="bg1"/>
                </a:solidFill>
                <a:latin typeface="Franklin Gothic Medium" panose="020B0603020102020204" pitchFamily="34" charset="0"/>
              </a:rPr>
              <a:t>1</a:t>
            </a:r>
          </a:p>
        </p:txBody>
      </p: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0649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0457" y="2925255"/>
            <a:ext cx="5721340" cy="1529215"/>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16" y="3318107"/>
            <a:ext cx="890035" cy="70184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7" y="285771"/>
            <a:ext cx="7062537"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Propensity score model</a:t>
            </a:r>
          </a:p>
        </p:txBody>
      </p:sp>
    </p:spTree>
    <p:extLst>
      <p:ext uri="{BB962C8B-B14F-4D97-AF65-F5344CB8AC3E}">
        <p14:creationId xmlns:p14="http://schemas.microsoft.com/office/powerpoint/2010/main" val="2740081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8" y="285771"/>
            <a:ext cx="5518484"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Outcome model</a:t>
            </a:r>
          </a:p>
        </p:txBody>
      </p:sp>
    </p:spTree>
    <p:extLst>
      <p:ext uri="{BB962C8B-B14F-4D97-AF65-F5344CB8AC3E}">
        <p14:creationId xmlns:p14="http://schemas.microsoft.com/office/powerpoint/2010/main" val="42030595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570554-D274-B140-9B56-E8A3231825F8}"/>
              </a:ext>
            </a:extLst>
          </p:cNvPr>
          <p:cNvPicPr>
            <a:picLocks noChangeAspect="1"/>
          </p:cNvPicPr>
          <p:nvPr/>
        </p:nvPicPr>
        <p:blipFill>
          <a:blip r:embed="rId3"/>
          <a:stretch>
            <a:fillRect/>
          </a:stretch>
        </p:blipFill>
        <p:spPr>
          <a:xfrm>
            <a:off x="896112" y="118872"/>
            <a:ext cx="10406501" cy="6099048"/>
          </a:xfrm>
          <a:prstGeom prst="rect">
            <a:avLst/>
          </a:prstGeom>
        </p:spPr>
      </p:pic>
      <p:sp>
        <p:nvSpPr>
          <p:cNvPr id="5" name="Rectangle 4">
            <a:extLst>
              <a:ext uri="{FF2B5EF4-FFF2-40B4-BE49-F238E27FC236}">
                <a16:creationId xmlns:a16="http://schemas.microsoft.com/office/drawing/2014/main" id="{21611CAC-4F1C-5B40-91FB-8F1F10F25686}"/>
              </a:ext>
            </a:extLst>
          </p:cNvPr>
          <p:cNvSpPr/>
          <p:nvPr/>
        </p:nvSpPr>
        <p:spPr>
          <a:xfrm>
            <a:off x="66492" y="124480"/>
            <a:ext cx="705853" cy="4335224"/>
          </a:xfrm>
          <a:prstGeom prst="rect">
            <a:avLst/>
          </a:prstGeom>
          <a:solidFill>
            <a:srgbClr val="F5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8888"/>
              </a:solidFill>
            </a:endParaRPr>
          </a:p>
        </p:txBody>
      </p:sp>
      <p:sp>
        <p:nvSpPr>
          <p:cNvPr id="6" name="Rectangle 5">
            <a:extLst>
              <a:ext uri="{FF2B5EF4-FFF2-40B4-BE49-F238E27FC236}">
                <a16:creationId xmlns:a16="http://schemas.microsoft.com/office/drawing/2014/main" id="{8DF02B56-AE98-0845-B126-03CFBC0F5088}"/>
              </a:ext>
            </a:extLst>
          </p:cNvPr>
          <p:cNvSpPr/>
          <p:nvPr/>
        </p:nvSpPr>
        <p:spPr>
          <a:xfrm>
            <a:off x="64247" y="4604082"/>
            <a:ext cx="705853" cy="8341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3A121C6-84A1-5748-B93A-5478A17F73FC}"/>
              </a:ext>
            </a:extLst>
          </p:cNvPr>
          <p:cNvSpPr txBox="1"/>
          <p:nvPr/>
        </p:nvSpPr>
        <p:spPr>
          <a:xfrm rot="16200000">
            <a:off x="-1847249" y="1966121"/>
            <a:ext cx="4340834"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treatment</a:t>
            </a:r>
          </a:p>
        </p:txBody>
      </p:sp>
      <p:sp>
        <p:nvSpPr>
          <p:cNvPr id="8" name="TextBox 7">
            <a:extLst>
              <a:ext uri="{FF2B5EF4-FFF2-40B4-BE49-F238E27FC236}">
                <a16:creationId xmlns:a16="http://schemas.microsoft.com/office/drawing/2014/main" id="{B6D2CAAF-35ED-3341-918B-E836050425D0}"/>
              </a:ext>
            </a:extLst>
          </p:cNvPr>
          <p:cNvSpPr txBox="1"/>
          <p:nvPr/>
        </p:nvSpPr>
        <p:spPr>
          <a:xfrm rot="16200000">
            <a:off x="-93927" y="4698012"/>
            <a:ext cx="834189" cy="646331"/>
          </a:xfrm>
          <a:prstGeom prst="rect">
            <a:avLst/>
          </a:prstGeom>
          <a:noFill/>
        </p:spPr>
        <p:txBody>
          <a:bodyPr wrap="square" rtlCol="0">
            <a:spAutoFit/>
          </a:bodyPr>
          <a:lstStyle/>
          <a:p>
            <a:pPr algn="ctr"/>
            <a:r>
              <a:rPr lang="en-US" sz="3600" dirty="0">
                <a:solidFill>
                  <a:schemeClr val="bg1"/>
                </a:solidFill>
                <a:latin typeface="Franklin Gothic Medium" panose="020B0603020102020204" pitchFamily="34" charset="0"/>
              </a:rPr>
              <a:t>ctrl</a:t>
            </a:r>
          </a:p>
        </p:txBody>
      </p:sp>
    </p:spTree>
    <p:extLst>
      <p:ext uri="{BB962C8B-B14F-4D97-AF65-F5344CB8AC3E}">
        <p14:creationId xmlns:p14="http://schemas.microsoft.com/office/powerpoint/2010/main" val="27854749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F676D30-3C93-3E41-B7E8-ECE204A94CB8}"/>
              </a:ext>
            </a:extLst>
          </p:cNvPr>
          <p:cNvPicPr>
            <a:picLocks noChangeAspect="1"/>
          </p:cNvPicPr>
          <p:nvPr/>
        </p:nvPicPr>
        <p:blipFill>
          <a:blip r:embed="rId3"/>
          <a:stretch>
            <a:fillRect/>
          </a:stretch>
        </p:blipFill>
        <p:spPr>
          <a:xfrm>
            <a:off x="896112" y="118872"/>
            <a:ext cx="10380341" cy="6099048"/>
          </a:xfrm>
          <a:prstGeom prst="rect">
            <a:avLst/>
          </a:prstGeom>
        </p:spPr>
      </p:pic>
      <p:cxnSp>
        <p:nvCxnSpPr>
          <p:cNvPr id="13" name="Straight Arrow Connector 12">
            <a:extLst>
              <a:ext uri="{FF2B5EF4-FFF2-40B4-BE49-F238E27FC236}">
                <a16:creationId xmlns:a16="http://schemas.microsoft.com/office/drawing/2014/main" id="{E4595632-4D62-EF47-B3EC-40B7873F9228}"/>
              </a:ext>
            </a:extLst>
          </p:cNvPr>
          <p:cNvCxnSpPr/>
          <p:nvPr/>
        </p:nvCxnSpPr>
        <p:spPr>
          <a:xfrm flipH="1">
            <a:off x="2892829" y="3724102"/>
            <a:ext cx="232756" cy="681643"/>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B22A11-F8F2-A446-A0F3-64F44FA6773C}"/>
              </a:ext>
            </a:extLst>
          </p:cNvPr>
          <p:cNvSpPr txBox="1"/>
          <p:nvPr/>
        </p:nvSpPr>
        <p:spPr>
          <a:xfrm>
            <a:off x="3009207" y="3200882"/>
            <a:ext cx="1745673" cy="523220"/>
          </a:xfrm>
          <a:prstGeom prst="rect">
            <a:avLst/>
          </a:prstGeom>
          <a:noFill/>
        </p:spPr>
        <p:txBody>
          <a:bodyPr wrap="square" rtlCol="0">
            <a:spAutoFit/>
          </a:bodyPr>
          <a:lstStyle/>
          <a:p>
            <a:r>
              <a:rPr lang="en-US" sz="2800" dirty="0">
                <a:solidFill>
                  <a:schemeClr val="tx1">
                    <a:lumMod val="85000"/>
                    <a:lumOff val="15000"/>
                  </a:schemeClr>
                </a:solidFill>
                <a:latin typeface="Franklin Gothic Medium" panose="020B0603020102020204" pitchFamily="34" charset="0"/>
              </a:rPr>
              <a:t>n = 1000</a:t>
            </a:r>
          </a:p>
        </p:txBody>
      </p:sp>
      <p:sp>
        <p:nvSpPr>
          <p:cNvPr id="16" name="Rectangle 15">
            <a:extLst>
              <a:ext uri="{FF2B5EF4-FFF2-40B4-BE49-F238E27FC236}">
                <a16:creationId xmlns:a16="http://schemas.microsoft.com/office/drawing/2014/main" id="{07C6B3DC-DD47-9942-9959-1A09E005EA38}"/>
              </a:ext>
            </a:extLst>
          </p:cNvPr>
          <p:cNvSpPr/>
          <p:nvPr/>
        </p:nvSpPr>
        <p:spPr>
          <a:xfrm>
            <a:off x="8794865" y="2261062"/>
            <a:ext cx="1579419" cy="109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484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Content Placeholder 5"/>
          <p:cNvSpPr>
            <a:spLocks noGrp="1"/>
          </p:cNvSpPr>
          <p:nvPr>
            <p:ph idx="1"/>
          </p:nvPr>
        </p:nvSpPr>
        <p:spPr>
          <a:xfrm>
            <a:off x="540937" y="1312531"/>
            <a:ext cx="10934700" cy="566309"/>
          </a:xfrm>
        </p:spPr>
        <p:txBody>
          <a:bodyPr>
            <a:normAutofit lnSpcReduction="10000"/>
          </a:bodyPr>
          <a:lstStyle/>
          <a:p>
            <a:pPr marL="0" indent="0">
              <a:buNone/>
            </a:pPr>
            <a:r>
              <a:rPr lang="en-US" dirty="0">
                <a:solidFill>
                  <a:schemeClr val="bg1"/>
                </a:solidFill>
                <a:latin typeface="Franklin Gothic Medium" charset="0"/>
                <a:ea typeface="Franklin Gothic Medium" charset="0"/>
                <a:cs typeface="Franklin Gothic Medium" charset="0"/>
              </a:rPr>
              <a:t>Randomized Controlled Trials</a:t>
            </a:r>
          </a:p>
        </p:txBody>
      </p:sp>
      <p:sp>
        <p:nvSpPr>
          <p:cNvPr id="8" name="Right Arrow 7"/>
          <p:cNvSpPr/>
          <p:nvPr/>
        </p:nvSpPr>
        <p:spPr bwMode="auto">
          <a:xfrm rot="19840580">
            <a:off x="4205261" y="3003909"/>
            <a:ext cx="1399823" cy="61516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7030A0"/>
              </a:solidFill>
              <a:latin typeface="Arial" charset="0"/>
            </a:endParaRPr>
          </a:p>
        </p:txBody>
      </p:sp>
      <p:sp>
        <p:nvSpPr>
          <p:cNvPr id="9" name="Right Arrow 8"/>
          <p:cNvSpPr/>
          <p:nvPr/>
        </p:nvSpPr>
        <p:spPr bwMode="auto">
          <a:xfrm rot="1800947">
            <a:off x="4179469" y="4004769"/>
            <a:ext cx="1399823" cy="615160"/>
          </a:xfrm>
          <a:prstGeom prst="rightArrow">
            <a:avLst>
              <a:gd name="adj1" fmla="val 50000"/>
              <a:gd name="adj2" fmla="val 47778"/>
            </a:avLst>
          </a:prstGeom>
          <a:solidFill>
            <a:srgbClr val="848AF8"/>
          </a:solid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11" name="TextBox 10"/>
          <p:cNvSpPr txBox="1"/>
          <p:nvPr/>
        </p:nvSpPr>
        <p:spPr>
          <a:xfrm>
            <a:off x="5666038" y="2700545"/>
            <a:ext cx="2710319" cy="666786"/>
          </a:xfrm>
          <a:prstGeom prst="rect">
            <a:avLst/>
          </a:prstGeom>
          <a:noFill/>
        </p:spPr>
        <p:txBody>
          <a:bodyPr wrap="square" rtlCol="0">
            <a:spAutoFit/>
          </a:bodyPr>
          <a:lstStyle/>
          <a:p>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p:cNvSpPr txBox="1"/>
          <p:nvPr/>
        </p:nvSpPr>
        <p:spPr>
          <a:xfrm>
            <a:off x="5882470" y="4285219"/>
            <a:ext cx="2277455" cy="666786"/>
          </a:xfrm>
          <a:prstGeom prst="rect">
            <a:avLst/>
          </a:prstGeom>
          <a:noFill/>
        </p:spPr>
        <p:txBody>
          <a:bodyPr wrap="square" rtlCol="0">
            <a:spAutoFit/>
          </a:bodyPr>
          <a:lstStyle/>
          <a:p>
            <a:r>
              <a:rPr lang="en-US" sz="3733" b="1" dirty="0">
                <a:solidFill>
                  <a:srgbClr val="848AF8"/>
                </a:solidFill>
                <a:latin typeface="Franklin Gothic Heavy" charset="0"/>
                <a:ea typeface="Franklin Gothic Heavy" charset="0"/>
                <a:cs typeface="Franklin Gothic Heavy" charset="0"/>
              </a:rPr>
              <a:t>Control</a:t>
            </a:r>
          </a:p>
        </p:txBody>
      </p:sp>
      <p:sp>
        <p:nvSpPr>
          <p:cNvPr id="13" name="TextBox 12"/>
          <p:cNvSpPr txBox="1"/>
          <p:nvPr/>
        </p:nvSpPr>
        <p:spPr>
          <a:xfrm>
            <a:off x="8376356" y="2778010"/>
            <a:ext cx="1196621" cy="502766"/>
          </a:xfrm>
          <a:prstGeom prst="rect">
            <a:avLst/>
          </a:prstGeom>
          <a:noFill/>
        </p:spPr>
        <p:txBody>
          <a:bodyPr wrap="square" rtlCol="0">
            <a:spAutoFit/>
          </a:bodyPr>
          <a:lstStyle/>
          <a:p>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p:cNvSpPr txBox="1"/>
          <p:nvPr/>
        </p:nvSpPr>
        <p:spPr>
          <a:xfrm>
            <a:off x="8376355" y="4383552"/>
            <a:ext cx="1196621" cy="502766"/>
          </a:xfrm>
          <a:prstGeom prst="rect">
            <a:avLst/>
          </a:prstGeom>
          <a:noFill/>
        </p:spPr>
        <p:txBody>
          <a:bodyPr wrap="square" rtlCol="0">
            <a:spAutoFit/>
          </a:bodyPr>
          <a:lstStyle/>
          <a:p>
            <a:r>
              <a:rPr lang="en-US" sz="2667" b="1" dirty="0">
                <a:solidFill>
                  <a:srgbClr val="848AF8"/>
                </a:solidFill>
                <a:latin typeface="Franklin Gothic Heavy" charset="0"/>
                <a:ea typeface="Franklin Gothic Heavy" charset="0"/>
                <a:cs typeface="Franklin Gothic Heavy" charset="0"/>
              </a:rPr>
              <a:t>P=0.5</a:t>
            </a:r>
          </a:p>
        </p:txBody>
      </p:sp>
      <p:pic>
        <p:nvPicPr>
          <p:cNvPr id="17" name="Picture 16"/>
          <p:cNvPicPr>
            <a:picLocks noChangeAspect="1"/>
          </p:cNvPicPr>
          <p:nvPr/>
        </p:nvPicPr>
        <p:blipFill>
          <a:blip r:embed="rId3"/>
          <a:stretch>
            <a:fillRect/>
          </a:stretch>
        </p:blipFill>
        <p:spPr>
          <a:xfrm>
            <a:off x="3346621" y="3391772"/>
            <a:ext cx="746102" cy="746102"/>
          </a:xfrm>
          <a:prstGeom prst="rect">
            <a:avLst/>
          </a:prstGeom>
          <a:scene3d>
            <a:camera prst="orthographicFront">
              <a:rot lat="0" lon="0" rev="0"/>
            </a:camera>
            <a:lightRig rig="threePt" dir="t"/>
          </a:scene3d>
          <a:sp3d/>
        </p:spPr>
      </p:pic>
      <p:grpSp>
        <p:nvGrpSpPr>
          <p:cNvPr id="23" name="Group 22"/>
          <p:cNvGrpSpPr/>
          <p:nvPr/>
        </p:nvGrpSpPr>
        <p:grpSpPr>
          <a:xfrm>
            <a:off x="2394425" y="2446880"/>
            <a:ext cx="731519" cy="2585121"/>
            <a:chOff x="2699093" y="2184396"/>
            <a:chExt cx="242305" cy="982135"/>
          </a:xfrm>
          <a:solidFill>
            <a:srgbClr val="00B0F0"/>
          </a:solidFill>
        </p:grpSpPr>
        <p:sp>
          <p:nvSpPr>
            <p:cNvPr id="25" name="Oval 24"/>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sp>
          <p:nvSpPr>
            <p:cNvPr id="26" name="Rectangle 25"/>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50000"/>
                </a:spcBef>
                <a:spcAft>
                  <a:spcPct val="17000"/>
                </a:spcAft>
                <a:buClr>
                  <a:schemeClr val="tx1"/>
                </a:buClr>
              </a:pPr>
              <a:endParaRPr lang="en-US" sz="1867">
                <a:solidFill>
                  <a:srgbClr val="292929"/>
                </a:solidFill>
                <a:latin typeface="Arial" charset="0"/>
              </a:endParaRPr>
            </a:p>
          </p:txBody>
        </p:sp>
      </p:grpSp>
      <p:sp>
        <p:nvSpPr>
          <p:cNvPr id="16" name="Title 4"/>
          <p:cNvSpPr txBox="1">
            <a:spLocks/>
          </p:cNvSpPr>
          <p:nvPr/>
        </p:nvSpPr>
        <p:spPr>
          <a:xfrm>
            <a:off x="540937" y="2701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strike="sngStrike" dirty="0">
                <a:solidFill>
                  <a:schemeClr val="bg1"/>
                </a:solidFill>
                <a:latin typeface="Franklin Gothic Heavy" charset="0"/>
                <a:ea typeface="Franklin Gothic Heavy" charset="0"/>
                <a:cs typeface="Franklin Gothic Heavy" charset="0"/>
              </a:rPr>
              <a:t>Observational Studies</a:t>
            </a:r>
          </a:p>
        </p:txBody>
      </p:sp>
      <p:pic>
        <p:nvPicPr>
          <p:cNvPr id="15" name="Picture 14">
            <a:extLst>
              <a:ext uri="{FF2B5EF4-FFF2-40B4-BE49-F238E27FC236}">
                <a16:creationId xmlns:a16="http://schemas.microsoft.com/office/drawing/2014/main" id="{B1DA2B84-32ED-EC42-8122-0C123B15A278}"/>
              </a:ext>
            </a:extLst>
          </p:cNvPr>
          <p:cNvPicPr>
            <a:picLocks noChangeAspect="1"/>
          </p:cNvPicPr>
          <p:nvPr/>
        </p:nvPicPr>
        <p:blipFill>
          <a:blip r:embed="rId4">
            <a:duotone>
              <a:schemeClr val="accent6">
                <a:shade val="45000"/>
                <a:satMod val="135000"/>
              </a:schemeClr>
              <a:prstClr val="white"/>
            </a:duotone>
          </a:blip>
          <a:stretch>
            <a:fillRect/>
          </a:stretch>
        </p:blipFill>
        <p:spPr>
          <a:xfrm>
            <a:off x="8392698" y="4727652"/>
            <a:ext cx="1072295" cy="536148"/>
          </a:xfrm>
          <a:prstGeom prst="rect">
            <a:avLst/>
          </a:prstGeom>
        </p:spPr>
      </p:pic>
      <p:pic>
        <p:nvPicPr>
          <p:cNvPr id="18" name="Picture 17">
            <a:extLst>
              <a:ext uri="{FF2B5EF4-FFF2-40B4-BE49-F238E27FC236}">
                <a16:creationId xmlns:a16="http://schemas.microsoft.com/office/drawing/2014/main" id="{D1475705-4A4B-CB44-8FFB-6CE7BF631F09}"/>
              </a:ext>
            </a:extLst>
          </p:cNvPr>
          <p:cNvPicPr>
            <a:picLocks noChangeAspect="1"/>
          </p:cNvPicPr>
          <p:nvPr/>
        </p:nvPicPr>
        <p:blipFill>
          <a:blip r:embed="rId4">
            <a:duotone>
              <a:schemeClr val="accent1">
                <a:shade val="45000"/>
                <a:satMod val="135000"/>
              </a:schemeClr>
              <a:prstClr val="white"/>
            </a:duotone>
          </a:blip>
          <a:stretch>
            <a:fillRect/>
          </a:stretch>
        </p:blipFill>
        <p:spPr>
          <a:xfrm>
            <a:off x="8392698" y="3125631"/>
            <a:ext cx="1072295" cy="536148"/>
          </a:xfrm>
          <a:prstGeom prst="rect">
            <a:avLst/>
          </a:prstGeom>
        </p:spPr>
      </p:pic>
    </p:spTree>
    <p:extLst>
      <p:ext uri="{BB962C8B-B14F-4D97-AF65-F5344CB8AC3E}">
        <p14:creationId xmlns:p14="http://schemas.microsoft.com/office/powerpoint/2010/main" val="133028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animBg="1"/>
      <p:bldP spid="9" grpId="0" animBg="1"/>
      <p:bldP spid="11" grpId="0"/>
      <p:bldP spid="12" grpId="0"/>
      <p:bldP spid="13" grpId="0"/>
      <p:bldP spid="1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137706-B5CC-AB49-A982-C9912BE18FC5}"/>
              </a:ext>
            </a:extLst>
          </p:cNvPr>
          <p:cNvPicPr>
            <a:picLocks noChangeAspect="1"/>
          </p:cNvPicPr>
          <p:nvPr/>
        </p:nvPicPr>
        <p:blipFill>
          <a:blip r:embed="rId3"/>
          <a:stretch>
            <a:fillRect/>
          </a:stretch>
        </p:blipFill>
        <p:spPr>
          <a:xfrm>
            <a:off x="896112" y="118872"/>
            <a:ext cx="10380341" cy="6099048"/>
          </a:xfrm>
          <a:prstGeom prst="rect">
            <a:avLst/>
          </a:prstGeom>
        </p:spPr>
      </p:pic>
    </p:spTree>
    <p:extLst>
      <p:ext uri="{BB962C8B-B14F-4D97-AF65-F5344CB8AC3E}">
        <p14:creationId xmlns:p14="http://schemas.microsoft.com/office/powerpoint/2010/main" val="8500408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8C09AA-B0BF-1D4E-8271-A0DE2C38D3F1}"/>
              </a:ext>
            </a:extLst>
          </p:cNvPr>
          <p:cNvPicPr>
            <a:picLocks noChangeAspect="1"/>
          </p:cNvPicPr>
          <p:nvPr/>
        </p:nvPicPr>
        <p:blipFill>
          <a:blip r:embed="rId3"/>
          <a:stretch>
            <a:fillRect/>
          </a:stretch>
        </p:blipFill>
        <p:spPr>
          <a:xfrm>
            <a:off x="896112" y="118872"/>
            <a:ext cx="10380341" cy="6099048"/>
          </a:xfrm>
          <a:prstGeom prst="rect">
            <a:avLst/>
          </a:prstGeom>
        </p:spPr>
      </p:pic>
    </p:spTree>
    <p:extLst>
      <p:ext uri="{BB962C8B-B14F-4D97-AF65-F5344CB8AC3E}">
        <p14:creationId xmlns:p14="http://schemas.microsoft.com/office/powerpoint/2010/main" val="28699815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1B9C-3A83-D548-943C-C7964B0BC2F1}"/>
              </a:ext>
            </a:extLst>
          </p:cNvPr>
          <p:cNvSpPr>
            <a:spLocks noGrp="1"/>
          </p:cNvSpPr>
          <p:nvPr>
            <p:ph type="title"/>
          </p:nvPr>
        </p:nvSpPr>
        <p:spPr/>
        <p:txBody>
          <a:bodyPr/>
          <a:lstStyle/>
          <a:p>
            <a:r>
              <a:rPr lang="en-US" dirty="0"/>
              <a:t>Standard errors</a:t>
            </a:r>
          </a:p>
        </p:txBody>
      </p:sp>
    </p:spTree>
    <p:extLst>
      <p:ext uri="{BB962C8B-B14F-4D97-AF65-F5344CB8AC3E}">
        <p14:creationId xmlns:p14="http://schemas.microsoft.com/office/powerpoint/2010/main" val="20397339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CE005F8-8628-2644-B118-534AF448B042}"/>
              </a:ext>
            </a:extLst>
          </p:cNvPr>
          <p:cNvGrpSpPr/>
          <p:nvPr/>
        </p:nvGrpSpPr>
        <p:grpSpPr>
          <a:xfrm>
            <a:off x="10167613" y="3915076"/>
            <a:ext cx="1554480" cy="1554480"/>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7065" y="3807995"/>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y</a:t>
              </a:r>
            </a:p>
          </p:txBody>
        </p:sp>
      </p:grpSp>
      <p:grpSp>
        <p:nvGrpSpPr>
          <p:cNvPr id="29" name="Group 28">
            <a:extLst>
              <a:ext uri="{FF2B5EF4-FFF2-40B4-BE49-F238E27FC236}">
                <a16:creationId xmlns:a16="http://schemas.microsoft.com/office/drawing/2014/main" id="{1F2D9C82-3416-9649-8395-E29D73DEEB57}"/>
              </a:ext>
            </a:extLst>
          </p:cNvPr>
          <p:cNvGrpSpPr/>
          <p:nvPr/>
        </p:nvGrpSpPr>
        <p:grpSpPr>
          <a:xfrm>
            <a:off x="469908" y="3915076"/>
            <a:ext cx="1554480" cy="1554480"/>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379" y="399929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261" y="2953751"/>
            <a:ext cx="5721340" cy="152921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168" y="4836695"/>
            <a:ext cx="7596937"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1525" y="3325750"/>
            <a:ext cx="890035" cy="701842"/>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3F8EE5-7052-8542-B82F-1BE6C2D1541F}"/>
              </a:ext>
            </a:extLst>
          </p:cNvPr>
          <p:cNvSpPr txBox="1"/>
          <p:nvPr/>
        </p:nvSpPr>
        <p:spPr>
          <a:xfrm>
            <a:off x="469908" y="285771"/>
            <a:ext cx="5518484" cy="861774"/>
          </a:xfrm>
          <a:prstGeom prst="rect">
            <a:avLst/>
          </a:prstGeom>
          <a:noFill/>
        </p:spPr>
        <p:txBody>
          <a:bodyPr wrap="square" rtlCol="0">
            <a:spAutoFit/>
          </a:bodyPr>
          <a:lstStyle/>
          <a:p>
            <a:r>
              <a:rPr lang="en-US" sz="5000" dirty="0">
                <a:solidFill>
                  <a:schemeClr val="bg1"/>
                </a:solidFill>
                <a:latin typeface="Franklin Gothic Medium" panose="020B0603020102020204" pitchFamily="34" charset="0"/>
              </a:rPr>
              <a:t>Outcome model</a:t>
            </a:r>
          </a:p>
        </p:txBody>
      </p:sp>
    </p:spTree>
    <p:extLst>
      <p:ext uri="{BB962C8B-B14F-4D97-AF65-F5344CB8AC3E}">
        <p14:creationId xmlns:p14="http://schemas.microsoft.com/office/powerpoint/2010/main" val="547470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2CCAE9-BDA2-5148-A64F-BA15FA6BA0E3}"/>
              </a:ext>
            </a:extLst>
          </p:cNvPr>
          <p:cNvPicPr>
            <a:picLocks noChangeAspect="1"/>
          </p:cNvPicPr>
          <p:nvPr/>
        </p:nvPicPr>
        <p:blipFill>
          <a:blip r:embed="rId3"/>
          <a:stretch>
            <a:fillRect/>
          </a:stretch>
        </p:blipFill>
        <p:spPr>
          <a:xfrm>
            <a:off x="896112" y="118872"/>
            <a:ext cx="10380341" cy="6099048"/>
          </a:xfrm>
          <a:prstGeom prst="rect">
            <a:avLst/>
          </a:prstGeom>
        </p:spPr>
      </p:pic>
      <p:sp>
        <p:nvSpPr>
          <p:cNvPr id="3" name="Rectangle 2">
            <a:extLst>
              <a:ext uri="{FF2B5EF4-FFF2-40B4-BE49-F238E27FC236}">
                <a16:creationId xmlns:a16="http://schemas.microsoft.com/office/drawing/2014/main" id="{F3C6EC27-51A8-9D4A-8961-0E2CD78671BC}"/>
              </a:ext>
            </a:extLst>
          </p:cNvPr>
          <p:cNvSpPr/>
          <p:nvPr/>
        </p:nvSpPr>
        <p:spPr>
          <a:xfrm>
            <a:off x="8794865" y="2394062"/>
            <a:ext cx="1579419" cy="109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C2D94EA4-F66D-C94B-BFE5-55E8CFA8A560}"/>
              </a:ext>
            </a:extLst>
          </p:cNvPr>
          <p:cNvCxnSpPr/>
          <p:nvPr/>
        </p:nvCxnSpPr>
        <p:spPr>
          <a:xfrm>
            <a:off x="2892830" y="3352800"/>
            <a:ext cx="0" cy="1019695"/>
          </a:xfrm>
          <a:prstGeom prst="straightConnector1">
            <a:avLst/>
          </a:prstGeom>
          <a:ln w="76200">
            <a:solidFill>
              <a:schemeClr val="accent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04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CA49A4-1FF8-D74C-9F94-D8410ED4E90C}"/>
              </a:ext>
            </a:extLst>
          </p:cNvPr>
          <p:cNvPicPr>
            <a:picLocks noChangeAspect="1"/>
          </p:cNvPicPr>
          <p:nvPr/>
        </p:nvPicPr>
        <p:blipFill>
          <a:blip r:embed="rId3"/>
          <a:stretch>
            <a:fillRect/>
          </a:stretch>
        </p:blipFill>
        <p:spPr>
          <a:xfrm>
            <a:off x="896112" y="118872"/>
            <a:ext cx="10406501" cy="6099048"/>
          </a:xfrm>
          <a:prstGeom prst="rect">
            <a:avLst/>
          </a:prstGeom>
        </p:spPr>
      </p:pic>
    </p:spTree>
    <p:extLst>
      <p:ext uri="{BB962C8B-B14F-4D97-AF65-F5344CB8AC3E}">
        <p14:creationId xmlns:p14="http://schemas.microsoft.com/office/powerpoint/2010/main" val="35363241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27DA7B-C765-A141-A795-8DF211DAE5C2}"/>
              </a:ext>
            </a:extLst>
          </p:cNvPr>
          <p:cNvPicPr>
            <a:picLocks noChangeAspect="1"/>
          </p:cNvPicPr>
          <p:nvPr/>
        </p:nvPicPr>
        <p:blipFill>
          <a:blip r:embed="rId3"/>
          <a:stretch>
            <a:fillRect/>
          </a:stretch>
        </p:blipFill>
        <p:spPr>
          <a:xfrm>
            <a:off x="896112" y="118872"/>
            <a:ext cx="10406501" cy="6099048"/>
          </a:xfrm>
          <a:prstGeom prst="rect">
            <a:avLst/>
          </a:prstGeom>
        </p:spPr>
      </p:pic>
    </p:spTree>
    <p:extLst>
      <p:ext uri="{BB962C8B-B14F-4D97-AF65-F5344CB8AC3E}">
        <p14:creationId xmlns:p14="http://schemas.microsoft.com/office/powerpoint/2010/main" val="74572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i="1" dirty="0">
                <a:solidFill>
                  <a:schemeClr val="accent1"/>
                </a:solidFill>
                <a:latin typeface="Franklin Gothic Heavy" charset="0"/>
                <a:ea typeface="Franklin Gothic Heavy" charset="0"/>
                <a:cs typeface="Franklin Gothic Heavy" charset="0"/>
              </a:rPr>
              <a:t>propensity scores</a:t>
            </a:r>
          </a:p>
          <a:p>
            <a:r>
              <a:rPr lang="en-US" dirty="0">
                <a:solidFill>
                  <a:schemeClr val="bg1"/>
                </a:solidFill>
                <a:latin typeface="Franklin Gothic Heavy" charset="0"/>
                <a:ea typeface="Franklin Gothic Heavy" charset="0"/>
                <a:cs typeface="Franklin Gothic Heavy" charset="0"/>
              </a:rPr>
              <a:t>How do we incorporate the propensity scores?</a:t>
            </a:r>
          </a:p>
          <a:p>
            <a:pPr>
              <a:spcAft>
                <a:spcPts val="500"/>
              </a:spcAft>
            </a:pPr>
            <a:r>
              <a:rPr lang="en-US" i="1" dirty="0">
                <a:solidFill>
                  <a:schemeClr val="accent1"/>
                </a:solidFill>
                <a:latin typeface="Franklin Gothic Heavy" charset="0"/>
                <a:ea typeface="Franklin Gothic Heavy" charset="0"/>
                <a:cs typeface="Franklin Gothic Heavy" charset="0"/>
              </a:rPr>
              <a:t>weighting</a:t>
            </a:r>
          </a:p>
          <a:p>
            <a:pPr>
              <a:spcAft>
                <a:spcPts val="500"/>
              </a:spcAft>
            </a:pPr>
            <a:r>
              <a:rPr lang="en-US" dirty="0">
                <a:solidFill>
                  <a:schemeClr val="bg1"/>
                </a:solidFill>
                <a:latin typeface="Franklin Gothic Heavy" charset="0"/>
                <a:ea typeface="Franklin Gothic Heavy" charset="0"/>
                <a:cs typeface="Franklin Gothic Heavy" charset="0"/>
              </a:rPr>
              <a:t>How do we calculate these weights?</a:t>
            </a:r>
            <a:endParaRPr lang="en-US" i="1" dirty="0">
              <a:solidFill>
                <a:schemeClr val="accent1"/>
              </a:solidFill>
              <a:latin typeface="Franklin Gothic Heavy" charset="0"/>
              <a:ea typeface="Franklin Gothic Heavy" charset="0"/>
              <a:cs typeface="Franklin Gothic Heavy" charset="0"/>
            </a:endParaRPr>
          </a:p>
          <a:p>
            <a:r>
              <a:rPr lang="en-US" dirty="0">
                <a:solidFill>
                  <a:schemeClr val="bg1"/>
                </a:solidFill>
                <a:latin typeface="Franklin Gothic Heavy" charset="0"/>
                <a:ea typeface="Franklin Gothic Heavy" charset="0"/>
                <a:cs typeface="Franklin Gothic Heavy" charset="0"/>
              </a:rPr>
              <a:t>Which weights should we choose?</a:t>
            </a:r>
          </a:p>
          <a:p>
            <a:r>
              <a:rPr lang="en-US" sz="4000" b="1" i="1" dirty="0">
                <a:solidFill>
                  <a:schemeClr val="accent1"/>
                </a:solidFill>
                <a:latin typeface="Franklin Gothic Heavy" panose="020B0603020102020204" pitchFamily="34" charset="0"/>
              </a:rPr>
              <a:t>ATM and ATO weights had improved finite-sample properties</a:t>
            </a:r>
            <a:endParaRPr lang="en-US" b="1" i="1" dirty="0">
              <a:solidFill>
                <a:schemeClr val="bg1"/>
              </a:solidFill>
              <a:latin typeface="Franklin Gothic Heavy" panose="020B0603020102020204" pitchFamily="34"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sp>
        <p:nvSpPr>
          <p:cNvPr id="3" name="Rectangle 2">
            <a:extLst>
              <a:ext uri="{FF2B5EF4-FFF2-40B4-BE49-F238E27FC236}">
                <a16:creationId xmlns:a16="http://schemas.microsoft.com/office/drawing/2014/main" id="{418CFD84-84CC-A34C-8FD9-2E1A2223EA21}"/>
              </a:ext>
            </a:extLst>
          </p:cNvPr>
          <p:cNvSpPr/>
          <p:nvPr/>
        </p:nvSpPr>
        <p:spPr>
          <a:xfrm>
            <a:off x="179294" y="5916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143436" y="310645"/>
            <a:ext cx="519953" cy="830997"/>
          </a:xfrm>
          <a:prstGeom prst="rect">
            <a:avLst/>
          </a:prstGeom>
          <a:noFill/>
        </p:spPr>
        <p:txBody>
          <a:bodyPr wrap="square" rtlCol="0">
            <a:spAutoFit/>
          </a:bodyPr>
          <a:lstStyle/>
          <a:p>
            <a:r>
              <a:rPr lang="en-US" sz="4800" dirty="0">
                <a:solidFill>
                  <a:schemeClr val="bg1"/>
                </a:solidFill>
              </a:rPr>
              <a:t>✓</a:t>
            </a:r>
          </a:p>
        </p:txBody>
      </p:sp>
      <p:sp>
        <p:nvSpPr>
          <p:cNvPr id="6" name="Rectangle 5">
            <a:extLst>
              <a:ext uri="{FF2B5EF4-FFF2-40B4-BE49-F238E27FC236}">
                <a16:creationId xmlns:a16="http://schemas.microsoft.com/office/drawing/2014/main" id="{72CDC18A-EDE7-0847-BD45-579B73266373}"/>
              </a:ext>
            </a:extLst>
          </p:cNvPr>
          <p:cNvSpPr/>
          <p:nvPr/>
        </p:nvSpPr>
        <p:spPr>
          <a:xfrm>
            <a:off x="197223" y="2447366"/>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82520F-9155-754A-A1B3-426BCEAC6762}"/>
              </a:ext>
            </a:extLst>
          </p:cNvPr>
          <p:cNvSpPr txBox="1"/>
          <p:nvPr/>
        </p:nvSpPr>
        <p:spPr>
          <a:xfrm>
            <a:off x="125505" y="2175299"/>
            <a:ext cx="519953" cy="830997"/>
          </a:xfrm>
          <a:prstGeom prst="rect">
            <a:avLst/>
          </a:prstGeom>
          <a:noFill/>
        </p:spPr>
        <p:txBody>
          <a:bodyPr wrap="square" rtlCol="0">
            <a:spAutoFit/>
          </a:bodyPr>
          <a:lstStyle/>
          <a:p>
            <a:r>
              <a:rPr lang="en-US" sz="4800" dirty="0">
                <a:solidFill>
                  <a:schemeClr val="bg1"/>
                </a:solidFill>
              </a:rPr>
              <a:t>✓</a:t>
            </a:r>
          </a:p>
        </p:txBody>
      </p:sp>
      <p:sp>
        <p:nvSpPr>
          <p:cNvPr id="8" name="Rectangle 7">
            <a:extLst>
              <a:ext uri="{FF2B5EF4-FFF2-40B4-BE49-F238E27FC236}">
                <a16:creationId xmlns:a16="http://schemas.microsoft.com/office/drawing/2014/main" id="{CBB2C6A4-0F0A-4041-B06A-45A0643774DE}"/>
              </a:ext>
            </a:extLst>
          </p:cNvPr>
          <p:cNvSpPr/>
          <p:nvPr/>
        </p:nvSpPr>
        <p:spPr>
          <a:xfrm>
            <a:off x="197223" y="4039953"/>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821F18-0A94-9E4F-9EA7-93DD65B43625}"/>
              </a:ext>
            </a:extLst>
          </p:cNvPr>
          <p:cNvSpPr txBox="1"/>
          <p:nvPr/>
        </p:nvSpPr>
        <p:spPr>
          <a:xfrm>
            <a:off x="125505" y="3776848"/>
            <a:ext cx="519953" cy="830997"/>
          </a:xfrm>
          <a:prstGeom prst="rect">
            <a:avLst/>
          </a:prstGeom>
          <a:noFill/>
        </p:spPr>
        <p:txBody>
          <a:bodyPr wrap="square" rtlCol="0">
            <a:spAutoFit/>
          </a:bodyPr>
          <a:lstStyle/>
          <a:p>
            <a:r>
              <a:rPr lang="en-US" sz="4800" dirty="0">
                <a:solidFill>
                  <a:schemeClr val="bg1"/>
                </a:solidFill>
              </a:rPr>
              <a:t>✓</a:t>
            </a:r>
          </a:p>
        </p:txBody>
      </p:sp>
      <p:sp>
        <p:nvSpPr>
          <p:cNvPr id="10" name="Rectangle 9">
            <a:extLst>
              <a:ext uri="{FF2B5EF4-FFF2-40B4-BE49-F238E27FC236}">
                <a16:creationId xmlns:a16="http://schemas.microsoft.com/office/drawing/2014/main" id="{F1A9935D-0CF0-274F-8B74-2150F44ED6F2}"/>
              </a:ext>
            </a:extLst>
          </p:cNvPr>
          <p:cNvSpPr/>
          <p:nvPr/>
        </p:nvSpPr>
        <p:spPr>
          <a:xfrm>
            <a:off x="197225" y="4715420"/>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B359FBA-7D74-CF44-9409-FA4A59F1E683}"/>
              </a:ext>
            </a:extLst>
          </p:cNvPr>
          <p:cNvSpPr txBox="1"/>
          <p:nvPr/>
        </p:nvSpPr>
        <p:spPr>
          <a:xfrm>
            <a:off x="143434" y="4452329"/>
            <a:ext cx="519953" cy="830997"/>
          </a:xfrm>
          <a:prstGeom prst="rect">
            <a:avLst/>
          </a:prstGeom>
          <a:noFill/>
        </p:spPr>
        <p:txBody>
          <a:bodyPr wrap="square" rtlCol="0">
            <a:spAutoFit/>
          </a:bodyPr>
          <a:lstStyle/>
          <a:p>
            <a:r>
              <a:rPr lang="en-US" sz="4800" dirty="0">
                <a:solidFill>
                  <a:schemeClr val="bg1"/>
                </a:solidFill>
              </a:rPr>
              <a:t>✓</a:t>
            </a:r>
          </a:p>
        </p:txBody>
      </p:sp>
    </p:spTree>
    <p:extLst>
      <p:ext uri="{BB962C8B-B14F-4D97-AF65-F5344CB8AC3E}">
        <p14:creationId xmlns:p14="http://schemas.microsoft.com/office/powerpoint/2010/main" val="2907759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i="1" dirty="0">
                <a:solidFill>
                  <a:schemeClr val="accent1"/>
                </a:solidFill>
                <a:latin typeface="Franklin Gothic Heavy" charset="0"/>
                <a:ea typeface="Franklin Gothic Heavy" charset="0"/>
                <a:cs typeface="Franklin Gothic Heavy" charset="0"/>
              </a:rPr>
              <a:t>propensity scores</a:t>
            </a:r>
          </a:p>
          <a:p>
            <a:r>
              <a:rPr lang="en-US" dirty="0">
                <a:solidFill>
                  <a:schemeClr val="bg1"/>
                </a:solidFill>
                <a:latin typeface="Franklin Gothic Heavy" charset="0"/>
                <a:ea typeface="Franklin Gothic Heavy" charset="0"/>
                <a:cs typeface="Franklin Gothic Heavy" charset="0"/>
              </a:rPr>
              <a:t>How do we incorporate the propensity scores?</a:t>
            </a:r>
          </a:p>
          <a:p>
            <a:pPr>
              <a:spcAft>
                <a:spcPts val="500"/>
              </a:spcAft>
            </a:pPr>
            <a:r>
              <a:rPr lang="en-US" i="1" dirty="0">
                <a:solidFill>
                  <a:schemeClr val="accent1"/>
                </a:solidFill>
                <a:latin typeface="Franklin Gothic Heavy" charset="0"/>
                <a:ea typeface="Franklin Gothic Heavy" charset="0"/>
                <a:cs typeface="Franklin Gothic Heavy" charset="0"/>
              </a:rPr>
              <a:t>weighting</a:t>
            </a:r>
          </a:p>
          <a:p>
            <a:pPr>
              <a:spcAft>
                <a:spcPts val="500"/>
              </a:spcAft>
            </a:pPr>
            <a:r>
              <a:rPr lang="en-US" dirty="0">
                <a:solidFill>
                  <a:schemeClr val="bg1"/>
                </a:solidFill>
                <a:latin typeface="Franklin Gothic Heavy" charset="0"/>
                <a:ea typeface="Franklin Gothic Heavy" charset="0"/>
                <a:cs typeface="Franklin Gothic Heavy" charset="0"/>
              </a:rPr>
              <a:t>How do we calculate these weights?</a:t>
            </a:r>
            <a:endParaRPr lang="en-US" i="1" dirty="0">
              <a:solidFill>
                <a:schemeClr val="accent1"/>
              </a:solidFill>
              <a:latin typeface="Franklin Gothic Heavy" charset="0"/>
              <a:ea typeface="Franklin Gothic Heavy" charset="0"/>
              <a:cs typeface="Franklin Gothic Heavy" charset="0"/>
            </a:endParaRPr>
          </a:p>
          <a:p>
            <a:r>
              <a:rPr lang="en-US" dirty="0">
                <a:solidFill>
                  <a:schemeClr val="bg1"/>
                </a:solidFill>
                <a:latin typeface="Franklin Gothic Heavy" charset="0"/>
                <a:ea typeface="Franklin Gothic Heavy" charset="0"/>
                <a:cs typeface="Franklin Gothic Heavy" charset="0"/>
              </a:rPr>
              <a:t>Which weights should we choose?</a:t>
            </a:r>
          </a:p>
          <a:p>
            <a:r>
              <a:rPr lang="en-US" sz="4000" b="1" i="1" dirty="0">
                <a:solidFill>
                  <a:schemeClr val="accent1"/>
                </a:solidFill>
                <a:latin typeface="Franklin Gothic Heavy" panose="020B0603020102020204" pitchFamily="34" charset="0"/>
              </a:rPr>
              <a:t>The variance for the ATO and ATM is preferable to that of the ATE</a:t>
            </a: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sp>
        <p:nvSpPr>
          <p:cNvPr id="3" name="Rectangle 2">
            <a:extLst>
              <a:ext uri="{FF2B5EF4-FFF2-40B4-BE49-F238E27FC236}">
                <a16:creationId xmlns:a16="http://schemas.microsoft.com/office/drawing/2014/main" id="{418CFD84-84CC-A34C-8FD9-2E1A2223EA21}"/>
              </a:ext>
            </a:extLst>
          </p:cNvPr>
          <p:cNvSpPr/>
          <p:nvPr/>
        </p:nvSpPr>
        <p:spPr>
          <a:xfrm>
            <a:off x="179294" y="5916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143436" y="310645"/>
            <a:ext cx="519953" cy="830997"/>
          </a:xfrm>
          <a:prstGeom prst="rect">
            <a:avLst/>
          </a:prstGeom>
          <a:noFill/>
        </p:spPr>
        <p:txBody>
          <a:bodyPr wrap="square" rtlCol="0">
            <a:spAutoFit/>
          </a:bodyPr>
          <a:lstStyle/>
          <a:p>
            <a:r>
              <a:rPr lang="en-US" sz="4800" dirty="0">
                <a:solidFill>
                  <a:schemeClr val="bg1"/>
                </a:solidFill>
              </a:rPr>
              <a:t>✓</a:t>
            </a:r>
          </a:p>
        </p:txBody>
      </p:sp>
      <p:sp>
        <p:nvSpPr>
          <p:cNvPr id="6" name="Rectangle 5">
            <a:extLst>
              <a:ext uri="{FF2B5EF4-FFF2-40B4-BE49-F238E27FC236}">
                <a16:creationId xmlns:a16="http://schemas.microsoft.com/office/drawing/2014/main" id="{72CDC18A-EDE7-0847-BD45-579B73266373}"/>
              </a:ext>
            </a:extLst>
          </p:cNvPr>
          <p:cNvSpPr/>
          <p:nvPr/>
        </p:nvSpPr>
        <p:spPr>
          <a:xfrm>
            <a:off x="197223" y="2447366"/>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82520F-9155-754A-A1B3-426BCEAC6762}"/>
              </a:ext>
            </a:extLst>
          </p:cNvPr>
          <p:cNvSpPr txBox="1"/>
          <p:nvPr/>
        </p:nvSpPr>
        <p:spPr>
          <a:xfrm>
            <a:off x="125505" y="2175299"/>
            <a:ext cx="519953" cy="830997"/>
          </a:xfrm>
          <a:prstGeom prst="rect">
            <a:avLst/>
          </a:prstGeom>
          <a:noFill/>
        </p:spPr>
        <p:txBody>
          <a:bodyPr wrap="square" rtlCol="0">
            <a:spAutoFit/>
          </a:bodyPr>
          <a:lstStyle/>
          <a:p>
            <a:r>
              <a:rPr lang="en-US" sz="4800" dirty="0">
                <a:solidFill>
                  <a:schemeClr val="bg1"/>
                </a:solidFill>
              </a:rPr>
              <a:t>✓</a:t>
            </a:r>
          </a:p>
        </p:txBody>
      </p:sp>
      <p:sp>
        <p:nvSpPr>
          <p:cNvPr id="8" name="Rectangle 7">
            <a:extLst>
              <a:ext uri="{FF2B5EF4-FFF2-40B4-BE49-F238E27FC236}">
                <a16:creationId xmlns:a16="http://schemas.microsoft.com/office/drawing/2014/main" id="{CBB2C6A4-0F0A-4041-B06A-45A0643774DE}"/>
              </a:ext>
            </a:extLst>
          </p:cNvPr>
          <p:cNvSpPr/>
          <p:nvPr/>
        </p:nvSpPr>
        <p:spPr>
          <a:xfrm>
            <a:off x="197223" y="4039953"/>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821F18-0A94-9E4F-9EA7-93DD65B43625}"/>
              </a:ext>
            </a:extLst>
          </p:cNvPr>
          <p:cNvSpPr txBox="1"/>
          <p:nvPr/>
        </p:nvSpPr>
        <p:spPr>
          <a:xfrm>
            <a:off x="125505" y="3776848"/>
            <a:ext cx="519953" cy="830997"/>
          </a:xfrm>
          <a:prstGeom prst="rect">
            <a:avLst/>
          </a:prstGeom>
          <a:noFill/>
        </p:spPr>
        <p:txBody>
          <a:bodyPr wrap="square" rtlCol="0">
            <a:spAutoFit/>
          </a:bodyPr>
          <a:lstStyle/>
          <a:p>
            <a:r>
              <a:rPr lang="en-US" sz="4800" dirty="0">
                <a:solidFill>
                  <a:schemeClr val="bg1"/>
                </a:solidFill>
              </a:rPr>
              <a:t>✓</a:t>
            </a:r>
          </a:p>
        </p:txBody>
      </p:sp>
      <p:sp>
        <p:nvSpPr>
          <p:cNvPr id="10" name="Rectangle 9">
            <a:extLst>
              <a:ext uri="{FF2B5EF4-FFF2-40B4-BE49-F238E27FC236}">
                <a16:creationId xmlns:a16="http://schemas.microsoft.com/office/drawing/2014/main" id="{F1A9935D-0CF0-274F-8B74-2150F44ED6F2}"/>
              </a:ext>
            </a:extLst>
          </p:cNvPr>
          <p:cNvSpPr/>
          <p:nvPr/>
        </p:nvSpPr>
        <p:spPr>
          <a:xfrm>
            <a:off x="197225" y="4715420"/>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AE885AA-6D51-D644-A65E-9017C5499BFE}"/>
              </a:ext>
            </a:extLst>
          </p:cNvPr>
          <p:cNvSpPr txBox="1"/>
          <p:nvPr/>
        </p:nvSpPr>
        <p:spPr>
          <a:xfrm>
            <a:off x="143434" y="4452329"/>
            <a:ext cx="519953" cy="830997"/>
          </a:xfrm>
          <a:prstGeom prst="rect">
            <a:avLst/>
          </a:prstGeom>
          <a:noFill/>
        </p:spPr>
        <p:txBody>
          <a:bodyPr wrap="square" rtlCol="0">
            <a:spAutoFit/>
          </a:bodyPr>
          <a:lstStyle/>
          <a:p>
            <a:r>
              <a:rPr lang="en-US" sz="4800" dirty="0">
                <a:solidFill>
                  <a:schemeClr val="bg1"/>
                </a:solidFill>
              </a:rPr>
              <a:t>✓</a:t>
            </a:r>
          </a:p>
        </p:txBody>
      </p:sp>
    </p:spTree>
    <p:extLst>
      <p:ext uri="{BB962C8B-B14F-4D97-AF65-F5344CB8AC3E}">
        <p14:creationId xmlns:p14="http://schemas.microsoft.com/office/powerpoint/2010/main" val="34737016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accent1"/>
                </a:solidFill>
                <a:latin typeface="Franklin Gothic Heavy" charset="0"/>
                <a:ea typeface="Franklin Gothic Heavy" charset="0"/>
                <a:cs typeface="Franklin Gothic Heavy" charset="0"/>
              </a:rPr>
              <a:t>propensity scores</a:t>
            </a:r>
          </a:p>
          <a:p>
            <a:r>
              <a:rPr lang="en-US" sz="2800" dirty="0">
                <a:solidFill>
                  <a:schemeClr val="bg1"/>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accent1"/>
                </a:solidFill>
                <a:latin typeface="Franklin Gothic Heavy" charset="0"/>
                <a:ea typeface="Franklin Gothic Heavy" charset="0"/>
                <a:cs typeface="Franklin Gothic Heavy" charset="0"/>
              </a:rPr>
              <a:t>weighting</a:t>
            </a:r>
          </a:p>
          <a:p>
            <a:pPr>
              <a:spcAft>
                <a:spcPts val="500"/>
              </a:spcAft>
            </a:pPr>
            <a:r>
              <a:rPr lang="en-US" sz="2800" dirty="0">
                <a:solidFill>
                  <a:schemeClr val="bg1"/>
                </a:solidFill>
                <a:latin typeface="Franklin Gothic Heavy" charset="0"/>
                <a:ea typeface="Franklin Gothic Heavy" charset="0"/>
                <a:cs typeface="Franklin Gothic Heavy" charset="0"/>
              </a:rPr>
              <a:t>How do we calculate these weights?</a:t>
            </a:r>
            <a:endParaRPr lang="en-US" sz="2800" i="1" dirty="0">
              <a:solidFill>
                <a:schemeClr val="accent1"/>
              </a:solidFill>
              <a:latin typeface="Franklin Gothic Heavy" charset="0"/>
              <a:ea typeface="Franklin Gothic Heavy" charset="0"/>
              <a:cs typeface="Franklin Gothic Heavy" charset="0"/>
            </a:endParaRPr>
          </a:p>
          <a:p>
            <a:r>
              <a:rPr lang="en-US" sz="2800" dirty="0">
                <a:solidFill>
                  <a:schemeClr val="bg1"/>
                </a:solidFill>
                <a:latin typeface="Franklin Gothic Heavy" charset="0"/>
                <a:ea typeface="Franklin Gothic Heavy" charset="0"/>
                <a:cs typeface="Franklin Gothic Heavy" charset="0"/>
              </a:rPr>
              <a:t>Which weights should we choose?</a:t>
            </a:r>
          </a:p>
          <a:p>
            <a:r>
              <a:rPr lang="en-US" sz="2800" b="1" i="1" dirty="0">
                <a:solidFill>
                  <a:schemeClr val="accent1"/>
                </a:solidFill>
                <a:latin typeface="Franklin Gothic Heavy" panose="020B0603020102020204" pitchFamily="34" charset="0"/>
              </a:rPr>
              <a:t>The variance for the ATO and ATM is preferable to that of the ATE</a:t>
            </a: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3083"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3083"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3083"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3083"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Tree>
    <p:extLst>
      <p:ext uri="{BB962C8B-B14F-4D97-AF65-F5344CB8AC3E}">
        <p14:creationId xmlns:p14="http://schemas.microsoft.com/office/powerpoint/2010/main" val="1596629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FBC65B-8BF1-6D4F-9CD2-F9EDFF347CFA}"/>
                  </a:ext>
                </a:extLst>
              </p:cNvPr>
              <p:cNvSpPr txBox="1"/>
              <p:nvPr/>
            </p:nvSpPr>
            <p:spPr>
              <a:xfrm>
                <a:off x="838200" y="2697945"/>
                <a:ext cx="973208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𝑌</m:t>
                                  </m:r>
                                </m:e>
                                <m:sub>
                                  <m:r>
                                    <a:rPr lang="en-US" sz="6600" b="0" i="1" smtClean="0">
                                      <a:solidFill>
                                        <a:schemeClr val="bg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r>
                                <a:rPr lang="en-US" sz="6600" i="1">
                                  <a:solidFill>
                                    <a:schemeClr val="bg1"/>
                                  </a:solidFill>
                                  <a:latin typeface="Cambria Math" panose="02040503050406030204" pitchFamily="18" charset="0"/>
                                </a:rPr>
                                <m:t>(1−</m:t>
                              </m:r>
                              <m:sSub>
                                <m:sSubPr>
                                  <m:ctrlPr>
                                    <a:rPr lang="en-US" sz="6600" i="1">
                                      <a:solidFill>
                                        <a:schemeClr val="bg1"/>
                                      </a:solidFill>
                                      <a:latin typeface="Cambria Math" panose="02040503050406030204" pitchFamily="18" charset="0"/>
                                    </a:rPr>
                                  </m:ctrlPr>
                                </m:sSubPr>
                                <m:e>
                                  <m:r>
                                    <a:rPr lang="en-US" sz="6600" i="1">
                                      <a:solidFill>
                                        <a:schemeClr val="bg1"/>
                                      </a:solidFill>
                                      <a:latin typeface="Cambria Math" panose="02040503050406030204" pitchFamily="18" charset="0"/>
                                    </a:rPr>
                                    <m:t>𝑍</m:t>
                                  </m:r>
                                </m:e>
                                <m:sub>
                                  <m:r>
                                    <a:rPr lang="en-US" sz="6600" i="1">
                                      <a:solidFill>
                                        <a:schemeClr val="bg1"/>
                                      </a:solidFill>
                                      <a:latin typeface="Cambria Math" panose="02040503050406030204" pitchFamily="18" charset="0"/>
                                    </a:rPr>
                                    <m:t>𝑖</m:t>
                                  </m:r>
                                </m:sub>
                              </m:sSub>
                              <m:r>
                                <a:rPr lang="en-US" sz="6600" i="1">
                                  <a:solidFill>
                                    <a:schemeClr val="bg1"/>
                                  </a:solidFill>
                                  <a:latin typeface="Cambria Math" panose="02040503050406030204" pitchFamily="18" charset="0"/>
                                </a:rPr>
                                <m:t>)</m:t>
                              </m:r>
                            </m:e>
                          </m:nary>
                        </m:den>
                      </m:f>
                    </m:oMath>
                  </m:oMathPara>
                </a14:m>
                <a:endParaRPr lang="en-US" sz="6600" dirty="0"/>
              </a:p>
            </p:txBody>
          </p:sp>
        </mc:Choice>
        <mc:Fallback xmlns="">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20743711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2">
                    <a:lumMod val="50000"/>
                  </a:schemeClr>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propensity scores</a:t>
            </a:r>
          </a:p>
          <a:p>
            <a:r>
              <a:rPr lang="en-US" sz="2800" dirty="0">
                <a:solidFill>
                  <a:schemeClr val="bg2">
                    <a:lumMod val="50000"/>
                  </a:schemeClr>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weighting</a:t>
            </a:r>
          </a:p>
          <a:p>
            <a:pPr>
              <a:spcAft>
                <a:spcPts val="500"/>
              </a:spcAft>
            </a:pPr>
            <a:r>
              <a:rPr lang="en-US" sz="2800" dirty="0">
                <a:solidFill>
                  <a:schemeClr val="bg2">
                    <a:lumMod val="50000"/>
                  </a:schemeClr>
                </a:solidFill>
                <a:latin typeface="Franklin Gothic Heavy" charset="0"/>
                <a:ea typeface="Franklin Gothic Heavy" charset="0"/>
                <a:cs typeface="Franklin Gothic Heavy" charset="0"/>
              </a:rPr>
              <a:t>How do we calculate these weights?</a:t>
            </a:r>
            <a:endParaRPr lang="en-US" sz="2800" i="1" dirty="0">
              <a:solidFill>
                <a:schemeClr val="bg2">
                  <a:lumMod val="50000"/>
                </a:schemeClr>
              </a:solidFill>
              <a:latin typeface="Franklin Gothic Heavy" charset="0"/>
              <a:ea typeface="Franklin Gothic Heavy" charset="0"/>
              <a:cs typeface="Franklin Gothic Heavy" charset="0"/>
            </a:endParaRPr>
          </a:p>
          <a:p>
            <a:r>
              <a:rPr lang="en-US" sz="2800" dirty="0">
                <a:solidFill>
                  <a:schemeClr val="bg2">
                    <a:lumMod val="50000"/>
                  </a:schemeClr>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bg2">
                    <a:lumMod val="50000"/>
                  </a:schemeClr>
                </a:solidFill>
                <a:latin typeface="Franklin Gothic Heavy" panose="020B0603020102020204" pitchFamily="34" charset="0"/>
              </a:rPr>
              <a:t>The variance for the ATO and ATM is preferable to that of the ATE</a:t>
            </a:r>
            <a:endParaRPr lang="en-US" sz="2800" i="1" dirty="0">
              <a:solidFill>
                <a:schemeClr val="bg2">
                  <a:lumMod val="50000"/>
                </a:schemeClr>
              </a:solidFill>
              <a:latin typeface="Franklin Gothic Heavy" charset="0"/>
              <a:ea typeface="Franklin Gothic Heavy" charset="0"/>
              <a:cs typeface="Franklin Gothic Heavy" charset="0"/>
            </a:endParaRPr>
          </a:p>
          <a:p>
            <a:pPr>
              <a:spcAft>
                <a:spcPts val="500"/>
              </a:spcAft>
            </a:pPr>
            <a:r>
              <a:rPr lang="en-US" dirty="0">
                <a:solidFill>
                  <a:schemeClr val="bg1"/>
                </a:solidFill>
                <a:latin typeface="Franklin Gothic Heavy" charset="0"/>
                <a:ea typeface="Franklin Gothic Heavy" charset="0"/>
                <a:cs typeface="Franklin Gothic Heavy" charset="0"/>
              </a:rPr>
              <a:t>How do we estimate the treatment effect?</a:t>
            </a:r>
            <a:endParaRPr lang="en-US" i="1" dirty="0">
              <a:solidFill>
                <a:schemeClr val="accent1"/>
              </a:solidFill>
              <a:latin typeface="Franklin Gothic Heavy" charset="0"/>
              <a:ea typeface="Franklin Gothic Heavy" charset="0"/>
              <a:cs typeface="Franklin Gothic Heavy" charset="0"/>
            </a:endParaRPr>
          </a:p>
          <a:p>
            <a:endParaRPr lang="en-US" sz="2800" b="1" i="1" dirty="0">
              <a:solidFill>
                <a:schemeClr val="accent1"/>
              </a:solidFill>
              <a:latin typeface="Franklin Gothic Heavy" panose="020B0603020102020204" pitchFamily="34"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3083"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3083"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3083"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3083"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
        <p:nvSpPr>
          <p:cNvPr id="22" name="Rectangle 21">
            <a:extLst>
              <a:ext uri="{FF2B5EF4-FFF2-40B4-BE49-F238E27FC236}">
                <a16:creationId xmlns:a16="http://schemas.microsoft.com/office/drawing/2014/main" id="{EF0C355B-BB67-C64A-90DD-4371CC69314C}"/>
              </a:ext>
            </a:extLst>
          </p:cNvPr>
          <p:cNvSpPr/>
          <p:nvPr/>
        </p:nvSpPr>
        <p:spPr>
          <a:xfrm>
            <a:off x="233083" y="351739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9048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3BDC8-9F4B-AE41-B5D6-B65DC1D4629D}"/>
              </a:ext>
            </a:extLst>
          </p:cNvPr>
          <p:cNvSpPr>
            <a:spLocks noGrp="1"/>
          </p:cNvSpPr>
          <p:nvPr>
            <p:ph type="title"/>
          </p:nvPr>
        </p:nvSpPr>
        <p:spPr/>
        <p:txBody>
          <a:bodyPr/>
          <a:lstStyle/>
          <a:p>
            <a:r>
              <a:rPr lang="en-US" dirty="0"/>
              <a:t>Estimation</a:t>
            </a:r>
          </a:p>
        </p:txBody>
      </p:sp>
    </p:spTree>
    <p:extLst>
      <p:ext uri="{BB962C8B-B14F-4D97-AF65-F5344CB8AC3E}">
        <p14:creationId xmlns:p14="http://schemas.microsoft.com/office/powerpoint/2010/main" val="30880001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97F81-40C1-4949-8F8C-C243EB08BD32}"/>
              </a:ext>
            </a:extLst>
          </p:cNvPr>
          <p:cNvSpPr>
            <a:spLocks noGrp="1"/>
          </p:cNvSpPr>
          <p:nvPr>
            <p:ph type="title"/>
          </p:nvPr>
        </p:nvSpPr>
        <p:spPr/>
        <p:txBody>
          <a:bodyPr/>
          <a:lstStyle/>
          <a:p>
            <a:r>
              <a:rPr lang="en-US" dirty="0"/>
              <a:t>We want to use a propensity score model and </a:t>
            </a:r>
            <a:r>
              <a:rPr lang="en-US" i="1" dirty="0">
                <a:solidFill>
                  <a:schemeClr val="accent1"/>
                </a:solidFill>
              </a:rPr>
              <a:t>also</a:t>
            </a:r>
            <a:r>
              <a:rPr lang="en-US" dirty="0"/>
              <a:t> adjust the outcome model</a:t>
            </a:r>
            <a:endParaRPr lang="en-US" i="1" dirty="0"/>
          </a:p>
        </p:txBody>
      </p:sp>
    </p:spTree>
    <p:extLst>
      <p:ext uri="{BB962C8B-B14F-4D97-AF65-F5344CB8AC3E}">
        <p14:creationId xmlns:p14="http://schemas.microsoft.com/office/powerpoint/2010/main" val="14283115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87C71-17D2-4447-8543-B349688E660A}"/>
              </a:ext>
            </a:extLst>
          </p:cNvPr>
          <p:cNvSpPr>
            <a:spLocks noGrp="1"/>
          </p:cNvSpPr>
          <p:nvPr>
            <p:ph type="title"/>
          </p:nvPr>
        </p:nvSpPr>
        <p:spPr/>
        <p:txBody>
          <a:bodyPr/>
          <a:lstStyle/>
          <a:p>
            <a:r>
              <a:rPr lang="en-US" dirty="0"/>
              <a:t>Doubly robust estimators</a:t>
            </a:r>
          </a:p>
        </p:txBody>
      </p:sp>
      <p:sp>
        <p:nvSpPr>
          <p:cNvPr id="3" name="Content Placeholder 2">
            <a:extLst>
              <a:ext uri="{FF2B5EF4-FFF2-40B4-BE49-F238E27FC236}">
                <a16:creationId xmlns:a16="http://schemas.microsoft.com/office/drawing/2014/main" id="{FA67AB16-D3AE-2D4C-9318-043590C9CE51}"/>
              </a:ext>
            </a:extLst>
          </p:cNvPr>
          <p:cNvSpPr>
            <a:spLocks noGrp="1"/>
          </p:cNvSpPr>
          <p:nvPr>
            <p:ph idx="1"/>
          </p:nvPr>
        </p:nvSpPr>
        <p:spPr/>
        <p:txBody>
          <a:bodyPr/>
          <a:lstStyle/>
          <a:p>
            <a:r>
              <a:rPr lang="en-US" dirty="0"/>
              <a:t>Fit a </a:t>
            </a:r>
            <a:r>
              <a:rPr lang="en-US" b="1" dirty="0">
                <a:solidFill>
                  <a:schemeClr val="accent1"/>
                </a:solidFill>
              </a:rPr>
              <a:t>propensity score model </a:t>
            </a:r>
          </a:p>
          <a:p>
            <a:r>
              <a:rPr lang="en-US" dirty="0"/>
              <a:t>Fit two </a:t>
            </a:r>
            <a:r>
              <a:rPr lang="en-US" b="1" dirty="0">
                <a:solidFill>
                  <a:schemeClr val="accent1"/>
                </a:solidFill>
              </a:rPr>
              <a:t>outcome models</a:t>
            </a:r>
          </a:p>
          <a:p>
            <a:r>
              <a:rPr lang="en-US" b="1" dirty="0">
                <a:solidFill>
                  <a:schemeClr val="accent1"/>
                </a:solidFill>
              </a:rPr>
              <a:t>Use these </a:t>
            </a:r>
            <a:r>
              <a:rPr lang="en-US" dirty="0"/>
              <a:t>to estimate an average treatment effect</a:t>
            </a:r>
          </a:p>
          <a:p>
            <a:r>
              <a:rPr lang="en-US" dirty="0"/>
              <a:t>As long as </a:t>
            </a:r>
            <a:r>
              <a:rPr lang="en-US" b="1" dirty="0">
                <a:solidFill>
                  <a:schemeClr val="accent1"/>
                </a:solidFill>
              </a:rPr>
              <a:t>one is correctly specified</a:t>
            </a:r>
            <a:r>
              <a:rPr lang="en-US" dirty="0"/>
              <a:t>, your result will be </a:t>
            </a:r>
            <a:r>
              <a:rPr lang="en-US" b="1" dirty="0">
                <a:solidFill>
                  <a:schemeClr val="accent1"/>
                </a:solidFill>
              </a:rPr>
              <a:t>consistent</a:t>
            </a:r>
          </a:p>
        </p:txBody>
      </p:sp>
    </p:spTree>
    <p:extLst>
      <p:ext uri="{BB962C8B-B14F-4D97-AF65-F5344CB8AC3E}">
        <p14:creationId xmlns:p14="http://schemas.microsoft.com/office/powerpoint/2010/main" val="46006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Doubly robust estimators</a:t>
            </a:r>
          </a:p>
        </p:txBody>
      </p:sp>
      <p:sp>
        <p:nvSpPr>
          <p:cNvPr id="3" name="Content Placeholder 2"/>
          <p:cNvSpPr>
            <a:spLocks noGrp="1"/>
          </p:cNvSpPr>
          <p:nvPr>
            <p:ph idx="1"/>
          </p:nvPr>
        </p:nvSpPr>
        <p:spPr/>
        <p:txBody>
          <a:bodyPr>
            <a:normAutofit/>
          </a:bodyPr>
          <a:lstStyle/>
          <a:p>
            <a:r>
              <a:rPr lang="en-US" sz="3200" dirty="0"/>
              <a:t>Lunceford and Davidian (2004) derived a </a:t>
            </a:r>
            <a:r>
              <a:rPr lang="en-US" sz="3200" b="1" dirty="0">
                <a:solidFill>
                  <a:schemeClr val="accent1"/>
                </a:solidFill>
              </a:rPr>
              <a:t>consistent</a:t>
            </a:r>
            <a:r>
              <a:rPr lang="en-US" sz="3200" dirty="0"/>
              <a:t> </a:t>
            </a:r>
            <a:r>
              <a:rPr lang="en-US" sz="3200" b="1" dirty="0">
                <a:solidFill>
                  <a:schemeClr val="accent1"/>
                </a:solidFill>
              </a:rPr>
              <a:t>estimator for the ATE</a:t>
            </a:r>
          </a:p>
          <a:p>
            <a:r>
              <a:rPr lang="en-US" sz="3200" dirty="0"/>
              <a:t>Li and Greene (2013) derived a consistent estimator for the </a:t>
            </a:r>
            <a:r>
              <a:rPr lang="en-US" sz="3200" b="1" dirty="0">
                <a:solidFill>
                  <a:schemeClr val="accent1"/>
                </a:solidFill>
              </a:rPr>
              <a:t>ATM</a:t>
            </a:r>
          </a:p>
          <a:p>
            <a:r>
              <a:rPr lang="en-US" sz="3200" dirty="0"/>
              <a:t>We derive a consistent estimator for the </a:t>
            </a:r>
            <a:r>
              <a:rPr lang="en-US" sz="3200" b="1" dirty="0">
                <a:solidFill>
                  <a:schemeClr val="accent1"/>
                </a:solidFill>
              </a:rPr>
              <a:t>ATO</a:t>
            </a:r>
          </a:p>
        </p:txBody>
      </p:sp>
      <p:sp>
        <p:nvSpPr>
          <p:cNvPr id="4" name="Footer Placeholder 3"/>
          <p:cNvSpPr>
            <a:spLocks noGrp="1"/>
          </p:cNvSpPr>
          <p:nvPr>
            <p:ph type="ftr" sz="quarter" idx="11"/>
          </p:nvPr>
        </p:nvSpPr>
        <p:spPr/>
        <p:txBody>
          <a:bodyPr/>
          <a:lstStyle/>
          <a:p>
            <a:r>
              <a:rPr lang="en-US" cap="small" spc="300"/>
              <a:t>Lucy’s Committee Meeting</a:t>
            </a:r>
            <a:endParaRPr lang="en-US" dirty="0"/>
          </a:p>
        </p:txBody>
      </p:sp>
    </p:spTree>
    <p:extLst>
      <p:ext uri="{BB962C8B-B14F-4D97-AF65-F5344CB8AC3E}">
        <p14:creationId xmlns:p14="http://schemas.microsoft.com/office/powerpoint/2010/main" val="113231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548C-1F74-9A4D-8BFA-957B839419F5}"/>
              </a:ext>
            </a:extLst>
          </p:cNvPr>
          <p:cNvSpPr>
            <a:spLocks noGrp="1"/>
          </p:cNvSpPr>
          <p:nvPr>
            <p:ph type="title"/>
          </p:nvPr>
        </p:nvSpPr>
        <p:spPr/>
        <p:txBody>
          <a:bodyPr/>
          <a:lstStyle/>
          <a:p>
            <a:r>
              <a:rPr lang="en-US" dirty="0"/>
              <a:t>Doubly robust estimator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2B0402-BA2C-E847-9274-6D08C3A62BB6}"/>
                  </a:ext>
                </a:extLst>
              </p:cNvPr>
              <p:cNvSpPr txBox="1"/>
              <p:nvPr/>
            </p:nvSpPr>
            <p:spPr>
              <a:xfrm>
                <a:off x="1662607" y="2118820"/>
                <a:ext cx="904619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den>
                      </m:f>
                      <m:r>
                        <a:rPr lang="en-US" sz="3600" b="0" i="1" smtClean="0">
                          <a:solidFill>
                            <a:schemeClr val="bg1"/>
                          </a:solidFill>
                          <a:latin typeface="Cambria Math" panose="02040503050406030204" pitchFamily="18" charset="0"/>
                        </a:rPr>
                        <m:t>+</m:t>
                      </m:r>
                    </m:oMath>
                  </m:oMathPara>
                </a14:m>
                <a:endParaRPr lang="en-US" sz="3600" dirty="0"/>
              </a:p>
            </p:txBody>
          </p:sp>
        </mc:Choice>
        <mc:Fallback xmlns="">
          <p:sp>
            <p:nvSpPr>
              <p:cNvPr id="4" name="TextBox 3">
                <a:extLst>
                  <a:ext uri="{FF2B5EF4-FFF2-40B4-BE49-F238E27FC236}">
                    <a16:creationId xmlns:a16="http://schemas.microsoft.com/office/drawing/2014/main" id="{502B0402-BA2C-E847-9274-6D08C3A62BB6}"/>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EB0E627-6CA6-874B-A611-7A7465152560}"/>
                  </a:ext>
                </a:extLst>
              </p:cNvPr>
              <p:cNvSpPr txBox="1"/>
              <p:nvPr/>
            </p:nvSpPr>
            <p:spPr>
              <a:xfrm>
                <a:off x="240616" y="3726747"/>
                <a:ext cx="585538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1"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en>
                      </m:f>
                      <m:r>
                        <a:rPr lang="en-US" sz="3600" b="0" i="1" smtClean="0">
                          <a:solidFill>
                            <a:schemeClr val="bg1"/>
                          </a:solidFill>
                          <a:latin typeface="Cambria Math" panose="02040503050406030204" pitchFamily="18" charset="0"/>
                        </a:rPr>
                        <m:t>−</m:t>
                      </m:r>
                    </m:oMath>
                  </m:oMathPara>
                </a14:m>
                <a:endParaRPr lang="en-US" sz="3600" dirty="0"/>
              </a:p>
            </p:txBody>
          </p:sp>
        </mc:Choice>
        <mc:Fallback xmlns="">
          <p:sp>
            <p:nvSpPr>
              <p:cNvPr id="5" name="TextBox 4">
                <a:extLst>
                  <a:ext uri="{FF2B5EF4-FFF2-40B4-BE49-F238E27FC236}">
                    <a16:creationId xmlns:a16="http://schemas.microsoft.com/office/drawing/2014/main" id="{7EB0E627-6CA6-874B-A611-7A7465152560}"/>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00206A3-F694-9444-9C3B-D0C488D2F1FA}"/>
                  </a:ext>
                </a:extLst>
              </p:cNvPr>
              <p:cNvSpPr txBox="1"/>
              <p:nvPr/>
            </p:nvSpPr>
            <p:spPr>
              <a:xfrm>
                <a:off x="5345699" y="4785793"/>
                <a:ext cx="6618991"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(1−</m:t>
                                  </m:r>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r>
                            <a:rPr lang="en-US" sz="3600" b="0" i="1" smtClean="0">
                              <a:solidFill>
                                <a:schemeClr val="bg1"/>
                              </a:solidFill>
                              <a:latin typeface="Cambria Math" panose="02040503050406030204" pitchFamily="18" charset="0"/>
                            </a:rPr>
                            <m:t>(1−</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en>
                      </m:f>
                    </m:oMath>
                  </m:oMathPara>
                </a14:m>
                <a:endParaRPr lang="en-US" sz="3600" dirty="0"/>
              </a:p>
            </p:txBody>
          </p:sp>
        </mc:Choice>
        <mc:Fallback xmlns="">
          <p:sp>
            <p:nvSpPr>
              <p:cNvPr id="6" name="TextBox 5">
                <a:extLst>
                  <a:ext uri="{FF2B5EF4-FFF2-40B4-BE49-F238E27FC236}">
                    <a16:creationId xmlns:a16="http://schemas.microsoft.com/office/drawing/2014/main" id="{200206A3-F694-9444-9C3B-D0C488D2F1FA}"/>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spTree>
    <p:extLst>
      <p:ext uri="{BB962C8B-B14F-4D97-AF65-F5344CB8AC3E}">
        <p14:creationId xmlns:p14="http://schemas.microsoft.com/office/powerpoint/2010/main" val="18971990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548C-1F74-9A4D-8BFA-957B839419F5}"/>
              </a:ext>
            </a:extLst>
          </p:cNvPr>
          <p:cNvSpPr>
            <a:spLocks noGrp="1"/>
          </p:cNvSpPr>
          <p:nvPr>
            <p:ph type="title"/>
          </p:nvPr>
        </p:nvSpPr>
        <p:spPr/>
        <p:txBody>
          <a:bodyPr/>
          <a:lstStyle/>
          <a:p>
            <a:r>
              <a:rPr lang="en-US" dirty="0"/>
              <a:t>Doubly robust estimator</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02B0402-BA2C-E847-9274-6D08C3A62BB6}"/>
                  </a:ext>
                </a:extLst>
              </p:cNvPr>
              <p:cNvSpPr txBox="1"/>
              <p:nvPr/>
            </p:nvSpPr>
            <p:spPr>
              <a:xfrm>
                <a:off x="1662607" y="2118820"/>
                <a:ext cx="904619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𝑚</m:t>
                                      </m:r>
                                    </m:e>
                                    <m:sub>
                                      <m:r>
                                        <a:rPr lang="en-US" sz="3600" b="0" i="1" smtClean="0">
                                          <a:solidFill>
                                            <a:schemeClr val="accent1"/>
                                          </a:solidFill>
                                          <a:latin typeface="Cambria Math" panose="02040503050406030204" pitchFamily="18" charset="0"/>
                                        </a:rPr>
                                        <m:t>1</m:t>
                                      </m:r>
                                    </m:sub>
                                  </m:sSub>
                                  <m:d>
                                    <m:dPr>
                                      <m:ctrlPr>
                                        <a:rPr lang="en-US" sz="3600" b="0" i="1" smtClean="0">
                                          <a:solidFill>
                                            <a:schemeClr val="accent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1" i="0" smtClean="0">
                                              <a:solidFill>
                                                <a:schemeClr val="accent1"/>
                                              </a:solidFill>
                                              <a:latin typeface="Cambria Math" panose="02040503050406030204" pitchFamily="18" charset="0"/>
                                            </a:rPr>
                                            <m:t>𝐗</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m:t>
                                      </m:r>
                                      <m:sSub>
                                        <m:sSubPr>
                                          <m:ctrlPr>
                                            <a:rPr lang="en-US" sz="3600" b="0" i="1" smtClean="0">
                                              <a:solidFill>
                                                <a:schemeClr val="accent1"/>
                                              </a:solidFill>
                                              <a:latin typeface="Cambria Math" panose="02040503050406030204" pitchFamily="18" charset="0"/>
                                            </a:rPr>
                                          </m:ctrlPr>
                                        </m:sSubPr>
                                        <m:e>
                                          <m:acc>
                                            <m:accPr>
                                              <m:chr m:val="̂"/>
                                              <m:ctrlPr>
                                                <a:rPr lang="en-US" sz="3600" b="1" i="1" smtClean="0">
                                                  <a:solidFill>
                                                    <a:schemeClr val="accent1"/>
                                                  </a:solidFill>
                                                  <a:latin typeface="Cambria Math" panose="02040503050406030204" pitchFamily="18" charset="0"/>
                                                </a:rPr>
                                              </m:ctrlPr>
                                            </m:accPr>
                                            <m:e>
                                              <m:r>
                                                <a:rPr lang="en-US" sz="3600" b="1" i="0" smtClean="0">
                                                  <a:solidFill>
                                                    <a:schemeClr val="accent1"/>
                                                  </a:solidFill>
                                                  <a:latin typeface="Cambria Math" panose="02040503050406030204" pitchFamily="18" charset="0"/>
                                                </a:rPr>
                                                <m:t>𝛂</m:t>
                                              </m:r>
                                            </m:e>
                                          </m:acc>
                                        </m:e>
                                        <m:sub>
                                          <m:r>
                                            <a:rPr lang="en-US" sz="3600" b="0" i="1" smtClean="0">
                                              <a:solidFill>
                                                <a:schemeClr val="accent1"/>
                                              </a:solidFill>
                                              <a:latin typeface="Cambria Math" panose="02040503050406030204" pitchFamily="18" charset="0"/>
                                            </a:rPr>
                                            <m:t>1</m:t>
                                          </m:r>
                                        </m:sub>
                                      </m:sSub>
                                    </m:e>
                                  </m:d>
                                  <m:r>
                                    <a:rPr lang="en-US" sz="3600" b="0" i="1" smtClean="0">
                                      <a:solidFill>
                                        <a:schemeClr val="accent1"/>
                                      </a:solidFill>
                                      <a:latin typeface="Cambria Math" panose="02040503050406030204" pitchFamily="18" charset="0"/>
                                    </a:rPr>
                                    <m:t>−</m:t>
                                  </m:r>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𝑚</m:t>
                                      </m:r>
                                    </m:e>
                                    <m:sub>
                                      <m:r>
                                        <a:rPr lang="en-US" sz="3600" b="0" i="1" smtClean="0">
                                          <a:solidFill>
                                            <a:schemeClr val="accent1"/>
                                          </a:solidFill>
                                          <a:latin typeface="Cambria Math" panose="02040503050406030204" pitchFamily="18" charset="0"/>
                                        </a:rPr>
                                        <m:t>0</m:t>
                                      </m:r>
                                    </m:sub>
                                  </m:sSub>
                                  <m:d>
                                    <m:dPr>
                                      <m:ctrlPr>
                                        <a:rPr lang="en-US" sz="3600" b="0" i="1" smtClean="0">
                                          <a:solidFill>
                                            <a:schemeClr val="accent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1" i="0" smtClean="0">
                                              <a:solidFill>
                                                <a:schemeClr val="accent1"/>
                                              </a:solidFill>
                                              <a:latin typeface="Cambria Math" panose="02040503050406030204" pitchFamily="18" charset="0"/>
                                            </a:rPr>
                                            <m:t>𝐗</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 </m:t>
                                      </m:r>
                                      <m:sSub>
                                        <m:sSubPr>
                                          <m:ctrlPr>
                                            <a:rPr lang="en-US" sz="3600" b="0" i="1" smtClean="0">
                                              <a:solidFill>
                                                <a:schemeClr val="accent1"/>
                                              </a:solidFill>
                                              <a:latin typeface="Cambria Math" panose="02040503050406030204" pitchFamily="18" charset="0"/>
                                            </a:rPr>
                                          </m:ctrlPr>
                                        </m:sSubPr>
                                        <m:e>
                                          <m:acc>
                                            <m:accPr>
                                              <m:chr m:val="̂"/>
                                              <m:ctrlPr>
                                                <a:rPr lang="en-US" sz="3600" b="1" i="1" smtClean="0">
                                                  <a:solidFill>
                                                    <a:schemeClr val="accent1"/>
                                                  </a:solidFill>
                                                  <a:latin typeface="Cambria Math" panose="02040503050406030204" pitchFamily="18" charset="0"/>
                                                </a:rPr>
                                              </m:ctrlPr>
                                            </m:accPr>
                                            <m:e>
                                              <m:r>
                                                <a:rPr lang="en-US" sz="3600" b="1" i="0" smtClean="0">
                                                  <a:solidFill>
                                                    <a:schemeClr val="accent1"/>
                                                  </a:solidFill>
                                                  <a:latin typeface="Cambria Math" panose="02040503050406030204" pitchFamily="18" charset="0"/>
                                                </a:rPr>
                                                <m:t>𝛂</m:t>
                                              </m:r>
                                            </m:e>
                                          </m:acc>
                                        </m:e>
                                        <m:sub>
                                          <m:r>
                                            <a:rPr lang="en-US" sz="3600" b="0" i="1" smtClean="0">
                                              <a:solidFill>
                                                <a:schemeClr val="accent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den>
                      </m:f>
                      <m:r>
                        <a:rPr lang="en-US" sz="3600" b="0" i="1" smtClean="0">
                          <a:solidFill>
                            <a:schemeClr val="bg1"/>
                          </a:solidFill>
                          <a:latin typeface="Cambria Math" panose="02040503050406030204" pitchFamily="18" charset="0"/>
                        </a:rPr>
                        <m:t>+</m:t>
                      </m:r>
                    </m:oMath>
                  </m:oMathPara>
                </a14:m>
                <a:endParaRPr lang="en-US" sz="3600" dirty="0"/>
              </a:p>
            </p:txBody>
          </p:sp>
        </mc:Choice>
        <mc:Fallback>
          <p:sp>
            <p:nvSpPr>
              <p:cNvPr id="4" name="TextBox 3">
                <a:extLst>
                  <a:ext uri="{FF2B5EF4-FFF2-40B4-BE49-F238E27FC236}">
                    <a16:creationId xmlns:a16="http://schemas.microsoft.com/office/drawing/2014/main" id="{502B0402-BA2C-E847-9274-6D08C3A62BB6}"/>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EB0E627-6CA6-874B-A611-7A7465152560}"/>
                  </a:ext>
                </a:extLst>
              </p:cNvPr>
              <p:cNvSpPr txBox="1"/>
              <p:nvPr/>
            </p:nvSpPr>
            <p:spPr>
              <a:xfrm>
                <a:off x="240616" y="3726747"/>
                <a:ext cx="585538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1"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en>
                      </m:f>
                      <m:r>
                        <a:rPr lang="en-US" sz="3600" b="0" i="1" smtClean="0">
                          <a:solidFill>
                            <a:schemeClr val="bg1"/>
                          </a:solidFill>
                          <a:latin typeface="Cambria Math" panose="02040503050406030204" pitchFamily="18" charset="0"/>
                        </a:rPr>
                        <m:t>−</m:t>
                      </m:r>
                    </m:oMath>
                  </m:oMathPara>
                </a14:m>
                <a:endParaRPr lang="en-US" sz="3600" dirty="0"/>
              </a:p>
            </p:txBody>
          </p:sp>
        </mc:Choice>
        <mc:Fallback xmlns="">
          <p:sp>
            <p:nvSpPr>
              <p:cNvPr id="5" name="TextBox 4">
                <a:extLst>
                  <a:ext uri="{FF2B5EF4-FFF2-40B4-BE49-F238E27FC236}">
                    <a16:creationId xmlns:a16="http://schemas.microsoft.com/office/drawing/2014/main" id="{7EB0E627-6CA6-874B-A611-7A7465152560}"/>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00206A3-F694-9444-9C3B-D0C488D2F1FA}"/>
                  </a:ext>
                </a:extLst>
              </p:cNvPr>
              <p:cNvSpPr txBox="1"/>
              <p:nvPr/>
            </p:nvSpPr>
            <p:spPr>
              <a:xfrm>
                <a:off x="5345699" y="4785793"/>
                <a:ext cx="6618991"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(1−</m:t>
                                  </m:r>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𝑌</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0"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r>
                            <a:rPr lang="en-US" sz="3600" b="0" i="1" smtClean="0">
                              <a:solidFill>
                                <a:schemeClr val="bg1"/>
                              </a:solidFill>
                              <a:latin typeface="Cambria Math" panose="02040503050406030204" pitchFamily="18" charset="0"/>
                            </a:rPr>
                            <m:t>(1−</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en>
                      </m:f>
                    </m:oMath>
                  </m:oMathPara>
                </a14:m>
                <a:endParaRPr lang="en-US" sz="3600" dirty="0"/>
              </a:p>
            </p:txBody>
          </p:sp>
        </mc:Choice>
        <mc:Fallback xmlns="">
          <p:sp>
            <p:nvSpPr>
              <p:cNvPr id="6" name="TextBox 5">
                <a:extLst>
                  <a:ext uri="{FF2B5EF4-FFF2-40B4-BE49-F238E27FC236}">
                    <a16:creationId xmlns:a16="http://schemas.microsoft.com/office/drawing/2014/main" id="{200206A3-F694-9444-9C3B-D0C488D2F1FA}"/>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spTree>
    <p:extLst>
      <p:ext uri="{BB962C8B-B14F-4D97-AF65-F5344CB8AC3E}">
        <p14:creationId xmlns:p14="http://schemas.microsoft.com/office/powerpoint/2010/main" val="1151605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548C-1F74-9A4D-8BFA-957B839419F5}"/>
              </a:ext>
            </a:extLst>
          </p:cNvPr>
          <p:cNvSpPr>
            <a:spLocks noGrp="1"/>
          </p:cNvSpPr>
          <p:nvPr>
            <p:ph type="title"/>
          </p:nvPr>
        </p:nvSpPr>
        <p:spPr/>
        <p:txBody>
          <a:bodyPr/>
          <a:lstStyle/>
          <a:p>
            <a:r>
              <a:rPr lang="en-US" dirty="0"/>
              <a:t>Doubly robust estimator</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02B0402-BA2C-E847-9274-6D08C3A62BB6}"/>
                  </a:ext>
                </a:extLst>
              </p:cNvPr>
              <p:cNvSpPr txBox="1"/>
              <p:nvPr/>
            </p:nvSpPr>
            <p:spPr>
              <a:xfrm>
                <a:off x="1662607" y="2118820"/>
                <a:ext cx="904619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𝑚</m:t>
                                      </m:r>
                                    </m:e>
                                    <m:sub>
                                      <m:r>
                                        <a:rPr lang="en-US" sz="3600" b="0" i="1" smtClean="0">
                                          <a:solidFill>
                                            <a:schemeClr val="accent1"/>
                                          </a:solidFill>
                                          <a:latin typeface="Cambria Math" panose="02040503050406030204" pitchFamily="18" charset="0"/>
                                        </a:rPr>
                                        <m:t>1</m:t>
                                      </m:r>
                                    </m:sub>
                                  </m:sSub>
                                  <m:d>
                                    <m:dPr>
                                      <m:ctrlPr>
                                        <a:rPr lang="en-US" sz="3600" b="0" i="1" smtClean="0">
                                          <a:solidFill>
                                            <a:schemeClr val="accent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1" i="0" smtClean="0">
                                              <a:solidFill>
                                                <a:schemeClr val="accent1"/>
                                              </a:solidFill>
                                              <a:latin typeface="Cambria Math" panose="02040503050406030204" pitchFamily="18" charset="0"/>
                                            </a:rPr>
                                            <m:t>𝐗</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m:t>
                                      </m:r>
                                      <m:sSub>
                                        <m:sSubPr>
                                          <m:ctrlPr>
                                            <a:rPr lang="en-US" sz="3600" b="0" i="1" smtClean="0">
                                              <a:solidFill>
                                                <a:schemeClr val="accent1"/>
                                              </a:solidFill>
                                              <a:latin typeface="Cambria Math" panose="02040503050406030204" pitchFamily="18" charset="0"/>
                                            </a:rPr>
                                          </m:ctrlPr>
                                        </m:sSubPr>
                                        <m:e>
                                          <m:acc>
                                            <m:accPr>
                                              <m:chr m:val="̂"/>
                                              <m:ctrlPr>
                                                <a:rPr lang="en-US" sz="3600" b="1" i="1" smtClean="0">
                                                  <a:solidFill>
                                                    <a:schemeClr val="accent1"/>
                                                  </a:solidFill>
                                                  <a:latin typeface="Cambria Math" panose="02040503050406030204" pitchFamily="18" charset="0"/>
                                                </a:rPr>
                                              </m:ctrlPr>
                                            </m:accPr>
                                            <m:e>
                                              <m:r>
                                                <a:rPr lang="en-US" sz="3600" b="1" i="0" smtClean="0">
                                                  <a:solidFill>
                                                    <a:schemeClr val="accent1"/>
                                                  </a:solidFill>
                                                  <a:latin typeface="Cambria Math" panose="02040503050406030204" pitchFamily="18" charset="0"/>
                                                </a:rPr>
                                                <m:t>𝛂</m:t>
                                              </m:r>
                                            </m:e>
                                          </m:acc>
                                        </m:e>
                                        <m:sub>
                                          <m:r>
                                            <a:rPr lang="en-US" sz="3600" b="0" i="1" smtClean="0">
                                              <a:solidFill>
                                                <a:schemeClr val="accent1"/>
                                              </a:solidFill>
                                              <a:latin typeface="Cambria Math" panose="02040503050406030204" pitchFamily="18" charset="0"/>
                                            </a:rPr>
                                            <m:t>1</m:t>
                                          </m:r>
                                        </m:sub>
                                      </m:sSub>
                                    </m:e>
                                  </m:d>
                                  <m:r>
                                    <a:rPr lang="en-US" sz="3600" b="0" i="1" smtClean="0">
                                      <a:solidFill>
                                        <a:schemeClr val="accent1"/>
                                      </a:solidFill>
                                      <a:latin typeface="Cambria Math" panose="02040503050406030204" pitchFamily="18" charset="0"/>
                                    </a:rPr>
                                    <m:t>−</m:t>
                                  </m:r>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𝑚</m:t>
                                      </m:r>
                                    </m:e>
                                    <m:sub>
                                      <m:r>
                                        <a:rPr lang="en-US" sz="3600" b="0" i="1" smtClean="0">
                                          <a:solidFill>
                                            <a:schemeClr val="accent1"/>
                                          </a:solidFill>
                                          <a:latin typeface="Cambria Math" panose="02040503050406030204" pitchFamily="18" charset="0"/>
                                        </a:rPr>
                                        <m:t>0</m:t>
                                      </m:r>
                                    </m:sub>
                                  </m:sSub>
                                  <m:d>
                                    <m:dPr>
                                      <m:ctrlPr>
                                        <a:rPr lang="en-US" sz="3600" b="0" i="1" smtClean="0">
                                          <a:solidFill>
                                            <a:schemeClr val="accent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1" i="0" smtClean="0">
                                              <a:solidFill>
                                                <a:schemeClr val="accent1"/>
                                              </a:solidFill>
                                              <a:latin typeface="Cambria Math" panose="02040503050406030204" pitchFamily="18" charset="0"/>
                                            </a:rPr>
                                            <m:t>𝐗</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 </m:t>
                                      </m:r>
                                      <m:sSub>
                                        <m:sSubPr>
                                          <m:ctrlPr>
                                            <a:rPr lang="en-US" sz="3600" b="0" i="1" smtClean="0">
                                              <a:solidFill>
                                                <a:schemeClr val="accent1"/>
                                              </a:solidFill>
                                              <a:latin typeface="Cambria Math" panose="02040503050406030204" pitchFamily="18" charset="0"/>
                                            </a:rPr>
                                          </m:ctrlPr>
                                        </m:sSubPr>
                                        <m:e>
                                          <m:acc>
                                            <m:accPr>
                                              <m:chr m:val="̂"/>
                                              <m:ctrlPr>
                                                <a:rPr lang="en-US" sz="3600" b="1" i="1" smtClean="0">
                                                  <a:solidFill>
                                                    <a:schemeClr val="accent1"/>
                                                  </a:solidFill>
                                                  <a:latin typeface="Cambria Math" panose="02040503050406030204" pitchFamily="18" charset="0"/>
                                                </a:rPr>
                                              </m:ctrlPr>
                                            </m:accPr>
                                            <m:e>
                                              <m:r>
                                                <a:rPr lang="en-US" sz="3600" b="1" i="0" smtClean="0">
                                                  <a:solidFill>
                                                    <a:schemeClr val="accent1"/>
                                                  </a:solidFill>
                                                  <a:latin typeface="Cambria Math" panose="02040503050406030204" pitchFamily="18" charset="0"/>
                                                </a:rPr>
                                                <m:t>𝛂</m:t>
                                              </m:r>
                                            </m:e>
                                          </m:acc>
                                        </m:e>
                                        <m:sub>
                                          <m:r>
                                            <a:rPr lang="en-US" sz="3600" b="0" i="1" smtClean="0">
                                              <a:solidFill>
                                                <a:schemeClr val="accent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den>
                      </m:f>
                      <m:r>
                        <a:rPr lang="en-US" sz="3600" b="0" i="1" smtClean="0">
                          <a:solidFill>
                            <a:schemeClr val="bg1"/>
                          </a:solidFill>
                          <a:latin typeface="Cambria Math" panose="02040503050406030204" pitchFamily="18" charset="0"/>
                        </a:rPr>
                        <m:t>+</m:t>
                      </m:r>
                    </m:oMath>
                  </m:oMathPara>
                </a14:m>
                <a:endParaRPr lang="en-US" sz="3600" dirty="0"/>
              </a:p>
            </p:txBody>
          </p:sp>
        </mc:Choice>
        <mc:Fallback>
          <p:sp>
            <p:nvSpPr>
              <p:cNvPr id="4" name="TextBox 3">
                <a:extLst>
                  <a:ext uri="{FF2B5EF4-FFF2-40B4-BE49-F238E27FC236}">
                    <a16:creationId xmlns:a16="http://schemas.microsoft.com/office/drawing/2014/main" id="{502B0402-BA2C-E847-9274-6D08C3A62BB6}"/>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EB0E627-6CA6-874B-A611-7A7465152560}"/>
                  </a:ext>
                </a:extLst>
              </p:cNvPr>
              <p:cNvSpPr txBox="1"/>
              <p:nvPr/>
            </p:nvSpPr>
            <p:spPr>
              <a:xfrm>
                <a:off x="240616" y="3726747"/>
                <a:ext cx="585538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tx1">
                                  <a:lumMod val="65000"/>
                                  <a:lumOff val="35000"/>
                                </a:schemeClr>
                              </a:solidFill>
                              <a:latin typeface="Cambria Math" panose="02040503050406030204" pitchFamily="18" charset="0"/>
                            </a:rPr>
                          </m:ctrlPr>
                        </m:fPr>
                        <m:num>
                          <m:nary>
                            <m:naryPr>
                              <m:chr m:val="∑"/>
                              <m:ctrlPr>
                                <a:rPr lang="en-US" sz="3600" b="0" i="1" smtClean="0">
                                  <a:solidFill>
                                    <a:schemeClr val="tx1">
                                      <a:lumMod val="65000"/>
                                      <a:lumOff val="35000"/>
                                    </a:schemeClr>
                                  </a:solidFill>
                                  <a:latin typeface="Cambria Math" panose="02040503050406030204" pitchFamily="18" charset="0"/>
                                </a:rPr>
                              </m:ctrlPr>
                            </m:naryPr>
                            <m:sub>
                              <m:r>
                                <a:rPr lang="en-US" sz="3600" b="0" i="1" smtClean="0">
                                  <a:solidFill>
                                    <a:schemeClr val="tx1">
                                      <a:lumMod val="65000"/>
                                      <a:lumOff val="35000"/>
                                    </a:schemeClr>
                                  </a:solidFill>
                                  <a:latin typeface="Cambria Math" panose="02040503050406030204" pitchFamily="18" charset="0"/>
                                </a:rPr>
                                <m:t>𝑖</m:t>
                              </m:r>
                              <m:r>
                                <a:rPr lang="en-US" sz="3600" b="0" i="1" smtClean="0">
                                  <a:solidFill>
                                    <a:schemeClr val="tx1">
                                      <a:lumMod val="65000"/>
                                      <a:lumOff val="35000"/>
                                    </a:schemeClr>
                                  </a:solidFill>
                                  <a:latin typeface="Cambria Math" panose="02040503050406030204" pitchFamily="18" charset="0"/>
                                </a:rPr>
                                <m:t>=1</m:t>
                              </m:r>
                            </m:sub>
                            <m:sup>
                              <m:r>
                                <a:rPr lang="en-US" sz="3600" b="0" i="1" smtClean="0">
                                  <a:solidFill>
                                    <a:schemeClr val="tx1">
                                      <a:lumMod val="65000"/>
                                      <a:lumOff val="35000"/>
                                    </a:schemeClr>
                                  </a:solidFill>
                                  <a:latin typeface="Cambria Math" panose="02040503050406030204" pitchFamily="18" charset="0"/>
                                </a:rPr>
                                <m:t>𝑛</m:t>
                              </m:r>
                            </m:sup>
                            <m:e>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𝑤</m:t>
                                  </m:r>
                                </m:e>
                                <m:sub>
                                  <m:r>
                                    <a:rPr lang="en-US" sz="3600" b="0" i="1" smtClean="0">
                                      <a:solidFill>
                                        <a:schemeClr val="tx1">
                                          <a:lumMod val="65000"/>
                                          <a:lumOff val="35000"/>
                                        </a:schemeClr>
                                      </a:solidFill>
                                      <a:latin typeface="Cambria Math" panose="02040503050406030204" pitchFamily="18" charset="0"/>
                                    </a:rPr>
                                    <m:t>𝑖</m:t>
                                  </m:r>
                                </m:sub>
                              </m:sSub>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𝑍</m:t>
                                  </m:r>
                                </m:e>
                                <m:sub>
                                  <m:r>
                                    <a:rPr lang="en-US" sz="3600" b="0" i="1" smtClean="0">
                                      <a:solidFill>
                                        <a:schemeClr val="tx1">
                                          <a:lumMod val="65000"/>
                                          <a:lumOff val="35000"/>
                                        </a:schemeClr>
                                      </a:solidFill>
                                      <a:latin typeface="Cambria Math" panose="02040503050406030204" pitchFamily="18" charset="0"/>
                                    </a:rPr>
                                    <m:t>𝑖</m:t>
                                  </m:r>
                                </m:sub>
                              </m:sSub>
                              <m:d>
                                <m:dPr>
                                  <m:ctrlPr>
                                    <a:rPr lang="en-US" sz="3600" b="0" i="1" smtClean="0">
                                      <a:solidFill>
                                        <a:schemeClr val="tx1">
                                          <a:lumMod val="65000"/>
                                          <a:lumOff val="35000"/>
                                        </a:schemeClr>
                                      </a:solidFill>
                                      <a:latin typeface="Cambria Math" panose="02040503050406030204" pitchFamily="18" charset="0"/>
                                    </a:rPr>
                                  </m:ctrlPr>
                                </m:dPr>
                                <m:e>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𝑌</m:t>
                                      </m:r>
                                    </m:e>
                                    <m:sub>
                                      <m:r>
                                        <a:rPr lang="en-US" sz="3600" b="0" i="1" smtClean="0">
                                          <a:solidFill>
                                            <a:schemeClr val="tx1">
                                              <a:lumMod val="65000"/>
                                              <a:lumOff val="35000"/>
                                            </a:schemeClr>
                                          </a:solidFill>
                                          <a:latin typeface="Cambria Math" panose="02040503050406030204" pitchFamily="18" charset="0"/>
                                        </a:rPr>
                                        <m:t>𝑖</m:t>
                                      </m:r>
                                    </m:sub>
                                  </m:sSub>
                                  <m:r>
                                    <a:rPr lang="en-US" sz="3600" b="0" i="1" smtClean="0">
                                      <a:solidFill>
                                        <a:schemeClr val="tx1">
                                          <a:lumMod val="65000"/>
                                          <a:lumOff val="35000"/>
                                        </a:schemeClr>
                                      </a:solidFill>
                                      <a:latin typeface="Cambria Math" panose="02040503050406030204" pitchFamily="18" charset="0"/>
                                    </a:rPr>
                                    <m:t>−</m:t>
                                  </m:r>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𝑚</m:t>
                                      </m:r>
                                    </m:e>
                                    <m:sub>
                                      <m:r>
                                        <a:rPr lang="en-US" sz="3600" b="0" i="1" smtClean="0">
                                          <a:solidFill>
                                            <a:schemeClr val="tx1">
                                              <a:lumMod val="65000"/>
                                              <a:lumOff val="35000"/>
                                            </a:schemeClr>
                                          </a:solidFill>
                                          <a:latin typeface="Cambria Math" panose="02040503050406030204" pitchFamily="18" charset="0"/>
                                        </a:rPr>
                                        <m:t>1</m:t>
                                      </m:r>
                                    </m:sub>
                                  </m:sSub>
                                  <m:d>
                                    <m:dPr>
                                      <m:ctrlPr>
                                        <a:rPr lang="en-US" sz="3600" b="0" i="1" smtClean="0">
                                          <a:solidFill>
                                            <a:schemeClr val="tx1">
                                              <a:lumMod val="65000"/>
                                              <a:lumOff val="35000"/>
                                            </a:schemeClr>
                                          </a:solidFill>
                                          <a:latin typeface="Cambria Math" panose="02040503050406030204" pitchFamily="18" charset="0"/>
                                        </a:rPr>
                                      </m:ctrlPr>
                                    </m:dPr>
                                    <m:e>
                                      <m:sSub>
                                        <m:sSubPr>
                                          <m:ctrlPr>
                                            <a:rPr lang="en-US" sz="3600" b="0" i="1" smtClean="0">
                                              <a:solidFill>
                                                <a:schemeClr val="tx1">
                                                  <a:lumMod val="65000"/>
                                                  <a:lumOff val="35000"/>
                                                </a:schemeClr>
                                              </a:solidFill>
                                              <a:latin typeface="Cambria Math" panose="02040503050406030204" pitchFamily="18" charset="0"/>
                                            </a:rPr>
                                          </m:ctrlPr>
                                        </m:sSubPr>
                                        <m:e>
                                          <m:r>
                                            <a:rPr lang="en-US" sz="3600" b="1" i="0" smtClean="0">
                                              <a:solidFill>
                                                <a:schemeClr val="tx1">
                                                  <a:lumMod val="65000"/>
                                                  <a:lumOff val="35000"/>
                                                </a:schemeClr>
                                              </a:solidFill>
                                              <a:latin typeface="Cambria Math" panose="02040503050406030204" pitchFamily="18" charset="0"/>
                                            </a:rPr>
                                            <m:t>𝐗</m:t>
                                          </m:r>
                                        </m:e>
                                        <m:sub>
                                          <m:r>
                                            <a:rPr lang="en-US" sz="3600" b="0" i="1" smtClean="0">
                                              <a:solidFill>
                                                <a:schemeClr val="tx1">
                                                  <a:lumMod val="65000"/>
                                                  <a:lumOff val="35000"/>
                                                </a:schemeClr>
                                              </a:solidFill>
                                              <a:latin typeface="Cambria Math" panose="02040503050406030204" pitchFamily="18" charset="0"/>
                                            </a:rPr>
                                            <m:t>𝑖</m:t>
                                          </m:r>
                                        </m:sub>
                                      </m:sSub>
                                      <m:r>
                                        <a:rPr lang="en-US" sz="3600" b="0" i="1" smtClean="0">
                                          <a:solidFill>
                                            <a:schemeClr val="tx1">
                                              <a:lumMod val="65000"/>
                                              <a:lumOff val="35000"/>
                                            </a:schemeClr>
                                          </a:solidFill>
                                          <a:latin typeface="Cambria Math" panose="02040503050406030204" pitchFamily="18" charset="0"/>
                                        </a:rPr>
                                        <m:t>, </m:t>
                                      </m:r>
                                      <m:sSub>
                                        <m:sSubPr>
                                          <m:ctrlPr>
                                            <a:rPr lang="en-US" sz="3600" b="0" i="1" smtClean="0">
                                              <a:solidFill>
                                                <a:schemeClr val="tx1">
                                                  <a:lumMod val="65000"/>
                                                  <a:lumOff val="35000"/>
                                                </a:schemeClr>
                                              </a:solidFill>
                                              <a:latin typeface="Cambria Math" panose="02040503050406030204" pitchFamily="18" charset="0"/>
                                            </a:rPr>
                                          </m:ctrlPr>
                                        </m:sSubPr>
                                        <m:e>
                                          <m:acc>
                                            <m:accPr>
                                              <m:chr m:val="̂"/>
                                              <m:ctrlPr>
                                                <a:rPr lang="en-US" sz="3600" b="0" i="1" smtClean="0">
                                                  <a:solidFill>
                                                    <a:schemeClr val="tx1">
                                                      <a:lumMod val="65000"/>
                                                      <a:lumOff val="35000"/>
                                                    </a:schemeClr>
                                                  </a:solidFill>
                                                  <a:latin typeface="Cambria Math" panose="02040503050406030204" pitchFamily="18" charset="0"/>
                                                </a:rPr>
                                              </m:ctrlPr>
                                            </m:accPr>
                                            <m:e>
                                              <m:r>
                                                <a:rPr lang="en-US" sz="3600" b="1" i="1" smtClean="0">
                                                  <a:solidFill>
                                                    <a:schemeClr val="tx1">
                                                      <a:lumMod val="65000"/>
                                                      <a:lumOff val="35000"/>
                                                    </a:schemeClr>
                                                  </a:solidFill>
                                                  <a:latin typeface="Cambria Math" panose="02040503050406030204" pitchFamily="18" charset="0"/>
                                                </a:rPr>
                                                <m:t>𝛂</m:t>
                                              </m:r>
                                            </m:e>
                                          </m:acc>
                                        </m:e>
                                        <m:sub>
                                          <m:r>
                                            <a:rPr lang="en-US" sz="3600" b="0" i="1" smtClean="0">
                                              <a:solidFill>
                                                <a:schemeClr val="tx1">
                                                  <a:lumMod val="65000"/>
                                                  <a:lumOff val="35000"/>
                                                </a:schemeClr>
                                              </a:solidFill>
                                              <a:latin typeface="Cambria Math" panose="02040503050406030204" pitchFamily="18" charset="0"/>
                                            </a:rPr>
                                            <m:t>1</m:t>
                                          </m:r>
                                        </m:sub>
                                      </m:sSub>
                                    </m:e>
                                  </m:d>
                                </m:e>
                              </m:d>
                            </m:e>
                          </m:nary>
                        </m:num>
                        <m:den>
                          <m:nary>
                            <m:naryPr>
                              <m:chr m:val="∑"/>
                              <m:ctrlPr>
                                <a:rPr lang="en-US" sz="3600" b="0" i="1" smtClean="0">
                                  <a:solidFill>
                                    <a:schemeClr val="tx1">
                                      <a:lumMod val="65000"/>
                                      <a:lumOff val="35000"/>
                                    </a:schemeClr>
                                  </a:solidFill>
                                  <a:latin typeface="Cambria Math" panose="02040503050406030204" pitchFamily="18" charset="0"/>
                                </a:rPr>
                              </m:ctrlPr>
                            </m:naryPr>
                            <m:sub>
                              <m:r>
                                <a:rPr lang="en-US" sz="3600" b="0" i="1" smtClean="0">
                                  <a:solidFill>
                                    <a:schemeClr val="tx1">
                                      <a:lumMod val="65000"/>
                                      <a:lumOff val="35000"/>
                                    </a:schemeClr>
                                  </a:solidFill>
                                  <a:latin typeface="Cambria Math" panose="02040503050406030204" pitchFamily="18" charset="0"/>
                                </a:rPr>
                                <m:t>𝑖</m:t>
                              </m:r>
                              <m:r>
                                <a:rPr lang="en-US" sz="3600" b="0" i="1" smtClean="0">
                                  <a:solidFill>
                                    <a:schemeClr val="tx1">
                                      <a:lumMod val="65000"/>
                                      <a:lumOff val="35000"/>
                                    </a:schemeClr>
                                  </a:solidFill>
                                  <a:latin typeface="Cambria Math" panose="02040503050406030204" pitchFamily="18" charset="0"/>
                                </a:rPr>
                                <m:t>=1</m:t>
                              </m:r>
                            </m:sub>
                            <m:sup>
                              <m:r>
                                <a:rPr lang="en-US" sz="3600" b="0" i="1" smtClean="0">
                                  <a:solidFill>
                                    <a:schemeClr val="tx1">
                                      <a:lumMod val="65000"/>
                                      <a:lumOff val="35000"/>
                                    </a:schemeClr>
                                  </a:solidFill>
                                  <a:latin typeface="Cambria Math" panose="02040503050406030204" pitchFamily="18" charset="0"/>
                                </a:rPr>
                                <m:t>𝑛</m:t>
                              </m:r>
                            </m:sup>
                            <m:e>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𝑤</m:t>
                                  </m:r>
                                </m:e>
                                <m:sub>
                                  <m:r>
                                    <a:rPr lang="en-US" sz="3600" b="0" i="1" smtClean="0">
                                      <a:solidFill>
                                        <a:schemeClr val="tx1">
                                          <a:lumMod val="65000"/>
                                          <a:lumOff val="35000"/>
                                        </a:schemeClr>
                                      </a:solidFill>
                                      <a:latin typeface="Cambria Math" panose="02040503050406030204" pitchFamily="18" charset="0"/>
                                    </a:rPr>
                                    <m:t>𝑖</m:t>
                                  </m:r>
                                </m:sub>
                              </m:sSub>
                            </m:e>
                          </m:nary>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𝑍</m:t>
                              </m:r>
                            </m:e>
                            <m:sub>
                              <m:r>
                                <a:rPr lang="en-US" sz="3600" b="0" i="1" smtClean="0">
                                  <a:solidFill>
                                    <a:schemeClr val="tx1">
                                      <a:lumMod val="65000"/>
                                      <a:lumOff val="35000"/>
                                    </a:schemeClr>
                                  </a:solidFill>
                                  <a:latin typeface="Cambria Math" panose="02040503050406030204" pitchFamily="18" charset="0"/>
                                </a:rPr>
                                <m:t>𝑖</m:t>
                              </m:r>
                            </m:sub>
                          </m:sSub>
                        </m:den>
                      </m:f>
                      <m:r>
                        <a:rPr lang="en-US" sz="3600" b="0" i="1" smtClean="0">
                          <a:solidFill>
                            <a:schemeClr val="tx1">
                              <a:lumMod val="65000"/>
                              <a:lumOff val="35000"/>
                            </a:schemeClr>
                          </a:solidFill>
                          <a:latin typeface="Cambria Math" panose="02040503050406030204" pitchFamily="18" charset="0"/>
                        </a:rPr>
                        <m:t>−</m:t>
                      </m:r>
                    </m:oMath>
                  </m:oMathPara>
                </a14:m>
                <a:endParaRPr lang="en-US" sz="3600" dirty="0">
                  <a:solidFill>
                    <a:schemeClr val="tx1">
                      <a:lumMod val="65000"/>
                      <a:lumOff val="35000"/>
                    </a:schemeClr>
                  </a:solidFill>
                </a:endParaRPr>
              </a:p>
            </p:txBody>
          </p:sp>
        </mc:Choice>
        <mc:Fallback>
          <p:sp>
            <p:nvSpPr>
              <p:cNvPr id="5" name="TextBox 4">
                <a:extLst>
                  <a:ext uri="{FF2B5EF4-FFF2-40B4-BE49-F238E27FC236}">
                    <a16:creationId xmlns:a16="http://schemas.microsoft.com/office/drawing/2014/main" id="{7EB0E627-6CA6-874B-A611-7A7465152560}"/>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00206A3-F694-9444-9C3B-D0C488D2F1FA}"/>
                  </a:ext>
                </a:extLst>
              </p:cNvPr>
              <p:cNvSpPr txBox="1"/>
              <p:nvPr/>
            </p:nvSpPr>
            <p:spPr>
              <a:xfrm>
                <a:off x="5345699" y="4785793"/>
                <a:ext cx="6618991"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tx1">
                                  <a:lumMod val="65000"/>
                                  <a:lumOff val="35000"/>
                                </a:schemeClr>
                              </a:solidFill>
                              <a:latin typeface="Cambria Math" panose="02040503050406030204" pitchFamily="18" charset="0"/>
                            </a:rPr>
                          </m:ctrlPr>
                        </m:fPr>
                        <m:num>
                          <m:nary>
                            <m:naryPr>
                              <m:chr m:val="∑"/>
                              <m:ctrlPr>
                                <a:rPr lang="en-US" sz="3600" b="0" i="1" smtClean="0">
                                  <a:solidFill>
                                    <a:schemeClr val="tx1">
                                      <a:lumMod val="65000"/>
                                      <a:lumOff val="35000"/>
                                    </a:schemeClr>
                                  </a:solidFill>
                                  <a:latin typeface="Cambria Math" panose="02040503050406030204" pitchFamily="18" charset="0"/>
                                </a:rPr>
                              </m:ctrlPr>
                            </m:naryPr>
                            <m:sub>
                              <m:r>
                                <a:rPr lang="en-US" sz="3600" b="0" i="1" smtClean="0">
                                  <a:solidFill>
                                    <a:schemeClr val="tx1">
                                      <a:lumMod val="65000"/>
                                      <a:lumOff val="35000"/>
                                    </a:schemeClr>
                                  </a:solidFill>
                                  <a:latin typeface="Cambria Math" panose="02040503050406030204" pitchFamily="18" charset="0"/>
                                </a:rPr>
                                <m:t>𝑖</m:t>
                              </m:r>
                              <m:r>
                                <a:rPr lang="en-US" sz="3600" b="0" i="1" smtClean="0">
                                  <a:solidFill>
                                    <a:schemeClr val="tx1">
                                      <a:lumMod val="65000"/>
                                      <a:lumOff val="35000"/>
                                    </a:schemeClr>
                                  </a:solidFill>
                                  <a:latin typeface="Cambria Math" panose="02040503050406030204" pitchFamily="18" charset="0"/>
                                </a:rPr>
                                <m:t>=1</m:t>
                              </m:r>
                            </m:sub>
                            <m:sup>
                              <m:r>
                                <a:rPr lang="en-US" sz="3600" b="0" i="1" smtClean="0">
                                  <a:solidFill>
                                    <a:schemeClr val="tx1">
                                      <a:lumMod val="65000"/>
                                      <a:lumOff val="35000"/>
                                    </a:schemeClr>
                                  </a:solidFill>
                                  <a:latin typeface="Cambria Math" panose="02040503050406030204" pitchFamily="18" charset="0"/>
                                </a:rPr>
                                <m:t>𝑛</m:t>
                              </m:r>
                            </m:sup>
                            <m:e>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𝑤</m:t>
                                  </m:r>
                                </m:e>
                                <m:sub>
                                  <m:r>
                                    <a:rPr lang="en-US" sz="3600" b="0" i="1" smtClean="0">
                                      <a:solidFill>
                                        <a:schemeClr val="tx1">
                                          <a:lumMod val="65000"/>
                                          <a:lumOff val="35000"/>
                                        </a:schemeClr>
                                      </a:solidFill>
                                      <a:latin typeface="Cambria Math" panose="02040503050406030204" pitchFamily="18" charset="0"/>
                                    </a:rPr>
                                    <m:t>𝑖</m:t>
                                  </m:r>
                                </m:sub>
                              </m:sSub>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(1−</m:t>
                                  </m:r>
                                  <m:r>
                                    <a:rPr lang="en-US" sz="3600" b="0" i="1" smtClean="0">
                                      <a:solidFill>
                                        <a:schemeClr val="tx1">
                                          <a:lumMod val="65000"/>
                                          <a:lumOff val="35000"/>
                                        </a:schemeClr>
                                      </a:solidFill>
                                      <a:latin typeface="Cambria Math" panose="02040503050406030204" pitchFamily="18" charset="0"/>
                                    </a:rPr>
                                    <m:t>𝑍</m:t>
                                  </m:r>
                                </m:e>
                                <m:sub>
                                  <m:r>
                                    <a:rPr lang="en-US" sz="3600" b="0" i="1" smtClean="0">
                                      <a:solidFill>
                                        <a:schemeClr val="tx1">
                                          <a:lumMod val="65000"/>
                                          <a:lumOff val="35000"/>
                                        </a:schemeClr>
                                      </a:solidFill>
                                      <a:latin typeface="Cambria Math" panose="02040503050406030204" pitchFamily="18" charset="0"/>
                                    </a:rPr>
                                    <m:t>𝑖</m:t>
                                  </m:r>
                                </m:sub>
                              </m:sSub>
                              <m:r>
                                <a:rPr lang="en-US" sz="3600" b="0" i="1" smtClean="0">
                                  <a:solidFill>
                                    <a:schemeClr val="tx1">
                                      <a:lumMod val="65000"/>
                                      <a:lumOff val="35000"/>
                                    </a:schemeClr>
                                  </a:solidFill>
                                  <a:latin typeface="Cambria Math" panose="02040503050406030204" pitchFamily="18" charset="0"/>
                                </a:rPr>
                                <m:t>)</m:t>
                              </m:r>
                              <m:d>
                                <m:dPr>
                                  <m:ctrlPr>
                                    <a:rPr lang="en-US" sz="3600" b="0" i="1" smtClean="0">
                                      <a:solidFill>
                                        <a:schemeClr val="tx1">
                                          <a:lumMod val="65000"/>
                                          <a:lumOff val="35000"/>
                                        </a:schemeClr>
                                      </a:solidFill>
                                      <a:latin typeface="Cambria Math" panose="02040503050406030204" pitchFamily="18" charset="0"/>
                                    </a:rPr>
                                  </m:ctrlPr>
                                </m:dPr>
                                <m:e>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𝑌</m:t>
                                      </m:r>
                                    </m:e>
                                    <m:sub>
                                      <m:r>
                                        <a:rPr lang="en-US" sz="3600" b="0" i="1" smtClean="0">
                                          <a:solidFill>
                                            <a:schemeClr val="tx1">
                                              <a:lumMod val="65000"/>
                                              <a:lumOff val="35000"/>
                                            </a:schemeClr>
                                          </a:solidFill>
                                          <a:latin typeface="Cambria Math" panose="02040503050406030204" pitchFamily="18" charset="0"/>
                                        </a:rPr>
                                        <m:t>𝑖</m:t>
                                      </m:r>
                                    </m:sub>
                                  </m:sSub>
                                  <m:r>
                                    <a:rPr lang="en-US" sz="3600" b="0" i="1" smtClean="0">
                                      <a:solidFill>
                                        <a:schemeClr val="tx1">
                                          <a:lumMod val="65000"/>
                                          <a:lumOff val="35000"/>
                                        </a:schemeClr>
                                      </a:solidFill>
                                      <a:latin typeface="Cambria Math" panose="02040503050406030204" pitchFamily="18" charset="0"/>
                                    </a:rPr>
                                    <m:t>−</m:t>
                                  </m:r>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𝑚</m:t>
                                      </m:r>
                                    </m:e>
                                    <m:sub>
                                      <m:r>
                                        <a:rPr lang="en-US" sz="3600" b="0" i="1" smtClean="0">
                                          <a:solidFill>
                                            <a:schemeClr val="tx1">
                                              <a:lumMod val="65000"/>
                                              <a:lumOff val="35000"/>
                                            </a:schemeClr>
                                          </a:solidFill>
                                          <a:latin typeface="Cambria Math" panose="02040503050406030204" pitchFamily="18" charset="0"/>
                                        </a:rPr>
                                        <m:t>0</m:t>
                                      </m:r>
                                    </m:sub>
                                  </m:sSub>
                                  <m:d>
                                    <m:dPr>
                                      <m:ctrlPr>
                                        <a:rPr lang="en-US" sz="3600" b="0" i="1" smtClean="0">
                                          <a:solidFill>
                                            <a:schemeClr val="tx1">
                                              <a:lumMod val="65000"/>
                                              <a:lumOff val="35000"/>
                                            </a:schemeClr>
                                          </a:solidFill>
                                          <a:latin typeface="Cambria Math" panose="02040503050406030204" pitchFamily="18" charset="0"/>
                                        </a:rPr>
                                      </m:ctrlPr>
                                    </m:dPr>
                                    <m:e>
                                      <m:sSub>
                                        <m:sSubPr>
                                          <m:ctrlPr>
                                            <a:rPr lang="en-US" sz="3600" b="0" i="1" smtClean="0">
                                              <a:solidFill>
                                                <a:schemeClr val="tx1">
                                                  <a:lumMod val="65000"/>
                                                  <a:lumOff val="35000"/>
                                                </a:schemeClr>
                                              </a:solidFill>
                                              <a:latin typeface="Cambria Math" panose="02040503050406030204" pitchFamily="18" charset="0"/>
                                            </a:rPr>
                                          </m:ctrlPr>
                                        </m:sSubPr>
                                        <m:e>
                                          <m:r>
                                            <a:rPr lang="en-US" sz="3600" b="1" i="0" smtClean="0">
                                              <a:solidFill>
                                                <a:schemeClr val="tx1">
                                                  <a:lumMod val="65000"/>
                                                  <a:lumOff val="35000"/>
                                                </a:schemeClr>
                                              </a:solidFill>
                                              <a:latin typeface="Cambria Math" panose="02040503050406030204" pitchFamily="18" charset="0"/>
                                            </a:rPr>
                                            <m:t>𝐗</m:t>
                                          </m:r>
                                        </m:e>
                                        <m:sub>
                                          <m:r>
                                            <a:rPr lang="en-US" sz="3600" b="0" i="1" smtClean="0">
                                              <a:solidFill>
                                                <a:schemeClr val="tx1">
                                                  <a:lumMod val="65000"/>
                                                  <a:lumOff val="35000"/>
                                                </a:schemeClr>
                                              </a:solidFill>
                                              <a:latin typeface="Cambria Math" panose="02040503050406030204" pitchFamily="18" charset="0"/>
                                            </a:rPr>
                                            <m:t>𝑖</m:t>
                                          </m:r>
                                        </m:sub>
                                      </m:sSub>
                                      <m:r>
                                        <a:rPr lang="en-US" sz="3600" b="0" i="1" smtClean="0">
                                          <a:solidFill>
                                            <a:schemeClr val="tx1">
                                              <a:lumMod val="65000"/>
                                              <a:lumOff val="35000"/>
                                            </a:schemeClr>
                                          </a:solidFill>
                                          <a:latin typeface="Cambria Math" panose="02040503050406030204" pitchFamily="18" charset="0"/>
                                        </a:rPr>
                                        <m:t>, </m:t>
                                      </m:r>
                                      <m:sSub>
                                        <m:sSubPr>
                                          <m:ctrlPr>
                                            <a:rPr lang="en-US" sz="3600" b="0" i="1" smtClean="0">
                                              <a:solidFill>
                                                <a:schemeClr val="tx1">
                                                  <a:lumMod val="65000"/>
                                                  <a:lumOff val="35000"/>
                                                </a:schemeClr>
                                              </a:solidFill>
                                              <a:latin typeface="Cambria Math" panose="02040503050406030204" pitchFamily="18" charset="0"/>
                                            </a:rPr>
                                          </m:ctrlPr>
                                        </m:sSubPr>
                                        <m:e>
                                          <m:acc>
                                            <m:accPr>
                                              <m:chr m:val="̂"/>
                                              <m:ctrlPr>
                                                <a:rPr lang="en-US" sz="3600" b="0" i="1" smtClean="0">
                                                  <a:solidFill>
                                                    <a:schemeClr val="tx1">
                                                      <a:lumMod val="65000"/>
                                                      <a:lumOff val="35000"/>
                                                    </a:schemeClr>
                                                  </a:solidFill>
                                                  <a:latin typeface="Cambria Math" panose="02040503050406030204" pitchFamily="18" charset="0"/>
                                                </a:rPr>
                                              </m:ctrlPr>
                                            </m:accPr>
                                            <m:e>
                                              <m:r>
                                                <a:rPr lang="en-US" sz="3600" b="1" i="0" smtClean="0">
                                                  <a:solidFill>
                                                    <a:schemeClr val="tx1">
                                                      <a:lumMod val="65000"/>
                                                      <a:lumOff val="35000"/>
                                                    </a:schemeClr>
                                                  </a:solidFill>
                                                  <a:latin typeface="Cambria Math" panose="02040503050406030204" pitchFamily="18" charset="0"/>
                                                </a:rPr>
                                                <m:t>𝛂</m:t>
                                              </m:r>
                                            </m:e>
                                          </m:acc>
                                        </m:e>
                                        <m:sub>
                                          <m:r>
                                            <a:rPr lang="en-US" sz="3600" b="0" i="1" smtClean="0">
                                              <a:solidFill>
                                                <a:schemeClr val="tx1">
                                                  <a:lumMod val="65000"/>
                                                  <a:lumOff val="35000"/>
                                                </a:schemeClr>
                                              </a:solidFill>
                                              <a:latin typeface="Cambria Math" panose="02040503050406030204" pitchFamily="18" charset="0"/>
                                            </a:rPr>
                                            <m:t>0</m:t>
                                          </m:r>
                                        </m:sub>
                                      </m:sSub>
                                    </m:e>
                                  </m:d>
                                </m:e>
                              </m:d>
                            </m:e>
                          </m:nary>
                        </m:num>
                        <m:den>
                          <m:nary>
                            <m:naryPr>
                              <m:chr m:val="∑"/>
                              <m:ctrlPr>
                                <a:rPr lang="en-US" sz="3600" b="0" i="1" smtClean="0">
                                  <a:solidFill>
                                    <a:schemeClr val="tx1">
                                      <a:lumMod val="65000"/>
                                      <a:lumOff val="35000"/>
                                    </a:schemeClr>
                                  </a:solidFill>
                                  <a:latin typeface="Cambria Math" panose="02040503050406030204" pitchFamily="18" charset="0"/>
                                </a:rPr>
                              </m:ctrlPr>
                            </m:naryPr>
                            <m:sub>
                              <m:r>
                                <a:rPr lang="en-US" sz="3600" b="0" i="1" smtClean="0">
                                  <a:solidFill>
                                    <a:schemeClr val="tx1">
                                      <a:lumMod val="65000"/>
                                      <a:lumOff val="35000"/>
                                    </a:schemeClr>
                                  </a:solidFill>
                                  <a:latin typeface="Cambria Math" panose="02040503050406030204" pitchFamily="18" charset="0"/>
                                </a:rPr>
                                <m:t>𝑖</m:t>
                              </m:r>
                              <m:r>
                                <a:rPr lang="en-US" sz="3600" b="0" i="1" smtClean="0">
                                  <a:solidFill>
                                    <a:schemeClr val="tx1">
                                      <a:lumMod val="65000"/>
                                      <a:lumOff val="35000"/>
                                    </a:schemeClr>
                                  </a:solidFill>
                                  <a:latin typeface="Cambria Math" panose="02040503050406030204" pitchFamily="18" charset="0"/>
                                </a:rPr>
                                <m:t>=1</m:t>
                              </m:r>
                            </m:sub>
                            <m:sup>
                              <m:r>
                                <a:rPr lang="en-US" sz="3600" b="0" i="1" smtClean="0">
                                  <a:solidFill>
                                    <a:schemeClr val="tx1">
                                      <a:lumMod val="65000"/>
                                      <a:lumOff val="35000"/>
                                    </a:schemeClr>
                                  </a:solidFill>
                                  <a:latin typeface="Cambria Math" panose="02040503050406030204" pitchFamily="18" charset="0"/>
                                </a:rPr>
                                <m:t>𝑛</m:t>
                              </m:r>
                            </m:sup>
                            <m:e>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𝑤</m:t>
                                  </m:r>
                                </m:e>
                                <m:sub>
                                  <m:r>
                                    <a:rPr lang="en-US" sz="3600" b="0" i="1" smtClean="0">
                                      <a:solidFill>
                                        <a:schemeClr val="tx1">
                                          <a:lumMod val="65000"/>
                                          <a:lumOff val="35000"/>
                                        </a:schemeClr>
                                      </a:solidFill>
                                      <a:latin typeface="Cambria Math" panose="02040503050406030204" pitchFamily="18" charset="0"/>
                                    </a:rPr>
                                    <m:t>𝑖</m:t>
                                  </m:r>
                                </m:sub>
                              </m:sSub>
                            </m:e>
                          </m:nary>
                          <m:r>
                            <a:rPr lang="en-US" sz="3600" b="0" i="1" smtClean="0">
                              <a:solidFill>
                                <a:schemeClr val="tx1">
                                  <a:lumMod val="65000"/>
                                  <a:lumOff val="35000"/>
                                </a:schemeClr>
                              </a:solidFill>
                              <a:latin typeface="Cambria Math" panose="02040503050406030204" pitchFamily="18" charset="0"/>
                            </a:rPr>
                            <m:t>(1−</m:t>
                          </m:r>
                          <m:sSub>
                            <m:sSubPr>
                              <m:ctrlPr>
                                <a:rPr lang="en-US" sz="3600" b="0" i="1" smtClean="0">
                                  <a:solidFill>
                                    <a:schemeClr val="tx1">
                                      <a:lumMod val="65000"/>
                                      <a:lumOff val="35000"/>
                                    </a:schemeClr>
                                  </a:solidFill>
                                  <a:latin typeface="Cambria Math" panose="02040503050406030204" pitchFamily="18" charset="0"/>
                                </a:rPr>
                              </m:ctrlPr>
                            </m:sSubPr>
                            <m:e>
                              <m:r>
                                <a:rPr lang="en-US" sz="3600" b="0" i="1" smtClean="0">
                                  <a:solidFill>
                                    <a:schemeClr val="tx1">
                                      <a:lumMod val="65000"/>
                                      <a:lumOff val="35000"/>
                                    </a:schemeClr>
                                  </a:solidFill>
                                  <a:latin typeface="Cambria Math" panose="02040503050406030204" pitchFamily="18" charset="0"/>
                                </a:rPr>
                                <m:t>𝑍</m:t>
                              </m:r>
                            </m:e>
                            <m:sub>
                              <m:r>
                                <a:rPr lang="en-US" sz="3600" b="0" i="1" smtClean="0">
                                  <a:solidFill>
                                    <a:schemeClr val="tx1">
                                      <a:lumMod val="65000"/>
                                      <a:lumOff val="35000"/>
                                    </a:schemeClr>
                                  </a:solidFill>
                                  <a:latin typeface="Cambria Math" panose="02040503050406030204" pitchFamily="18" charset="0"/>
                                </a:rPr>
                                <m:t>𝑖</m:t>
                              </m:r>
                            </m:sub>
                          </m:sSub>
                          <m:r>
                            <a:rPr lang="en-US" sz="3600" b="0" i="1" smtClean="0">
                              <a:solidFill>
                                <a:schemeClr val="tx1">
                                  <a:lumMod val="65000"/>
                                  <a:lumOff val="35000"/>
                                </a:schemeClr>
                              </a:solidFill>
                              <a:latin typeface="Cambria Math" panose="02040503050406030204" pitchFamily="18" charset="0"/>
                            </a:rPr>
                            <m:t>)</m:t>
                          </m:r>
                        </m:den>
                      </m:f>
                    </m:oMath>
                  </m:oMathPara>
                </a14:m>
                <a:endParaRPr lang="en-US" sz="3600" dirty="0">
                  <a:solidFill>
                    <a:schemeClr val="tx1">
                      <a:lumMod val="65000"/>
                      <a:lumOff val="35000"/>
                    </a:schemeClr>
                  </a:solidFill>
                </a:endParaRPr>
              </a:p>
            </p:txBody>
          </p:sp>
        </mc:Choice>
        <mc:Fallback>
          <p:sp>
            <p:nvSpPr>
              <p:cNvPr id="6" name="TextBox 5">
                <a:extLst>
                  <a:ext uri="{FF2B5EF4-FFF2-40B4-BE49-F238E27FC236}">
                    <a16:creationId xmlns:a16="http://schemas.microsoft.com/office/drawing/2014/main" id="{200206A3-F694-9444-9C3B-D0C488D2F1FA}"/>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EF2C4EC5-0589-9341-AE79-B5BA79B02FBA}"/>
                  </a:ext>
                </a:extLst>
              </p:cNvPr>
              <p:cNvSpPr/>
              <p:nvPr/>
            </p:nvSpPr>
            <p:spPr>
              <a:xfrm>
                <a:off x="1149882" y="3085581"/>
                <a:ext cx="9892235" cy="2707341"/>
              </a:xfrm>
              <a:prstGeom prst="rect">
                <a:avLst/>
              </a:prstGeom>
              <a:solidFill>
                <a:srgbClr val="92CF4F">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8000" b="0" i="1" smtClean="0">
                              <a:solidFill>
                                <a:schemeClr val="bg1"/>
                              </a:solidFill>
                              <a:latin typeface="Cambria Math" panose="02040503050406030204" pitchFamily="18" charset="0"/>
                            </a:rPr>
                          </m:ctrlPr>
                        </m:sSubPr>
                        <m:e>
                          <m:acc>
                            <m:accPr>
                              <m:chr m:val="̂"/>
                              <m:ctrlPr>
                                <a:rPr lang="en-US" sz="8000" b="0" i="1" smtClean="0">
                                  <a:solidFill>
                                    <a:schemeClr val="bg1"/>
                                  </a:solidFill>
                                  <a:latin typeface="Cambria Math" panose="02040503050406030204" pitchFamily="18" charset="0"/>
                                </a:rPr>
                              </m:ctrlPr>
                            </m:accPr>
                            <m:e>
                              <m:r>
                                <a:rPr lang="en-US" sz="8000" b="0" i="1" smtClean="0">
                                  <a:solidFill>
                                    <a:schemeClr val="bg1"/>
                                  </a:solidFill>
                                  <a:latin typeface="Cambria Math" panose="02040503050406030204" pitchFamily="18" charset="0"/>
                                </a:rPr>
                                <m:t>𝑦</m:t>
                              </m:r>
                            </m:e>
                          </m:acc>
                        </m:e>
                        <m:sub>
                          <m:r>
                            <a:rPr lang="en-US" sz="8000" b="0" i="1" smtClean="0">
                              <a:solidFill>
                                <a:schemeClr val="bg1"/>
                              </a:solidFill>
                              <a:latin typeface="Cambria Math" panose="02040503050406030204" pitchFamily="18" charset="0"/>
                            </a:rPr>
                            <m:t>𝑡𝑟𝑒𝑎𝑡𝑒𝑑</m:t>
                          </m:r>
                        </m:sub>
                      </m:sSub>
                      <m:r>
                        <a:rPr lang="en-US" sz="8000" b="0" i="1" smtClean="0">
                          <a:solidFill>
                            <a:schemeClr val="bg1"/>
                          </a:solidFill>
                          <a:latin typeface="Cambria Math" panose="02040503050406030204" pitchFamily="18" charset="0"/>
                        </a:rPr>
                        <m:t>−</m:t>
                      </m:r>
                      <m:sSub>
                        <m:sSubPr>
                          <m:ctrlPr>
                            <a:rPr lang="en-US" sz="8000" b="0" i="1" smtClean="0">
                              <a:solidFill>
                                <a:schemeClr val="bg1"/>
                              </a:solidFill>
                              <a:latin typeface="Cambria Math" panose="02040503050406030204" pitchFamily="18" charset="0"/>
                            </a:rPr>
                          </m:ctrlPr>
                        </m:sSubPr>
                        <m:e>
                          <m:acc>
                            <m:accPr>
                              <m:chr m:val="̂"/>
                              <m:ctrlPr>
                                <a:rPr lang="en-US" sz="8000" b="0" i="1" smtClean="0">
                                  <a:solidFill>
                                    <a:schemeClr val="bg1"/>
                                  </a:solidFill>
                                  <a:latin typeface="Cambria Math" panose="02040503050406030204" pitchFamily="18" charset="0"/>
                                </a:rPr>
                              </m:ctrlPr>
                            </m:accPr>
                            <m:e>
                              <m:r>
                                <a:rPr lang="en-US" sz="8000" b="0" i="1" smtClean="0">
                                  <a:solidFill>
                                    <a:schemeClr val="bg1"/>
                                  </a:solidFill>
                                  <a:latin typeface="Cambria Math" panose="02040503050406030204" pitchFamily="18" charset="0"/>
                                </a:rPr>
                                <m:t>𝑦</m:t>
                              </m:r>
                            </m:e>
                          </m:acc>
                        </m:e>
                        <m:sub>
                          <m:r>
                            <a:rPr lang="en-US" sz="8000" b="0" i="1" smtClean="0">
                              <a:solidFill>
                                <a:schemeClr val="bg1"/>
                              </a:solidFill>
                              <a:latin typeface="Cambria Math" panose="02040503050406030204" pitchFamily="18" charset="0"/>
                            </a:rPr>
                            <m:t>𝑐𝑜𝑛𝑡𝑟𝑜𝑙𝑠</m:t>
                          </m:r>
                        </m:sub>
                      </m:sSub>
                    </m:oMath>
                  </m:oMathPara>
                </a14:m>
                <a:endParaRPr lang="en-US" sz="8000" dirty="0">
                  <a:solidFill>
                    <a:schemeClr val="bg1"/>
                  </a:solidFill>
                </a:endParaRPr>
              </a:p>
            </p:txBody>
          </p:sp>
        </mc:Choice>
        <mc:Fallback>
          <p:sp>
            <p:nvSpPr>
              <p:cNvPr id="3" name="Rectangle 2">
                <a:extLst>
                  <a:ext uri="{FF2B5EF4-FFF2-40B4-BE49-F238E27FC236}">
                    <a16:creationId xmlns:a16="http://schemas.microsoft.com/office/drawing/2014/main" id="{EF2C4EC5-0589-9341-AE79-B5BA79B02FBA}"/>
                  </a:ext>
                </a:extLst>
              </p:cNvPr>
              <p:cNvSpPr>
                <a:spLocks noRot="1" noChangeAspect="1" noMove="1" noResize="1" noEditPoints="1" noAdjustHandles="1" noChangeArrowheads="1" noChangeShapeType="1" noTextEdit="1"/>
              </p:cNvSpPr>
              <p:nvPr/>
            </p:nvSpPr>
            <p:spPr>
              <a:xfrm>
                <a:off x="1149882" y="3085581"/>
                <a:ext cx="9892235" cy="270734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051516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548C-1F74-9A4D-8BFA-957B839419F5}"/>
              </a:ext>
            </a:extLst>
          </p:cNvPr>
          <p:cNvSpPr>
            <a:spLocks noGrp="1"/>
          </p:cNvSpPr>
          <p:nvPr>
            <p:ph type="title"/>
          </p:nvPr>
        </p:nvSpPr>
        <p:spPr/>
        <p:txBody>
          <a:bodyPr/>
          <a:lstStyle/>
          <a:p>
            <a:r>
              <a:rPr lang="en-US" dirty="0"/>
              <a:t>Doubly robust estimator</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02B0402-BA2C-E847-9274-6D08C3A62BB6}"/>
                  </a:ext>
                </a:extLst>
              </p:cNvPr>
              <p:cNvSpPr txBox="1"/>
              <p:nvPr/>
            </p:nvSpPr>
            <p:spPr>
              <a:xfrm>
                <a:off x="1662607" y="2118820"/>
                <a:ext cx="904619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den>
                      </m:f>
                      <m:r>
                        <a:rPr lang="en-US" sz="3600" b="0" i="1" smtClean="0">
                          <a:solidFill>
                            <a:schemeClr val="bg1"/>
                          </a:solidFill>
                          <a:latin typeface="Cambria Math" panose="02040503050406030204" pitchFamily="18" charset="0"/>
                        </a:rPr>
                        <m:t>+</m:t>
                      </m:r>
                    </m:oMath>
                  </m:oMathPara>
                </a14:m>
                <a:endParaRPr lang="en-US" sz="3600" dirty="0"/>
              </a:p>
            </p:txBody>
          </p:sp>
        </mc:Choice>
        <mc:Fallback>
          <p:sp>
            <p:nvSpPr>
              <p:cNvPr id="4" name="TextBox 3">
                <a:extLst>
                  <a:ext uri="{FF2B5EF4-FFF2-40B4-BE49-F238E27FC236}">
                    <a16:creationId xmlns:a16="http://schemas.microsoft.com/office/drawing/2014/main" id="{502B0402-BA2C-E847-9274-6D08C3A62BB6}"/>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EB0E627-6CA6-874B-A611-7A7465152560}"/>
                  </a:ext>
                </a:extLst>
              </p:cNvPr>
              <p:cNvSpPr txBox="1"/>
              <p:nvPr/>
            </p:nvSpPr>
            <p:spPr>
              <a:xfrm>
                <a:off x="240616" y="3726747"/>
                <a:ext cx="585538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𝑌</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m:t>
                                  </m:r>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𝑚</m:t>
                                      </m:r>
                                    </m:e>
                                    <m:sub>
                                      <m:r>
                                        <a:rPr lang="en-US" sz="3600" b="0" i="1" smtClean="0">
                                          <a:solidFill>
                                            <a:schemeClr val="accent1"/>
                                          </a:solidFill>
                                          <a:latin typeface="Cambria Math" panose="02040503050406030204" pitchFamily="18" charset="0"/>
                                        </a:rPr>
                                        <m:t>1</m:t>
                                      </m:r>
                                    </m:sub>
                                  </m:sSub>
                                  <m:d>
                                    <m:dPr>
                                      <m:ctrlPr>
                                        <a:rPr lang="en-US" sz="3600" b="0" i="1" smtClean="0">
                                          <a:solidFill>
                                            <a:schemeClr val="accent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1" i="0" smtClean="0">
                                              <a:solidFill>
                                                <a:schemeClr val="accent1"/>
                                              </a:solidFill>
                                              <a:latin typeface="Cambria Math" panose="02040503050406030204" pitchFamily="18" charset="0"/>
                                            </a:rPr>
                                            <m:t>𝐗</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 </m:t>
                                      </m:r>
                                      <m:sSub>
                                        <m:sSubPr>
                                          <m:ctrlPr>
                                            <a:rPr lang="en-US" sz="3600" b="0" i="1" smtClean="0">
                                              <a:solidFill>
                                                <a:schemeClr val="accent1"/>
                                              </a:solidFill>
                                              <a:latin typeface="Cambria Math" panose="02040503050406030204" pitchFamily="18" charset="0"/>
                                            </a:rPr>
                                          </m:ctrlPr>
                                        </m:sSubPr>
                                        <m:e>
                                          <m:acc>
                                            <m:accPr>
                                              <m:chr m:val="̂"/>
                                              <m:ctrlPr>
                                                <a:rPr lang="en-US" sz="3600" b="0" i="1" smtClean="0">
                                                  <a:solidFill>
                                                    <a:schemeClr val="accent1"/>
                                                  </a:solidFill>
                                                  <a:latin typeface="Cambria Math" panose="02040503050406030204" pitchFamily="18" charset="0"/>
                                                </a:rPr>
                                              </m:ctrlPr>
                                            </m:accPr>
                                            <m:e>
                                              <m:r>
                                                <a:rPr lang="en-US" sz="3600" b="1" i="1" smtClean="0">
                                                  <a:solidFill>
                                                    <a:schemeClr val="accent1"/>
                                                  </a:solidFill>
                                                  <a:latin typeface="Cambria Math" panose="02040503050406030204" pitchFamily="18" charset="0"/>
                                                </a:rPr>
                                                <m:t>𝛂</m:t>
                                              </m:r>
                                            </m:e>
                                          </m:acc>
                                        </m:e>
                                        <m:sub>
                                          <m:r>
                                            <a:rPr lang="en-US" sz="3600" b="0" i="1" smtClean="0">
                                              <a:solidFill>
                                                <a:schemeClr val="accent1"/>
                                              </a:solidFill>
                                              <a:latin typeface="Cambria Math" panose="02040503050406030204" pitchFamily="18" charset="0"/>
                                            </a:rPr>
                                            <m:t>1</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en>
                      </m:f>
                      <m:r>
                        <a:rPr lang="en-US" sz="3600" b="0" i="1" smtClean="0">
                          <a:solidFill>
                            <a:schemeClr val="bg1"/>
                          </a:solidFill>
                          <a:latin typeface="Cambria Math" panose="02040503050406030204" pitchFamily="18" charset="0"/>
                        </a:rPr>
                        <m:t>−</m:t>
                      </m:r>
                    </m:oMath>
                  </m:oMathPara>
                </a14:m>
                <a:endParaRPr lang="en-US" sz="3600" dirty="0"/>
              </a:p>
            </p:txBody>
          </p:sp>
        </mc:Choice>
        <mc:Fallback>
          <p:sp>
            <p:nvSpPr>
              <p:cNvPr id="5" name="TextBox 4">
                <a:extLst>
                  <a:ext uri="{FF2B5EF4-FFF2-40B4-BE49-F238E27FC236}">
                    <a16:creationId xmlns:a16="http://schemas.microsoft.com/office/drawing/2014/main" id="{7EB0E627-6CA6-874B-A611-7A7465152560}"/>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00206A3-F694-9444-9C3B-D0C488D2F1FA}"/>
                  </a:ext>
                </a:extLst>
              </p:cNvPr>
              <p:cNvSpPr txBox="1"/>
              <p:nvPr/>
            </p:nvSpPr>
            <p:spPr>
              <a:xfrm>
                <a:off x="5345699" y="4785793"/>
                <a:ext cx="6618991"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(1−</m:t>
                                  </m:r>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
                                <m:dPr>
                                  <m:ctrlPr>
                                    <a:rPr lang="en-US" sz="3600" b="0" i="1" smtClean="0">
                                      <a:solidFill>
                                        <a:schemeClr val="bg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𝑌</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m:t>
                                  </m:r>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𝑚</m:t>
                                      </m:r>
                                    </m:e>
                                    <m:sub>
                                      <m:r>
                                        <a:rPr lang="en-US" sz="3600" b="0" i="1" smtClean="0">
                                          <a:solidFill>
                                            <a:schemeClr val="accent1"/>
                                          </a:solidFill>
                                          <a:latin typeface="Cambria Math" panose="02040503050406030204" pitchFamily="18" charset="0"/>
                                        </a:rPr>
                                        <m:t>0</m:t>
                                      </m:r>
                                    </m:sub>
                                  </m:sSub>
                                  <m:d>
                                    <m:dPr>
                                      <m:ctrlPr>
                                        <a:rPr lang="en-US" sz="3600" b="0" i="1" smtClean="0">
                                          <a:solidFill>
                                            <a:schemeClr val="accent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1" i="0" smtClean="0">
                                              <a:solidFill>
                                                <a:schemeClr val="accent1"/>
                                              </a:solidFill>
                                              <a:latin typeface="Cambria Math" panose="02040503050406030204" pitchFamily="18" charset="0"/>
                                            </a:rPr>
                                            <m:t>𝐗</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 </m:t>
                                      </m:r>
                                      <m:sSub>
                                        <m:sSubPr>
                                          <m:ctrlPr>
                                            <a:rPr lang="en-US" sz="3600" b="0" i="1" smtClean="0">
                                              <a:solidFill>
                                                <a:schemeClr val="accent1"/>
                                              </a:solidFill>
                                              <a:latin typeface="Cambria Math" panose="02040503050406030204" pitchFamily="18" charset="0"/>
                                            </a:rPr>
                                          </m:ctrlPr>
                                        </m:sSubPr>
                                        <m:e>
                                          <m:acc>
                                            <m:accPr>
                                              <m:chr m:val="̂"/>
                                              <m:ctrlPr>
                                                <a:rPr lang="en-US" sz="3600" b="0" i="1" smtClean="0">
                                                  <a:solidFill>
                                                    <a:schemeClr val="accent1"/>
                                                  </a:solidFill>
                                                  <a:latin typeface="Cambria Math" panose="02040503050406030204" pitchFamily="18" charset="0"/>
                                                </a:rPr>
                                              </m:ctrlPr>
                                            </m:accPr>
                                            <m:e>
                                              <m:r>
                                                <a:rPr lang="en-US" sz="3600" b="1" i="0" smtClean="0">
                                                  <a:solidFill>
                                                    <a:schemeClr val="accent1"/>
                                                  </a:solidFill>
                                                  <a:latin typeface="Cambria Math" panose="02040503050406030204" pitchFamily="18" charset="0"/>
                                                </a:rPr>
                                                <m:t>𝛂</m:t>
                                              </m:r>
                                            </m:e>
                                          </m:acc>
                                        </m:e>
                                        <m:sub>
                                          <m:r>
                                            <a:rPr lang="en-US" sz="3600" b="0" i="1" smtClean="0">
                                              <a:solidFill>
                                                <a:schemeClr val="accent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r>
                            <a:rPr lang="en-US" sz="3600" b="0" i="1" smtClean="0">
                              <a:solidFill>
                                <a:schemeClr val="bg1"/>
                              </a:solidFill>
                              <a:latin typeface="Cambria Math" panose="02040503050406030204" pitchFamily="18" charset="0"/>
                            </a:rPr>
                            <m:t>(1−</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en>
                      </m:f>
                    </m:oMath>
                  </m:oMathPara>
                </a14:m>
                <a:endParaRPr lang="en-US" sz="3600" dirty="0"/>
              </a:p>
            </p:txBody>
          </p:sp>
        </mc:Choice>
        <mc:Fallback>
          <p:sp>
            <p:nvSpPr>
              <p:cNvPr id="6" name="TextBox 5">
                <a:extLst>
                  <a:ext uri="{FF2B5EF4-FFF2-40B4-BE49-F238E27FC236}">
                    <a16:creationId xmlns:a16="http://schemas.microsoft.com/office/drawing/2014/main" id="{200206A3-F694-9444-9C3B-D0C488D2F1FA}"/>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spTree>
    <p:extLst>
      <p:ext uri="{BB962C8B-B14F-4D97-AF65-F5344CB8AC3E}">
        <p14:creationId xmlns:p14="http://schemas.microsoft.com/office/powerpoint/2010/main" val="8856524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548C-1F74-9A4D-8BFA-957B839419F5}"/>
              </a:ext>
            </a:extLst>
          </p:cNvPr>
          <p:cNvSpPr>
            <a:spLocks noGrp="1"/>
          </p:cNvSpPr>
          <p:nvPr>
            <p:ph type="title"/>
          </p:nvPr>
        </p:nvSpPr>
        <p:spPr/>
        <p:txBody>
          <a:bodyPr/>
          <a:lstStyle/>
          <a:p>
            <a:r>
              <a:rPr lang="en-US" dirty="0"/>
              <a:t>Doubly robust estimator</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02B0402-BA2C-E847-9274-6D08C3A62BB6}"/>
                  </a:ext>
                </a:extLst>
              </p:cNvPr>
              <p:cNvSpPr txBox="1"/>
              <p:nvPr/>
            </p:nvSpPr>
            <p:spPr>
              <a:xfrm>
                <a:off x="1662607" y="2118820"/>
                <a:ext cx="904619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accent5"/>
                              </a:solidFill>
                              <a:latin typeface="Cambria Math" panose="02040503050406030204" pitchFamily="18" charset="0"/>
                            </a:rPr>
                          </m:ctrlPr>
                        </m:sSubPr>
                        <m:e>
                          <m:acc>
                            <m:accPr>
                              <m:chr m:val="̂"/>
                              <m:ctrlPr>
                                <a:rPr lang="en-US" sz="3600" b="0" i="1" smtClean="0">
                                  <a:solidFill>
                                    <a:schemeClr val="accent5"/>
                                  </a:solidFill>
                                  <a:latin typeface="Cambria Math" panose="02040503050406030204" pitchFamily="18" charset="0"/>
                                </a:rPr>
                              </m:ctrlPr>
                            </m:accPr>
                            <m:e>
                              <m:r>
                                <m:rPr>
                                  <m:sty m:val="p"/>
                                </m:rPr>
                                <a:rPr lang="en-US" sz="3600" b="0" i="0" smtClean="0">
                                  <a:solidFill>
                                    <a:schemeClr val="accent5"/>
                                  </a:solidFill>
                                  <a:latin typeface="Cambria Math" panose="02040503050406030204" pitchFamily="18" charset="0"/>
                                </a:rPr>
                                <m:t>Δ</m:t>
                              </m:r>
                            </m:e>
                          </m:acc>
                        </m:e>
                        <m:sub>
                          <m:r>
                            <a:rPr lang="en-US" sz="3600" b="0" i="1" smtClean="0">
                              <a:solidFill>
                                <a:schemeClr val="accent5"/>
                              </a:solidFill>
                              <a:latin typeface="Cambria Math" panose="02040503050406030204" pitchFamily="18" charset="0"/>
                            </a:rPr>
                            <m:t>𝐷𝑅</m:t>
                          </m:r>
                          <m:r>
                            <a:rPr lang="en-US" sz="3600" b="0" i="1" smtClean="0">
                              <a:solidFill>
                                <a:schemeClr val="accent5"/>
                              </a:solidFill>
                              <a:latin typeface="Cambria Math" panose="02040503050406030204" pitchFamily="18" charset="0"/>
                            </a:rPr>
                            <m:t>, </m:t>
                          </m:r>
                          <m:r>
                            <a:rPr lang="en-US" sz="3600" b="0" i="1" smtClean="0">
                              <a:solidFill>
                                <a:schemeClr val="accent5"/>
                              </a:solidFill>
                              <a:latin typeface="Cambria Math" panose="02040503050406030204" pitchFamily="18" charset="0"/>
                            </a:rPr>
                            <m:t>𝑤</m:t>
                          </m:r>
                        </m:sub>
                      </m:sSub>
                      <m:r>
                        <a:rPr lang="en-US" sz="3600" b="0" i="1" smtClean="0">
                          <a:solidFill>
                            <a:schemeClr val="accent5"/>
                          </a:solidFill>
                          <a:latin typeface="Cambria Math" panose="02040503050406030204" pitchFamily="18" charset="0"/>
                        </a:rPr>
                        <m:t>=</m:t>
                      </m:r>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1</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1</m:t>
                                          </m:r>
                                        </m:sub>
                                      </m:sSub>
                                    </m:e>
                                  </m:d>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𝑚</m:t>
                                      </m:r>
                                    </m:e>
                                    <m:sub>
                                      <m:r>
                                        <a:rPr lang="en-US" sz="3600" b="0" i="1" smtClean="0">
                                          <a:solidFill>
                                            <a:schemeClr val="bg1"/>
                                          </a:solidFill>
                                          <a:latin typeface="Cambria Math" panose="02040503050406030204" pitchFamily="18" charset="0"/>
                                        </a:rPr>
                                        <m:t>0</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b="1" i="0" smtClean="0">
                                              <a:solidFill>
                                                <a:schemeClr val="bg1"/>
                                              </a:solidFill>
                                              <a:latin typeface="Cambria Math" panose="02040503050406030204" pitchFamily="18" charset="0"/>
                                            </a:rPr>
                                            <m:t>𝐗</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 </m:t>
                                      </m:r>
                                      <m:sSub>
                                        <m:sSubPr>
                                          <m:ctrlPr>
                                            <a:rPr lang="en-US" sz="3600" b="0" i="1" smtClean="0">
                                              <a:solidFill>
                                                <a:schemeClr val="bg1"/>
                                              </a:solidFill>
                                              <a:latin typeface="Cambria Math" panose="02040503050406030204" pitchFamily="18" charset="0"/>
                                            </a:rPr>
                                          </m:ctrlPr>
                                        </m:sSubPr>
                                        <m:e>
                                          <m:acc>
                                            <m:accPr>
                                              <m:chr m:val="̂"/>
                                              <m:ctrlPr>
                                                <a:rPr lang="en-US" sz="3600" b="1" i="1" smtClean="0">
                                                  <a:solidFill>
                                                    <a:schemeClr val="bg1"/>
                                                  </a:solidFill>
                                                  <a:latin typeface="Cambria Math" panose="02040503050406030204" pitchFamily="18" charset="0"/>
                                                </a:rPr>
                                              </m:ctrlPr>
                                            </m:accPr>
                                            <m:e>
                                              <m:r>
                                                <a:rPr lang="en-US" sz="3600" b="1" i="0" smtClean="0">
                                                  <a:solidFill>
                                                    <a:schemeClr val="bg1"/>
                                                  </a:solidFill>
                                                  <a:latin typeface="Cambria Math" panose="02040503050406030204" pitchFamily="18" charset="0"/>
                                                </a:rPr>
                                                <m:t>𝛂</m:t>
                                              </m:r>
                                            </m:e>
                                          </m:acc>
                                        </m:e>
                                        <m:sub>
                                          <m:r>
                                            <a:rPr lang="en-US" sz="3600" b="0" i="1" smtClean="0">
                                              <a:solidFill>
                                                <a:schemeClr val="bg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den>
                      </m:f>
                      <m:r>
                        <a:rPr lang="en-US" sz="3600" b="0" i="1" smtClean="0">
                          <a:solidFill>
                            <a:schemeClr val="bg1"/>
                          </a:solidFill>
                          <a:latin typeface="Cambria Math" panose="02040503050406030204" pitchFamily="18" charset="0"/>
                        </a:rPr>
                        <m:t>+</m:t>
                      </m:r>
                    </m:oMath>
                  </m:oMathPara>
                </a14:m>
                <a:endParaRPr lang="en-US" sz="3600" dirty="0"/>
              </a:p>
            </p:txBody>
          </p:sp>
        </mc:Choice>
        <mc:Fallback>
          <p:sp>
            <p:nvSpPr>
              <p:cNvPr id="4" name="TextBox 3">
                <a:extLst>
                  <a:ext uri="{FF2B5EF4-FFF2-40B4-BE49-F238E27FC236}">
                    <a16:creationId xmlns:a16="http://schemas.microsoft.com/office/drawing/2014/main" id="{502B0402-BA2C-E847-9274-6D08C3A62BB6}"/>
                  </a:ext>
                </a:extLst>
              </p:cNvPr>
              <p:cNvSpPr txBox="1">
                <a:spLocks noRot="1" noChangeAspect="1" noMove="1" noResize="1" noEditPoints="1" noAdjustHandles="1" noChangeArrowheads="1" noChangeShapeType="1" noTextEdit="1"/>
              </p:cNvSpPr>
              <p:nvPr/>
            </p:nvSpPr>
            <p:spPr>
              <a:xfrm>
                <a:off x="1662607" y="2118820"/>
                <a:ext cx="9046194" cy="1272080"/>
              </a:xfrm>
              <a:prstGeom prst="rect">
                <a:avLst/>
              </a:prstGeom>
              <a:blipFill>
                <a:blip r:embed="rId3"/>
                <a:stretch>
                  <a:fillRect t="-70297" b="-1099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EB0E627-6CA6-874B-A611-7A7465152560}"/>
                  </a:ext>
                </a:extLst>
              </p:cNvPr>
              <p:cNvSpPr txBox="1"/>
              <p:nvPr/>
            </p:nvSpPr>
            <p:spPr>
              <a:xfrm>
                <a:off x="240616" y="3726747"/>
                <a:ext cx="5855384"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𝑌</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m:t>
                                  </m:r>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𝑚</m:t>
                                      </m:r>
                                    </m:e>
                                    <m:sub>
                                      <m:r>
                                        <a:rPr lang="en-US" sz="3600" b="0" i="1" smtClean="0">
                                          <a:solidFill>
                                            <a:schemeClr val="accent1"/>
                                          </a:solidFill>
                                          <a:latin typeface="Cambria Math" panose="02040503050406030204" pitchFamily="18" charset="0"/>
                                        </a:rPr>
                                        <m:t>1</m:t>
                                      </m:r>
                                    </m:sub>
                                  </m:sSub>
                                  <m:d>
                                    <m:dPr>
                                      <m:ctrlPr>
                                        <a:rPr lang="en-US" sz="3600" b="0" i="1" smtClean="0">
                                          <a:solidFill>
                                            <a:schemeClr val="accent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1" i="0" smtClean="0">
                                              <a:solidFill>
                                                <a:schemeClr val="accent1"/>
                                              </a:solidFill>
                                              <a:latin typeface="Cambria Math" panose="02040503050406030204" pitchFamily="18" charset="0"/>
                                            </a:rPr>
                                            <m:t>𝐗</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 </m:t>
                                      </m:r>
                                      <m:sSub>
                                        <m:sSubPr>
                                          <m:ctrlPr>
                                            <a:rPr lang="en-US" sz="3600" b="0" i="1" smtClean="0">
                                              <a:solidFill>
                                                <a:schemeClr val="accent1"/>
                                              </a:solidFill>
                                              <a:latin typeface="Cambria Math" panose="02040503050406030204" pitchFamily="18" charset="0"/>
                                            </a:rPr>
                                          </m:ctrlPr>
                                        </m:sSubPr>
                                        <m:e>
                                          <m:acc>
                                            <m:accPr>
                                              <m:chr m:val="̂"/>
                                              <m:ctrlPr>
                                                <a:rPr lang="en-US" sz="3600" b="0" i="1" smtClean="0">
                                                  <a:solidFill>
                                                    <a:schemeClr val="accent1"/>
                                                  </a:solidFill>
                                                  <a:latin typeface="Cambria Math" panose="02040503050406030204" pitchFamily="18" charset="0"/>
                                                </a:rPr>
                                              </m:ctrlPr>
                                            </m:accPr>
                                            <m:e>
                                              <m:r>
                                                <a:rPr lang="en-US" sz="3600" b="1" i="1" smtClean="0">
                                                  <a:solidFill>
                                                    <a:schemeClr val="accent1"/>
                                                  </a:solidFill>
                                                  <a:latin typeface="Cambria Math" panose="02040503050406030204" pitchFamily="18" charset="0"/>
                                                </a:rPr>
                                                <m:t>𝛂</m:t>
                                              </m:r>
                                            </m:e>
                                          </m:acc>
                                        </m:e>
                                        <m:sub>
                                          <m:r>
                                            <a:rPr lang="en-US" sz="3600" b="0" i="1" smtClean="0">
                                              <a:solidFill>
                                                <a:schemeClr val="accent1"/>
                                              </a:solidFill>
                                              <a:latin typeface="Cambria Math" panose="02040503050406030204" pitchFamily="18" charset="0"/>
                                            </a:rPr>
                                            <m:t>1</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den>
                      </m:f>
                      <m:r>
                        <a:rPr lang="en-US" sz="3600" b="0" i="1" smtClean="0">
                          <a:solidFill>
                            <a:schemeClr val="bg1"/>
                          </a:solidFill>
                          <a:latin typeface="Cambria Math" panose="02040503050406030204" pitchFamily="18" charset="0"/>
                        </a:rPr>
                        <m:t>−</m:t>
                      </m:r>
                    </m:oMath>
                  </m:oMathPara>
                </a14:m>
                <a:endParaRPr lang="en-US" sz="3600" dirty="0"/>
              </a:p>
            </p:txBody>
          </p:sp>
        </mc:Choice>
        <mc:Fallback>
          <p:sp>
            <p:nvSpPr>
              <p:cNvPr id="5" name="TextBox 4">
                <a:extLst>
                  <a:ext uri="{FF2B5EF4-FFF2-40B4-BE49-F238E27FC236}">
                    <a16:creationId xmlns:a16="http://schemas.microsoft.com/office/drawing/2014/main" id="{7EB0E627-6CA6-874B-A611-7A7465152560}"/>
                  </a:ext>
                </a:extLst>
              </p:cNvPr>
              <p:cNvSpPr txBox="1">
                <a:spLocks noRot="1" noChangeAspect="1" noMove="1" noResize="1" noEditPoints="1" noAdjustHandles="1" noChangeArrowheads="1" noChangeShapeType="1" noTextEdit="1"/>
              </p:cNvSpPr>
              <p:nvPr/>
            </p:nvSpPr>
            <p:spPr>
              <a:xfrm>
                <a:off x="240616" y="3726747"/>
                <a:ext cx="5855384" cy="1272080"/>
              </a:xfrm>
              <a:prstGeom prst="rect">
                <a:avLst/>
              </a:prstGeom>
              <a:blipFill>
                <a:blip r:embed="rId4"/>
                <a:stretch>
                  <a:fillRect l="-12338" t="-68627" b="-1088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00206A3-F694-9444-9C3B-D0C488D2F1FA}"/>
                  </a:ext>
                </a:extLst>
              </p:cNvPr>
              <p:cNvSpPr txBox="1"/>
              <p:nvPr/>
            </p:nvSpPr>
            <p:spPr>
              <a:xfrm>
                <a:off x="5345699" y="4785793"/>
                <a:ext cx="6618991" cy="1272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solidFill>
                                <a:schemeClr val="bg1"/>
                              </a:solidFill>
                              <a:latin typeface="Cambria Math" panose="02040503050406030204" pitchFamily="18" charset="0"/>
                            </a:rPr>
                          </m:ctrlPr>
                        </m:fPr>
                        <m:num>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(1−</m:t>
                                  </m:r>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
                                <m:dPr>
                                  <m:ctrlPr>
                                    <a:rPr lang="en-US" sz="3600" b="0" i="1" smtClean="0">
                                      <a:solidFill>
                                        <a:schemeClr val="bg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𝑌</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m:t>
                                  </m:r>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𝑚</m:t>
                                      </m:r>
                                    </m:e>
                                    <m:sub>
                                      <m:r>
                                        <a:rPr lang="en-US" sz="3600" b="0" i="1" smtClean="0">
                                          <a:solidFill>
                                            <a:schemeClr val="accent1"/>
                                          </a:solidFill>
                                          <a:latin typeface="Cambria Math" panose="02040503050406030204" pitchFamily="18" charset="0"/>
                                        </a:rPr>
                                        <m:t>0</m:t>
                                      </m:r>
                                    </m:sub>
                                  </m:sSub>
                                  <m:d>
                                    <m:dPr>
                                      <m:ctrlPr>
                                        <a:rPr lang="en-US" sz="3600" b="0" i="1" smtClean="0">
                                          <a:solidFill>
                                            <a:schemeClr val="accent1"/>
                                          </a:solidFill>
                                          <a:latin typeface="Cambria Math" panose="02040503050406030204" pitchFamily="18" charset="0"/>
                                        </a:rPr>
                                      </m:ctrlPr>
                                    </m:dPr>
                                    <m:e>
                                      <m:sSub>
                                        <m:sSubPr>
                                          <m:ctrlPr>
                                            <a:rPr lang="en-US" sz="3600" b="0" i="1" smtClean="0">
                                              <a:solidFill>
                                                <a:schemeClr val="accent1"/>
                                              </a:solidFill>
                                              <a:latin typeface="Cambria Math" panose="02040503050406030204" pitchFamily="18" charset="0"/>
                                            </a:rPr>
                                          </m:ctrlPr>
                                        </m:sSubPr>
                                        <m:e>
                                          <m:r>
                                            <a:rPr lang="en-US" sz="3600" b="1" i="0" smtClean="0">
                                              <a:solidFill>
                                                <a:schemeClr val="accent1"/>
                                              </a:solidFill>
                                              <a:latin typeface="Cambria Math" panose="02040503050406030204" pitchFamily="18" charset="0"/>
                                            </a:rPr>
                                            <m:t>𝐗</m:t>
                                          </m:r>
                                        </m:e>
                                        <m:sub>
                                          <m:r>
                                            <a:rPr lang="en-US" sz="3600" b="0" i="1" smtClean="0">
                                              <a:solidFill>
                                                <a:schemeClr val="accent1"/>
                                              </a:solidFill>
                                              <a:latin typeface="Cambria Math" panose="02040503050406030204" pitchFamily="18" charset="0"/>
                                            </a:rPr>
                                            <m:t>𝑖</m:t>
                                          </m:r>
                                        </m:sub>
                                      </m:sSub>
                                      <m:r>
                                        <a:rPr lang="en-US" sz="3600" b="0" i="1" smtClean="0">
                                          <a:solidFill>
                                            <a:schemeClr val="accent1"/>
                                          </a:solidFill>
                                          <a:latin typeface="Cambria Math" panose="02040503050406030204" pitchFamily="18" charset="0"/>
                                        </a:rPr>
                                        <m:t>, </m:t>
                                      </m:r>
                                      <m:sSub>
                                        <m:sSubPr>
                                          <m:ctrlPr>
                                            <a:rPr lang="en-US" sz="3600" b="0" i="1" smtClean="0">
                                              <a:solidFill>
                                                <a:schemeClr val="accent1"/>
                                              </a:solidFill>
                                              <a:latin typeface="Cambria Math" panose="02040503050406030204" pitchFamily="18" charset="0"/>
                                            </a:rPr>
                                          </m:ctrlPr>
                                        </m:sSubPr>
                                        <m:e>
                                          <m:acc>
                                            <m:accPr>
                                              <m:chr m:val="̂"/>
                                              <m:ctrlPr>
                                                <a:rPr lang="en-US" sz="3600" b="0" i="1" smtClean="0">
                                                  <a:solidFill>
                                                    <a:schemeClr val="accent1"/>
                                                  </a:solidFill>
                                                  <a:latin typeface="Cambria Math" panose="02040503050406030204" pitchFamily="18" charset="0"/>
                                                </a:rPr>
                                              </m:ctrlPr>
                                            </m:accPr>
                                            <m:e>
                                              <m:r>
                                                <a:rPr lang="en-US" sz="3600" b="1" i="0" smtClean="0">
                                                  <a:solidFill>
                                                    <a:schemeClr val="accent1"/>
                                                  </a:solidFill>
                                                  <a:latin typeface="Cambria Math" panose="02040503050406030204" pitchFamily="18" charset="0"/>
                                                </a:rPr>
                                                <m:t>𝛂</m:t>
                                              </m:r>
                                            </m:e>
                                          </m:acc>
                                        </m:e>
                                        <m:sub>
                                          <m:r>
                                            <a:rPr lang="en-US" sz="3600" b="0" i="1" smtClean="0">
                                              <a:solidFill>
                                                <a:schemeClr val="accent1"/>
                                              </a:solidFill>
                                              <a:latin typeface="Cambria Math" panose="02040503050406030204" pitchFamily="18" charset="0"/>
                                            </a:rPr>
                                            <m:t>0</m:t>
                                          </m:r>
                                        </m:sub>
                                      </m:sSub>
                                    </m:e>
                                  </m:d>
                                </m:e>
                              </m:d>
                            </m:e>
                          </m:nary>
                        </m:num>
                        <m:den>
                          <m:nary>
                            <m:naryPr>
                              <m:chr m:val="∑"/>
                              <m:ctrlPr>
                                <a:rPr lang="en-US" sz="3600" b="0" i="1" smtClean="0">
                                  <a:solidFill>
                                    <a:schemeClr val="bg1"/>
                                  </a:solidFill>
                                  <a:latin typeface="Cambria Math" panose="02040503050406030204" pitchFamily="18" charset="0"/>
                                </a:rPr>
                              </m:ctrlPr>
                            </m:naryPr>
                            <m:sub>
                              <m:r>
                                <a:rPr lang="en-US" sz="3600" b="0" i="1" smtClean="0">
                                  <a:solidFill>
                                    <a:schemeClr val="bg1"/>
                                  </a:solidFill>
                                  <a:latin typeface="Cambria Math" panose="02040503050406030204" pitchFamily="18" charset="0"/>
                                </a:rPr>
                                <m:t>𝑖</m:t>
                              </m:r>
                              <m:r>
                                <a:rPr lang="en-US" sz="3600" b="0" i="1" smtClean="0">
                                  <a:solidFill>
                                    <a:schemeClr val="bg1"/>
                                  </a:solidFill>
                                  <a:latin typeface="Cambria Math" panose="02040503050406030204" pitchFamily="18" charset="0"/>
                                </a:rPr>
                                <m:t>=1</m:t>
                              </m:r>
                            </m:sub>
                            <m:sup>
                              <m:r>
                                <a:rPr lang="en-US" sz="3600" b="0" i="1" smtClean="0">
                                  <a:solidFill>
                                    <a:schemeClr val="bg1"/>
                                  </a:solidFill>
                                  <a:latin typeface="Cambria Math" panose="02040503050406030204" pitchFamily="18" charset="0"/>
                                </a:rPr>
                                <m:t>𝑛</m:t>
                              </m:r>
                            </m:sup>
                            <m:e>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𝑤</m:t>
                                  </m:r>
                                </m:e>
                                <m:sub>
                                  <m:r>
                                    <a:rPr lang="en-US" sz="3600" b="0" i="1" smtClean="0">
                                      <a:solidFill>
                                        <a:schemeClr val="bg1"/>
                                      </a:solidFill>
                                      <a:latin typeface="Cambria Math" panose="02040503050406030204" pitchFamily="18" charset="0"/>
                                    </a:rPr>
                                    <m:t>𝑖</m:t>
                                  </m:r>
                                </m:sub>
                              </m:sSub>
                            </m:e>
                          </m:nary>
                          <m:r>
                            <a:rPr lang="en-US" sz="3600" b="0" i="1" smtClean="0">
                              <a:solidFill>
                                <a:schemeClr val="bg1"/>
                              </a:solidFill>
                              <a:latin typeface="Cambria Math" panose="02040503050406030204" pitchFamily="18" charset="0"/>
                            </a:rPr>
                            <m:t>(1−</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𝑍</m:t>
                              </m:r>
                            </m:e>
                            <m:sub>
                              <m:r>
                                <a:rPr lang="en-US" sz="3600" b="0" i="1" smtClean="0">
                                  <a:solidFill>
                                    <a:schemeClr val="bg1"/>
                                  </a:solidFill>
                                  <a:latin typeface="Cambria Math" panose="02040503050406030204" pitchFamily="18" charset="0"/>
                                </a:rPr>
                                <m:t>𝑖</m:t>
                              </m:r>
                            </m:sub>
                          </m:sSub>
                          <m:r>
                            <a:rPr lang="en-US" sz="3600" b="0" i="1" smtClean="0">
                              <a:solidFill>
                                <a:schemeClr val="bg1"/>
                              </a:solidFill>
                              <a:latin typeface="Cambria Math" panose="02040503050406030204" pitchFamily="18" charset="0"/>
                            </a:rPr>
                            <m:t>)</m:t>
                          </m:r>
                        </m:den>
                      </m:f>
                    </m:oMath>
                  </m:oMathPara>
                </a14:m>
                <a:endParaRPr lang="en-US" sz="3600" dirty="0"/>
              </a:p>
            </p:txBody>
          </p:sp>
        </mc:Choice>
        <mc:Fallback>
          <p:sp>
            <p:nvSpPr>
              <p:cNvPr id="6" name="TextBox 5">
                <a:extLst>
                  <a:ext uri="{FF2B5EF4-FFF2-40B4-BE49-F238E27FC236}">
                    <a16:creationId xmlns:a16="http://schemas.microsoft.com/office/drawing/2014/main" id="{200206A3-F694-9444-9C3B-D0C488D2F1FA}"/>
                  </a:ext>
                </a:extLst>
              </p:cNvPr>
              <p:cNvSpPr txBox="1">
                <a:spLocks noRot="1" noChangeAspect="1" noMove="1" noResize="1" noEditPoints="1" noAdjustHandles="1" noChangeArrowheads="1" noChangeShapeType="1" noTextEdit="1"/>
              </p:cNvSpPr>
              <p:nvPr/>
            </p:nvSpPr>
            <p:spPr>
              <a:xfrm>
                <a:off x="5345699" y="4785793"/>
                <a:ext cx="6618991" cy="1272080"/>
              </a:xfrm>
              <a:prstGeom prst="rect">
                <a:avLst/>
              </a:prstGeom>
              <a:blipFill>
                <a:blip r:embed="rId5"/>
                <a:stretch>
                  <a:fillRect l="-11111" t="-70297" b="-10990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57C67E1B-C5B2-AD43-A069-B1A1F9629E4A}"/>
              </a:ext>
            </a:extLst>
          </p:cNvPr>
          <p:cNvCxnSpPr/>
          <p:nvPr/>
        </p:nvCxnSpPr>
        <p:spPr>
          <a:xfrm>
            <a:off x="2079812" y="3585882"/>
            <a:ext cx="8426823" cy="247199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79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42A-8470-7E46-B4E2-3E93A0ADB761}"/>
              </a:ext>
            </a:extLst>
          </p:cNvPr>
          <p:cNvSpPr>
            <a:spLocks noGrp="1"/>
          </p:cNvSpPr>
          <p:nvPr>
            <p:ph type="title"/>
          </p:nvPr>
        </p:nvSpPr>
        <p:spPr/>
        <p:txBody>
          <a:bodyPr/>
          <a:lstStyle/>
          <a:p>
            <a:r>
              <a:rPr lang="en-US" dirty="0"/>
              <a:t>Estimate treatment effect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FBC65B-8BF1-6D4F-9CD2-F9EDFF347CFA}"/>
                  </a:ext>
                </a:extLst>
              </p:cNvPr>
              <p:cNvSpPr txBox="1"/>
              <p:nvPr/>
            </p:nvSpPr>
            <p:spPr>
              <a:xfrm>
                <a:off x="838200" y="2697945"/>
                <a:ext cx="9732087" cy="222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𝑌</m:t>
                                  </m:r>
                                </m:e>
                                <m:sub>
                                  <m:r>
                                    <a:rPr lang="en-US" sz="6600" b="0" i="1" smtClean="0">
                                      <a:solidFill>
                                        <a:schemeClr val="accent1"/>
                                      </a:solidFill>
                                      <a:latin typeface="Cambria Math" panose="02040503050406030204" pitchFamily="18" charset="0"/>
                                    </a:rPr>
                                    <m:t>𝑖</m:t>
                                  </m:r>
                                </m:sub>
                              </m:sSub>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nary>
                        </m:den>
                      </m:f>
                      <m:r>
                        <a:rPr lang="en-US" sz="6600" b="0" i="1" smtClean="0">
                          <a:solidFill>
                            <a:schemeClr val="bg1"/>
                          </a:solidFill>
                          <a:latin typeface="Cambria Math" panose="02040503050406030204" pitchFamily="18" charset="0"/>
                        </a:rPr>
                        <m:t>−</m:t>
                      </m:r>
                      <m:f>
                        <m:fPr>
                          <m:ctrlPr>
                            <a:rPr lang="en-US" sz="6600" b="0" i="1" smtClean="0">
                              <a:solidFill>
                                <a:schemeClr val="bg1"/>
                              </a:solidFill>
                              <a:latin typeface="Cambria Math" panose="02040503050406030204" pitchFamily="18" charset="0"/>
                            </a:rPr>
                          </m:ctrlPr>
                        </m:fPr>
                        <m:num>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sSub>
                                <m:sSubPr>
                                  <m:ctrlPr>
                                    <a:rPr lang="en-US" sz="6600" b="0" i="1" smtClean="0">
                                      <a:solidFill>
                                        <a:schemeClr val="accent1"/>
                                      </a:solidFill>
                                      <a:latin typeface="Cambria Math" panose="02040503050406030204" pitchFamily="18" charset="0"/>
                                    </a:rPr>
                                  </m:ctrlPr>
                                </m:sSubPr>
                                <m:e>
                                  <m:r>
                                    <a:rPr lang="en-US" sz="6600" b="0" i="1" smtClean="0">
                                      <a:solidFill>
                                        <a:schemeClr val="accent1"/>
                                      </a:solidFill>
                                      <a:latin typeface="Cambria Math" panose="02040503050406030204" pitchFamily="18" charset="0"/>
                                    </a:rPr>
                                    <m:t>𝑌</m:t>
                                  </m:r>
                                </m:e>
                                <m:sub>
                                  <m:r>
                                    <a:rPr lang="en-US" sz="6600" b="0" i="1" smtClean="0">
                                      <a:solidFill>
                                        <a:schemeClr val="accent1"/>
                                      </a:solidFill>
                                      <a:latin typeface="Cambria Math" panose="02040503050406030204" pitchFamily="18" charset="0"/>
                                    </a:rPr>
                                    <m:t>𝑖</m:t>
                                  </m:r>
                                </m:sub>
                              </m:sSub>
                              <m:d>
                                <m:dPr>
                                  <m:ctrlPr>
                                    <a:rPr lang="en-US" sz="6600" b="0" i="1" smtClean="0">
                                      <a:solidFill>
                                        <a:schemeClr val="bg1"/>
                                      </a:solidFill>
                                      <a:latin typeface="Cambria Math" panose="02040503050406030204" pitchFamily="18" charset="0"/>
                                    </a:rPr>
                                  </m:ctrlPr>
                                </m:dPr>
                                <m:e>
                                  <m:r>
                                    <a:rPr lang="en-US" sz="6600" b="0" i="1" smtClean="0">
                                      <a:solidFill>
                                        <a:schemeClr val="bg1"/>
                                      </a:solidFill>
                                      <a:latin typeface="Cambria Math" panose="02040503050406030204" pitchFamily="18" charset="0"/>
                                    </a:rPr>
                                    <m:t>1−</m:t>
                                  </m:r>
                                  <m:sSub>
                                    <m:sSubPr>
                                      <m:ctrlPr>
                                        <a:rPr lang="en-US" sz="6600" b="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𝑍</m:t>
                                      </m:r>
                                    </m:e>
                                    <m:sub>
                                      <m:r>
                                        <a:rPr lang="en-US" sz="6600" b="0" i="1" smtClean="0">
                                          <a:solidFill>
                                            <a:schemeClr val="bg1"/>
                                          </a:solidFill>
                                          <a:latin typeface="Cambria Math" panose="02040503050406030204" pitchFamily="18" charset="0"/>
                                        </a:rPr>
                                        <m:t>𝑖</m:t>
                                      </m:r>
                                    </m:sub>
                                  </m:sSub>
                                </m:e>
                              </m:d>
                            </m:e>
                          </m:nary>
                        </m:num>
                        <m:den>
                          <m:nary>
                            <m:naryPr>
                              <m:chr m:val="∑"/>
                              <m:ctrlPr>
                                <a:rPr lang="en-US" sz="6600" b="0" i="1" smtClean="0">
                                  <a:solidFill>
                                    <a:schemeClr val="bg1"/>
                                  </a:solidFill>
                                  <a:latin typeface="Cambria Math" panose="02040503050406030204" pitchFamily="18" charset="0"/>
                                </a:rPr>
                              </m:ctrlPr>
                            </m:naryPr>
                            <m:sub>
                              <m:r>
                                <a:rPr lang="en-US" sz="6600" b="0" i="1" smtClean="0">
                                  <a:solidFill>
                                    <a:schemeClr val="bg1"/>
                                  </a:solidFill>
                                  <a:latin typeface="Cambria Math" panose="02040503050406030204" pitchFamily="18" charset="0"/>
                                </a:rPr>
                                <m:t>𝑖</m:t>
                              </m:r>
                              <m:r>
                                <a:rPr lang="en-US" sz="6600" b="0" i="1" smtClean="0">
                                  <a:solidFill>
                                    <a:schemeClr val="bg1"/>
                                  </a:solidFill>
                                  <a:latin typeface="Cambria Math" panose="02040503050406030204" pitchFamily="18" charset="0"/>
                                </a:rPr>
                                <m:t>=1</m:t>
                              </m:r>
                            </m:sub>
                            <m:sup>
                              <m:r>
                                <a:rPr lang="en-US" sz="6600" b="0" i="1" smtClean="0">
                                  <a:solidFill>
                                    <a:schemeClr val="bg1"/>
                                  </a:solidFill>
                                  <a:latin typeface="Cambria Math" panose="02040503050406030204" pitchFamily="18" charset="0"/>
                                </a:rPr>
                                <m:t>𝑛</m:t>
                              </m:r>
                            </m:sup>
                            <m:e>
                              <m:r>
                                <a:rPr lang="en-US" sz="6600" i="1">
                                  <a:solidFill>
                                    <a:schemeClr val="bg1"/>
                                  </a:solidFill>
                                  <a:latin typeface="Cambria Math" panose="02040503050406030204" pitchFamily="18" charset="0"/>
                                </a:rPr>
                                <m:t>(1−</m:t>
                              </m:r>
                              <m:sSub>
                                <m:sSubPr>
                                  <m:ctrlPr>
                                    <a:rPr lang="en-US" sz="6600" i="1">
                                      <a:solidFill>
                                        <a:schemeClr val="bg1"/>
                                      </a:solidFill>
                                      <a:latin typeface="Cambria Math" panose="02040503050406030204" pitchFamily="18" charset="0"/>
                                    </a:rPr>
                                  </m:ctrlPr>
                                </m:sSubPr>
                                <m:e>
                                  <m:r>
                                    <a:rPr lang="en-US" sz="6600" i="1">
                                      <a:solidFill>
                                        <a:schemeClr val="bg1"/>
                                      </a:solidFill>
                                      <a:latin typeface="Cambria Math" panose="02040503050406030204" pitchFamily="18" charset="0"/>
                                    </a:rPr>
                                    <m:t>𝑍</m:t>
                                  </m:r>
                                </m:e>
                                <m:sub>
                                  <m:r>
                                    <a:rPr lang="en-US" sz="6600" i="1">
                                      <a:solidFill>
                                        <a:schemeClr val="bg1"/>
                                      </a:solidFill>
                                      <a:latin typeface="Cambria Math" panose="02040503050406030204" pitchFamily="18" charset="0"/>
                                    </a:rPr>
                                    <m:t>𝑖</m:t>
                                  </m:r>
                                </m:sub>
                              </m:sSub>
                              <m:r>
                                <a:rPr lang="en-US" sz="6600" i="1">
                                  <a:solidFill>
                                    <a:schemeClr val="bg1"/>
                                  </a:solidFill>
                                  <a:latin typeface="Cambria Math" panose="02040503050406030204" pitchFamily="18" charset="0"/>
                                </a:rPr>
                                <m:t>)</m:t>
                              </m:r>
                            </m:e>
                          </m:nary>
                        </m:den>
                      </m:f>
                    </m:oMath>
                  </m:oMathPara>
                </a14:m>
                <a:endParaRPr lang="en-US" sz="6600" dirty="0"/>
              </a:p>
            </p:txBody>
          </p:sp>
        </mc:Choice>
        <mc:Fallback>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mc:Fallback>
      </mc:AlternateContent>
    </p:spTree>
    <p:extLst>
      <p:ext uri="{BB962C8B-B14F-4D97-AF65-F5344CB8AC3E}">
        <p14:creationId xmlns:p14="http://schemas.microsoft.com/office/powerpoint/2010/main" val="18668293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9D1C-DF3D-7B48-9E50-BA9B0FAA61E6}"/>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52041A-B2D0-E948-B7F8-BDB77D927EBD}"/>
                  </a:ext>
                </a:extLst>
              </p:cNvPr>
              <p:cNvSpPr txBox="1"/>
              <p:nvPr/>
            </p:nvSpPr>
            <p:spPr>
              <a:xfrm>
                <a:off x="3290533" y="2195499"/>
                <a:ext cx="5687134" cy="76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m:rPr>
                                  <m:sty m:val="p"/>
                                </m:rPr>
                                <a:rPr lang="en-US" sz="4400" b="0" i="0" smtClean="0">
                                  <a:solidFill>
                                    <a:schemeClr val="bg1"/>
                                  </a:solidFill>
                                  <a:latin typeface="Cambria Math" panose="02040503050406030204" pitchFamily="18" charset="0"/>
                                </a:rPr>
                                <m:t>Δ</m:t>
                              </m:r>
                            </m:e>
                          </m:acc>
                        </m:e>
                        <m:sub>
                          <m:r>
                            <a:rPr lang="en-US" sz="4400" b="0" i="1" smtClean="0">
                              <a:solidFill>
                                <a:schemeClr val="bg1"/>
                              </a:solidFill>
                              <a:latin typeface="Cambria Math" panose="02040503050406030204" pitchFamily="18" charset="0"/>
                            </a:rPr>
                            <m:t>𝐷𝑅</m:t>
                          </m:r>
                          <m:r>
                            <a:rPr lang="en-US" sz="4400" b="0" i="1" smtClean="0">
                              <a:solidFill>
                                <a:schemeClr val="bg1"/>
                              </a:solidFill>
                              <a:latin typeface="Cambria Math" panose="02040503050406030204" pitchFamily="18" charset="0"/>
                            </a:rPr>
                            <m:t>, </m:t>
                          </m:r>
                          <m:r>
                            <a:rPr lang="en-US" sz="4400" b="0" i="1" smtClean="0">
                              <a:solidFill>
                                <a:schemeClr val="bg1"/>
                              </a:solidFill>
                              <a:latin typeface="Cambria Math" panose="02040503050406030204" pitchFamily="18" charset="0"/>
                            </a:rPr>
                            <m:t>𝐴𝑇𝑂</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1</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2</m:t>
                          </m:r>
                        </m:sub>
                      </m:sSub>
                      <m:r>
                        <a:rPr lang="en-US" sz="4400" b="0" i="1" smtClean="0">
                          <a:solidFill>
                            <a:schemeClr val="bg1"/>
                          </a:solidFill>
                          <a:latin typeface="Cambria Math" panose="02040503050406030204" pitchFamily="18" charset="0"/>
                        </a:rPr>
                        <m:t>−</m:t>
                      </m:r>
                      <m:sSub>
                        <m:sSubPr>
                          <m:ctrlPr>
                            <a:rPr lang="en-US" sz="4400" b="0" i="1" smtClean="0">
                              <a:solidFill>
                                <a:schemeClr val="bg1"/>
                              </a:solidFill>
                              <a:latin typeface="Cambria Math" panose="02040503050406030204" pitchFamily="18" charset="0"/>
                            </a:rPr>
                          </m:ctrlPr>
                        </m:sSubPr>
                        <m:e>
                          <m:acc>
                            <m:accPr>
                              <m:chr m:val="̂"/>
                              <m:ctrlPr>
                                <a:rPr lang="en-US" sz="4400" b="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𝛿</m:t>
                              </m:r>
                            </m:e>
                          </m:acc>
                        </m:e>
                        <m:sub>
                          <m:r>
                            <a:rPr lang="en-US" sz="4400" b="0" i="1" smtClean="0">
                              <a:solidFill>
                                <a:schemeClr val="bg1"/>
                              </a:solidFill>
                              <a:latin typeface="Cambria Math" panose="02040503050406030204" pitchFamily="18" charset="0"/>
                            </a:rPr>
                            <m:t>3</m:t>
                          </m:r>
                        </m:sub>
                      </m:sSub>
                    </m:oMath>
                  </m:oMathPara>
                </a14:m>
                <a:endParaRPr lang="en-US" sz="4400" dirty="0">
                  <a:solidFill>
                    <a:schemeClr val="bg1"/>
                  </a:solidFill>
                </a:endParaRPr>
              </a:p>
            </p:txBody>
          </p:sp>
        </mc:Choice>
        <mc:Fallback xmlns="">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mc:Fallback>
      </mc:AlternateContent>
    </p:spTree>
    <p:extLst>
      <p:ext uri="{BB962C8B-B14F-4D97-AF65-F5344CB8AC3E}">
        <p14:creationId xmlns:p14="http://schemas.microsoft.com/office/powerpoint/2010/main" val="31098717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4237106" y="2340708"/>
                <a:ext cx="3797193" cy="21003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0" i="1" smtClean="0">
                          <a:solidFill>
                            <a:schemeClr val="bg1"/>
                          </a:solidFill>
                          <a:latin typeface="Cambria Math" panose="02040503050406030204" pitchFamily="18" charset="0"/>
                        </a:rPr>
                        <m:t>0</m:t>
                      </m:r>
                      <m:r>
                        <a:rPr lang="en-US" sz="5000" b="1" i="1" smtClean="0">
                          <a:solidFill>
                            <a:schemeClr val="bg1"/>
                          </a:solidFill>
                          <a:latin typeface="Cambria Math" panose="02040503050406030204" pitchFamily="18" charset="0"/>
                        </a:rPr>
                        <m:t>=</m:t>
                      </m:r>
                      <m:nary>
                        <m:naryPr>
                          <m:chr m:val="∑"/>
                          <m:ctrlPr>
                            <a:rPr lang="en-US" sz="5000" b="1" i="1" smtClean="0">
                              <a:solidFill>
                                <a:schemeClr val="bg1"/>
                              </a:solidFill>
                              <a:latin typeface="Cambria Math" panose="02040503050406030204" pitchFamily="18" charset="0"/>
                            </a:rPr>
                          </m:ctrlPr>
                        </m:naryPr>
                        <m:sub>
                          <m:r>
                            <a:rPr lang="en-US" sz="5000" b="0" i="1" smtClean="0">
                              <a:solidFill>
                                <a:schemeClr val="bg1"/>
                              </a:solidFill>
                              <a:latin typeface="Cambria Math" panose="02040503050406030204" pitchFamily="18" charset="0"/>
                            </a:rPr>
                            <m:t>𝑖</m:t>
                          </m:r>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𝑛</m:t>
                          </m:r>
                        </m:sup>
                        <m:e>
                          <m:sSub>
                            <m:sSubPr>
                              <m:ctrlPr>
                                <a:rPr lang="en-US" sz="5000" i="1">
                                  <a:solidFill>
                                    <a:schemeClr val="bg1"/>
                                  </a:solidFill>
                                  <a:latin typeface="Cambria Math" panose="02040503050406030204" pitchFamily="18" charset="0"/>
                                </a:rPr>
                              </m:ctrlPr>
                            </m:sSubPr>
                            <m:e>
                              <m:r>
                                <a:rPr lang="en-US" sz="5000" i="1">
                                  <a:solidFill>
                                    <a:schemeClr val="bg1"/>
                                  </a:solidFill>
                                  <a:latin typeface="Cambria Math" panose="02040503050406030204" pitchFamily="18" charset="0"/>
                                </a:rPr>
                                <m:t>𝑢</m:t>
                              </m:r>
                            </m:e>
                            <m:sub>
                              <m:r>
                                <a:rPr lang="en-US" sz="5000" i="1">
                                  <a:solidFill>
                                    <a:schemeClr val="bg1"/>
                                  </a:solidFill>
                                  <a:latin typeface="Cambria Math" panose="02040503050406030204" pitchFamily="18" charset="0"/>
                                </a:rPr>
                                <m:t>𝑖</m:t>
                              </m:r>
                            </m:sub>
                          </m:sSub>
                          <m:d>
                            <m:dPr>
                              <m:ctrlPr>
                                <a:rPr lang="en-US" sz="5000" b="1" i="1">
                                  <a:solidFill>
                                    <a:schemeClr val="bg1"/>
                                  </a:solidFill>
                                  <a:latin typeface="Cambria Math" panose="02040503050406030204" pitchFamily="18" charset="0"/>
                                </a:rPr>
                              </m:ctrlPr>
                            </m:dPr>
                            <m:e>
                              <m:r>
                                <a:rPr lang="en-US" sz="5000" b="1" i="1">
                                  <a:solidFill>
                                    <a:schemeClr val="bg1"/>
                                  </a:solidFill>
                                  <a:latin typeface="Cambria Math" panose="02040503050406030204" pitchFamily="18" charset="0"/>
                                </a:rPr>
                                <m:t>𝜽</m:t>
                              </m:r>
                            </m:e>
                          </m:d>
                        </m:e>
                      </m:nary>
                    </m:oMath>
                  </m:oMathPara>
                </a14:m>
                <a:endParaRPr lang="en-US" sz="50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4237106" y="2340708"/>
                <a:ext cx="3797193" cy="2100383"/>
              </a:xfrm>
              <a:prstGeom prst="rect">
                <a:avLst/>
              </a:prstGeom>
              <a:blipFill>
                <a:blip r:embed="rId3"/>
                <a:stretch>
                  <a:fillRect l="-30000" t="-117964" b="-1796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3745C6-EC44-184E-A9DF-AD3B0938B771}"/>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xmlns="">
          <p:sp>
            <p:nvSpPr>
              <p:cNvPr id="7" name="TextBox 6">
                <a:extLst>
                  <a:ext uri="{FF2B5EF4-FFF2-40B4-BE49-F238E27FC236}">
                    <a16:creationId xmlns:a16="http://schemas.microsoft.com/office/drawing/2014/main" id="{333745C6-EC44-184E-A9DF-AD3B0938B771}"/>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1848686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34575" y="2133771"/>
                <a:ext cx="5722849" cy="2920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bg1"/>
                                  </a:solidFill>
                                  <a:latin typeface="Cambria Math" panose="02040503050406030204" pitchFamily="18" charset="0"/>
                                </a:rPr>
                              </m:ctrlPr>
                            </m:mPr>
                            <m:m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1</m:t>
                                    </m:r>
                                  </m:sub>
                                </m:sSub>
                              </m:e>
                            </m:mr>
                            <m:m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2</m:t>
                                    </m:r>
                                  </m:sub>
                                </m:sSub>
                              </m:e>
                            </m:mr>
                            <m:mr>
                              <m:e>
                                <m:eqArr>
                                  <m:eqArrPr>
                                    <m:ctrlPr>
                                      <a:rPr lang="en-US" sz="2800" b="1" i="1" smtClean="0">
                                        <a:solidFill>
                                          <a:schemeClr val="bg1"/>
                                        </a:solidFill>
                                        <a:latin typeface="Cambria Math" panose="02040503050406030204" pitchFamily="18" charset="0"/>
                                      </a:rPr>
                                    </m:ctrlPr>
                                  </m:eqArr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3</m:t>
                                        </m:r>
                                      </m:sub>
                                    </m:sSub>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1</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1</m:t>
                                                </m:r>
                                              </m:sub>
                                            </m:sSub>
                                          </m:e>
                                        </m:d>
                                      </m:e>
                                    </m:d>
                                    <m:r>
                                      <a:rPr lang="en-US" sz="2800" b="0" i="1" smtClean="0">
                                        <a:solidFill>
                                          <a:schemeClr val="bg1"/>
                                        </a:solidFill>
                                        <a:latin typeface="Cambria Math" panose="02040503050406030204" pitchFamily="18" charset="0"/>
                                      </a:rPr>
                                      <m:t>𝑍</m:t>
                                    </m:r>
                                    <m:r>
                                      <a:rPr lang="en-US" sz="2800" b="1" i="0" smtClean="0">
                                        <a:solidFill>
                                          <a:schemeClr val="bg1"/>
                                        </a:solidFill>
                                        <a:latin typeface="Cambria Math" panose="02040503050406030204" pitchFamily="18" charset="0"/>
                                      </a:rPr>
                                      <m:t>𝐗</m:t>
                                    </m:r>
                                  </m:e>
                                  <m:e>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𝑌</m:t>
                                        </m:r>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𝑚</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1"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1" i="1" smtClean="0">
                                                    <a:solidFill>
                                                      <a:schemeClr val="bg1"/>
                                                    </a:solidFill>
                                                    <a:latin typeface="Cambria Math" panose="02040503050406030204" pitchFamily="18" charset="0"/>
                                                  </a:rPr>
                                                  <m:t>𝜶</m:t>
                                                </m:r>
                                              </m:e>
                                              <m:sub>
                                                <m:r>
                                                  <a:rPr lang="en-US" sz="2800" b="0" i="1" smtClean="0">
                                                    <a:solidFill>
                                                      <a:schemeClr val="bg1"/>
                                                    </a:solidFill>
                                                    <a:latin typeface="Cambria Math" panose="02040503050406030204" pitchFamily="18" charset="0"/>
                                                  </a:rPr>
                                                  <m:t>0</m:t>
                                                </m:r>
                                              </m:sub>
                                            </m:sSub>
                                          </m:e>
                                        </m:d>
                                      </m:e>
                                    </m:d>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𝑍</m:t>
                                        </m:r>
                                      </m:e>
                                    </m:d>
                                    <m:r>
                                      <a:rPr lang="en-US" sz="2800" b="1" i="0" smtClean="0">
                                        <a:solidFill>
                                          <a:schemeClr val="bg1"/>
                                        </a:solidFill>
                                        <a:latin typeface="Cambria Math" panose="02040503050406030204" pitchFamily="18" charset="0"/>
                                      </a:rPr>
                                      <m:t>𝐗</m:t>
                                    </m:r>
                                  </m:e>
                                  <m:e>
                                    <m:r>
                                      <a:rPr lang="en-US" sz="2800" b="1" i="0" smtClean="0">
                                        <a:solidFill>
                                          <a:schemeClr val="bg1"/>
                                        </a:solidFill>
                                        <a:latin typeface="Cambria Math" panose="02040503050406030204" pitchFamily="18" charset="0"/>
                                      </a:rPr>
                                      <m:t>𝐗</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𝑍</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𝑒</m:t>
                                        </m:r>
                                        <m:d>
                                          <m:dPr>
                                            <m:ctrlPr>
                                              <a:rPr lang="en-US" sz="2800" b="0" i="1" smtClean="0">
                                                <a:solidFill>
                                                  <a:schemeClr val="bg1"/>
                                                </a:solidFill>
                                                <a:latin typeface="Cambria Math" panose="02040503050406030204" pitchFamily="18" charset="0"/>
                                              </a:rPr>
                                            </m:ctrlPr>
                                          </m:dPr>
                                          <m:e>
                                            <m:r>
                                              <a:rPr lang="en-US" sz="2800" b="1" i="0" smtClean="0">
                                                <a:solidFill>
                                                  <a:schemeClr val="bg1"/>
                                                </a:solidFill>
                                                <a:latin typeface="Cambria Math" panose="02040503050406030204" pitchFamily="18" charset="0"/>
                                              </a:rPr>
                                              <m:t>𝐗</m:t>
                                            </m:r>
                                            <m:r>
                                              <a:rPr lang="en-US" sz="2800" b="0" i="1" smtClean="0">
                                                <a:solidFill>
                                                  <a:schemeClr val="bg1"/>
                                                </a:solidFill>
                                                <a:latin typeface="Cambria Math" panose="02040503050406030204" pitchFamily="18" charset="0"/>
                                              </a:rPr>
                                              <m:t>,</m:t>
                                            </m:r>
                                            <m:r>
                                              <a:rPr lang="en-US" sz="2800" b="1" i="1" smtClean="0">
                                                <a:solidFill>
                                                  <a:schemeClr val="bg1"/>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34575" y="2133771"/>
                <a:ext cx="5722849" cy="2920928"/>
              </a:xfrm>
              <a:prstGeom prst="rect">
                <a:avLst/>
              </a:prstGeom>
              <a:blipFill>
                <a:blip r:embed="rId3"/>
                <a:stretch>
                  <a:fillRect l="-443" t="-870" b="-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xmlns="">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21783399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34575" y="2133771"/>
                <a:ext cx="5722849" cy="2920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bg1"/>
                                  </a:solidFill>
                                  <a:latin typeface="Cambria Math" panose="02040503050406030204" pitchFamily="18" charset="0"/>
                                </a:rPr>
                              </m:ctrlPr>
                            </m:mPr>
                            <m:m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1</m:t>
                                    </m:r>
                                  </m:sub>
                                </m:sSub>
                              </m:e>
                            </m:mr>
                            <m:m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2</m:t>
                                    </m:r>
                                  </m:sub>
                                </m:sSub>
                              </m:e>
                            </m:mr>
                            <m:mr>
                              <m:e>
                                <m:eqArr>
                                  <m:eqArrPr>
                                    <m:ctrlPr>
                                      <a:rPr lang="en-US" sz="2800" b="1" i="1" smtClean="0">
                                        <a:solidFill>
                                          <a:schemeClr val="bg1"/>
                                        </a:solidFill>
                                        <a:latin typeface="Cambria Math" panose="02040503050406030204" pitchFamily="18" charset="0"/>
                                      </a:rPr>
                                    </m:ctrlPr>
                                  </m:eqArr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𝛿</m:t>
                                        </m:r>
                                      </m:e>
                                      <m:sub>
                                        <m:r>
                                          <a:rPr lang="en-US" sz="2800" b="0" i="1" smtClean="0">
                                            <a:solidFill>
                                              <a:schemeClr val="bg1"/>
                                            </a:solidFill>
                                            <a:latin typeface="Cambria Math" panose="02040503050406030204" pitchFamily="18" charset="0"/>
                                          </a:rPr>
                                          <m:t>3</m:t>
                                        </m:r>
                                      </m:sub>
                                    </m:sSub>
                                  </m:e>
                                  <m:e>
                                    <m:d>
                                      <m:dPr>
                                        <m:ctrlPr>
                                          <a:rPr lang="en-US" sz="2800" b="0" i="1" smtClean="0">
                                            <a:solidFill>
                                              <a:schemeClr val="tx1">
                                                <a:lumMod val="65000"/>
                                                <a:lumOff val="35000"/>
                                              </a:schemeClr>
                                            </a:solidFill>
                                            <a:latin typeface="Cambria Math" panose="02040503050406030204" pitchFamily="18" charset="0"/>
                                          </a:rPr>
                                        </m:ctrlPr>
                                      </m:dPr>
                                      <m:e>
                                        <m:r>
                                          <a:rPr lang="en-US" sz="2800" b="0" i="1" smtClean="0">
                                            <a:solidFill>
                                              <a:schemeClr val="tx1">
                                                <a:lumMod val="65000"/>
                                                <a:lumOff val="35000"/>
                                              </a:schemeClr>
                                            </a:solidFill>
                                            <a:latin typeface="Cambria Math" panose="02040503050406030204" pitchFamily="18" charset="0"/>
                                          </a:rPr>
                                          <m:t>𝑌</m:t>
                                        </m:r>
                                        <m:r>
                                          <a:rPr lang="en-US" sz="2800" b="0" i="1" smtClean="0">
                                            <a:solidFill>
                                              <a:schemeClr val="tx1">
                                                <a:lumMod val="65000"/>
                                                <a:lumOff val="35000"/>
                                              </a:schemeClr>
                                            </a:solidFill>
                                            <a:latin typeface="Cambria Math" panose="02040503050406030204" pitchFamily="18" charset="0"/>
                                          </a:rPr>
                                          <m:t>−</m:t>
                                        </m:r>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𝑚</m:t>
                                            </m:r>
                                          </m:e>
                                          <m:sub>
                                            <m:r>
                                              <a:rPr lang="en-US" sz="2800" b="0" i="1" smtClean="0">
                                                <a:solidFill>
                                                  <a:schemeClr val="tx1">
                                                    <a:lumMod val="65000"/>
                                                    <a:lumOff val="35000"/>
                                                  </a:schemeClr>
                                                </a:solidFill>
                                                <a:latin typeface="Cambria Math" panose="02040503050406030204" pitchFamily="18" charset="0"/>
                                              </a:rPr>
                                              <m:t>1</m:t>
                                            </m:r>
                                          </m:sub>
                                        </m:sSub>
                                        <m:d>
                                          <m:dPr>
                                            <m:ctrlPr>
                                              <a:rPr lang="en-US" sz="2800" b="0" i="1" smtClean="0">
                                                <a:solidFill>
                                                  <a:schemeClr val="tx1">
                                                    <a:lumMod val="65000"/>
                                                    <a:lumOff val="35000"/>
                                                  </a:schemeClr>
                                                </a:solidFill>
                                                <a:latin typeface="Cambria Math" panose="02040503050406030204" pitchFamily="18" charset="0"/>
                                              </a:rPr>
                                            </m:ctrlPr>
                                          </m:dPr>
                                          <m:e>
                                            <m:r>
                                              <a:rPr lang="en-US" sz="2800" b="1" i="0" smtClean="0">
                                                <a:solidFill>
                                                  <a:schemeClr val="tx1">
                                                    <a:lumMod val="65000"/>
                                                    <a:lumOff val="35000"/>
                                                  </a:schemeClr>
                                                </a:solidFill>
                                                <a:latin typeface="Cambria Math" panose="02040503050406030204" pitchFamily="18" charset="0"/>
                                              </a:rPr>
                                              <m:t>𝐗</m:t>
                                            </m:r>
                                            <m:r>
                                              <a:rPr lang="en-US" sz="2800" b="0" i="1" smtClean="0">
                                                <a:solidFill>
                                                  <a:schemeClr val="tx1">
                                                    <a:lumMod val="65000"/>
                                                    <a:lumOff val="35000"/>
                                                  </a:schemeClr>
                                                </a:solidFill>
                                                <a:latin typeface="Cambria Math" panose="02040503050406030204" pitchFamily="18" charset="0"/>
                                              </a:rPr>
                                              <m:t>,</m:t>
                                            </m:r>
                                            <m:sSub>
                                              <m:sSubPr>
                                                <m:ctrlPr>
                                                  <a:rPr lang="en-US" sz="2800" b="0" i="1" smtClean="0">
                                                    <a:solidFill>
                                                      <a:schemeClr val="tx1">
                                                        <a:lumMod val="65000"/>
                                                        <a:lumOff val="35000"/>
                                                      </a:schemeClr>
                                                    </a:solidFill>
                                                    <a:latin typeface="Cambria Math" panose="02040503050406030204" pitchFamily="18" charset="0"/>
                                                  </a:rPr>
                                                </m:ctrlPr>
                                              </m:sSubPr>
                                              <m:e>
                                                <m:r>
                                                  <a:rPr lang="en-US" sz="2800" b="1" i="1" smtClean="0">
                                                    <a:solidFill>
                                                      <a:schemeClr val="tx1">
                                                        <a:lumMod val="65000"/>
                                                        <a:lumOff val="35000"/>
                                                      </a:schemeClr>
                                                    </a:solidFill>
                                                    <a:latin typeface="Cambria Math" panose="02040503050406030204" pitchFamily="18" charset="0"/>
                                                  </a:rPr>
                                                  <m:t>𝜶</m:t>
                                                </m:r>
                                              </m:e>
                                              <m:sub>
                                                <m:r>
                                                  <a:rPr lang="en-US" sz="2800" b="0" i="1" smtClean="0">
                                                    <a:solidFill>
                                                      <a:schemeClr val="tx1">
                                                        <a:lumMod val="65000"/>
                                                        <a:lumOff val="35000"/>
                                                      </a:schemeClr>
                                                    </a:solidFill>
                                                    <a:latin typeface="Cambria Math" panose="02040503050406030204" pitchFamily="18" charset="0"/>
                                                  </a:rPr>
                                                  <m:t>1</m:t>
                                                </m:r>
                                              </m:sub>
                                            </m:sSub>
                                          </m:e>
                                        </m:d>
                                      </m:e>
                                    </m:d>
                                    <m:r>
                                      <a:rPr lang="en-US" sz="2800" b="0" i="1" smtClean="0">
                                        <a:solidFill>
                                          <a:schemeClr val="tx1">
                                            <a:lumMod val="65000"/>
                                            <a:lumOff val="35000"/>
                                          </a:schemeClr>
                                        </a:solidFill>
                                        <a:latin typeface="Cambria Math" panose="02040503050406030204" pitchFamily="18" charset="0"/>
                                      </a:rPr>
                                      <m:t>𝑍</m:t>
                                    </m:r>
                                    <m:r>
                                      <a:rPr lang="en-US" sz="2800" b="1" i="0" smtClean="0">
                                        <a:solidFill>
                                          <a:schemeClr val="tx1">
                                            <a:lumMod val="65000"/>
                                            <a:lumOff val="35000"/>
                                          </a:schemeClr>
                                        </a:solidFill>
                                        <a:latin typeface="Cambria Math" panose="02040503050406030204" pitchFamily="18" charset="0"/>
                                      </a:rPr>
                                      <m:t>𝐗</m:t>
                                    </m:r>
                                  </m:e>
                                  <m:e>
                                    <m:d>
                                      <m:dPr>
                                        <m:ctrlPr>
                                          <a:rPr lang="en-US" sz="2800" b="0" i="1" smtClean="0">
                                            <a:solidFill>
                                              <a:schemeClr val="tx1">
                                                <a:lumMod val="65000"/>
                                                <a:lumOff val="35000"/>
                                              </a:schemeClr>
                                            </a:solidFill>
                                            <a:latin typeface="Cambria Math" panose="02040503050406030204" pitchFamily="18" charset="0"/>
                                          </a:rPr>
                                        </m:ctrlPr>
                                      </m:dPr>
                                      <m:e>
                                        <m:r>
                                          <a:rPr lang="en-US" sz="2800" b="0" i="1" smtClean="0">
                                            <a:solidFill>
                                              <a:schemeClr val="tx1">
                                                <a:lumMod val="65000"/>
                                                <a:lumOff val="35000"/>
                                              </a:schemeClr>
                                            </a:solidFill>
                                            <a:latin typeface="Cambria Math" panose="02040503050406030204" pitchFamily="18" charset="0"/>
                                          </a:rPr>
                                          <m:t>𝑌</m:t>
                                        </m:r>
                                        <m:r>
                                          <a:rPr lang="en-US" sz="2800" b="0" i="1" smtClean="0">
                                            <a:solidFill>
                                              <a:schemeClr val="tx1">
                                                <a:lumMod val="65000"/>
                                                <a:lumOff val="35000"/>
                                              </a:schemeClr>
                                            </a:solidFill>
                                            <a:latin typeface="Cambria Math" panose="02040503050406030204" pitchFamily="18" charset="0"/>
                                          </a:rPr>
                                          <m:t>−</m:t>
                                        </m:r>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𝑚</m:t>
                                            </m:r>
                                          </m:e>
                                          <m:sub>
                                            <m:r>
                                              <a:rPr lang="en-US" sz="2800" b="0" i="1" smtClean="0">
                                                <a:solidFill>
                                                  <a:schemeClr val="tx1">
                                                    <a:lumMod val="65000"/>
                                                    <a:lumOff val="35000"/>
                                                  </a:schemeClr>
                                                </a:solidFill>
                                                <a:latin typeface="Cambria Math" panose="02040503050406030204" pitchFamily="18" charset="0"/>
                                              </a:rPr>
                                              <m:t>0</m:t>
                                            </m:r>
                                          </m:sub>
                                        </m:sSub>
                                        <m:d>
                                          <m:dPr>
                                            <m:ctrlPr>
                                              <a:rPr lang="en-US" sz="2800" b="0" i="1" smtClean="0">
                                                <a:solidFill>
                                                  <a:schemeClr val="tx1">
                                                    <a:lumMod val="65000"/>
                                                    <a:lumOff val="35000"/>
                                                  </a:schemeClr>
                                                </a:solidFill>
                                                <a:latin typeface="Cambria Math" panose="02040503050406030204" pitchFamily="18" charset="0"/>
                                              </a:rPr>
                                            </m:ctrlPr>
                                          </m:dPr>
                                          <m:e>
                                            <m:r>
                                              <a:rPr lang="en-US" sz="2800" b="1" i="0" smtClean="0">
                                                <a:solidFill>
                                                  <a:schemeClr val="tx1">
                                                    <a:lumMod val="65000"/>
                                                    <a:lumOff val="35000"/>
                                                  </a:schemeClr>
                                                </a:solidFill>
                                                <a:latin typeface="Cambria Math" panose="02040503050406030204" pitchFamily="18" charset="0"/>
                                              </a:rPr>
                                              <m:t>𝐗</m:t>
                                            </m:r>
                                            <m:r>
                                              <a:rPr lang="en-US" sz="2800" b="1" i="1" smtClean="0">
                                                <a:solidFill>
                                                  <a:schemeClr val="tx1">
                                                    <a:lumMod val="65000"/>
                                                    <a:lumOff val="35000"/>
                                                  </a:schemeClr>
                                                </a:solidFill>
                                                <a:latin typeface="Cambria Math" panose="02040503050406030204" pitchFamily="18" charset="0"/>
                                              </a:rPr>
                                              <m:t>,</m:t>
                                            </m:r>
                                            <m:sSub>
                                              <m:sSubPr>
                                                <m:ctrlPr>
                                                  <a:rPr lang="en-US" sz="2800" b="0" i="1" smtClean="0">
                                                    <a:solidFill>
                                                      <a:schemeClr val="tx1">
                                                        <a:lumMod val="65000"/>
                                                        <a:lumOff val="35000"/>
                                                      </a:schemeClr>
                                                    </a:solidFill>
                                                    <a:latin typeface="Cambria Math" panose="02040503050406030204" pitchFamily="18" charset="0"/>
                                                  </a:rPr>
                                                </m:ctrlPr>
                                              </m:sSubPr>
                                              <m:e>
                                                <m:r>
                                                  <a:rPr lang="en-US" sz="2800" b="1" i="1" smtClean="0">
                                                    <a:solidFill>
                                                      <a:schemeClr val="tx1">
                                                        <a:lumMod val="65000"/>
                                                        <a:lumOff val="35000"/>
                                                      </a:schemeClr>
                                                    </a:solidFill>
                                                    <a:latin typeface="Cambria Math" panose="02040503050406030204" pitchFamily="18" charset="0"/>
                                                  </a:rPr>
                                                  <m:t>𝜶</m:t>
                                                </m:r>
                                              </m:e>
                                              <m:sub>
                                                <m:r>
                                                  <a:rPr lang="en-US" sz="2800" b="0" i="1" smtClean="0">
                                                    <a:solidFill>
                                                      <a:schemeClr val="tx1">
                                                        <a:lumMod val="65000"/>
                                                        <a:lumOff val="35000"/>
                                                      </a:schemeClr>
                                                    </a:solidFill>
                                                    <a:latin typeface="Cambria Math" panose="02040503050406030204" pitchFamily="18" charset="0"/>
                                                  </a:rPr>
                                                  <m:t>0</m:t>
                                                </m:r>
                                              </m:sub>
                                            </m:sSub>
                                          </m:e>
                                        </m:d>
                                      </m:e>
                                    </m:d>
                                    <m:d>
                                      <m:dPr>
                                        <m:ctrlPr>
                                          <a:rPr lang="en-US" sz="2800" b="0" i="1" smtClean="0">
                                            <a:solidFill>
                                              <a:schemeClr val="tx1">
                                                <a:lumMod val="65000"/>
                                                <a:lumOff val="35000"/>
                                              </a:schemeClr>
                                            </a:solidFill>
                                            <a:latin typeface="Cambria Math" panose="02040503050406030204" pitchFamily="18" charset="0"/>
                                          </a:rPr>
                                        </m:ctrlPr>
                                      </m:dPr>
                                      <m:e>
                                        <m:r>
                                          <a:rPr lang="en-US" sz="2800" b="0" i="1" smtClean="0">
                                            <a:solidFill>
                                              <a:schemeClr val="tx1">
                                                <a:lumMod val="65000"/>
                                                <a:lumOff val="35000"/>
                                              </a:schemeClr>
                                            </a:solidFill>
                                            <a:latin typeface="Cambria Math" panose="02040503050406030204" pitchFamily="18" charset="0"/>
                                          </a:rPr>
                                          <m:t>1−</m:t>
                                        </m:r>
                                        <m:r>
                                          <a:rPr lang="en-US" sz="2800" b="0" i="1" smtClean="0">
                                            <a:solidFill>
                                              <a:schemeClr val="tx1">
                                                <a:lumMod val="65000"/>
                                                <a:lumOff val="35000"/>
                                              </a:schemeClr>
                                            </a:solidFill>
                                            <a:latin typeface="Cambria Math" panose="02040503050406030204" pitchFamily="18" charset="0"/>
                                          </a:rPr>
                                          <m:t>𝑍</m:t>
                                        </m:r>
                                      </m:e>
                                    </m:d>
                                    <m:r>
                                      <a:rPr lang="en-US" sz="2800" b="1" i="0" smtClean="0">
                                        <a:solidFill>
                                          <a:schemeClr val="tx1">
                                            <a:lumMod val="65000"/>
                                            <a:lumOff val="35000"/>
                                          </a:schemeClr>
                                        </a:solidFill>
                                        <a:latin typeface="Cambria Math" panose="02040503050406030204" pitchFamily="18" charset="0"/>
                                      </a:rPr>
                                      <m:t>𝐗</m:t>
                                    </m:r>
                                  </m:e>
                                  <m:e>
                                    <m:r>
                                      <a:rPr lang="en-US" sz="2800" b="1" i="0" smtClean="0">
                                        <a:solidFill>
                                          <a:schemeClr val="tx1">
                                            <a:lumMod val="65000"/>
                                            <a:lumOff val="35000"/>
                                          </a:schemeClr>
                                        </a:solidFill>
                                        <a:latin typeface="Cambria Math" panose="02040503050406030204" pitchFamily="18" charset="0"/>
                                      </a:rPr>
                                      <m:t>𝐗</m:t>
                                    </m:r>
                                    <m:d>
                                      <m:dPr>
                                        <m:ctrlPr>
                                          <a:rPr lang="en-US" sz="2800" b="0" i="1" smtClean="0">
                                            <a:solidFill>
                                              <a:schemeClr val="tx1">
                                                <a:lumMod val="65000"/>
                                                <a:lumOff val="35000"/>
                                              </a:schemeClr>
                                            </a:solidFill>
                                            <a:latin typeface="Cambria Math" panose="02040503050406030204" pitchFamily="18" charset="0"/>
                                          </a:rPr>
                                        </m:ctrlPr>
                                      </m:dPr>
                                      <m:e>
                                        <m:r>
                                          <a:rPr lang="en-US" sz="2800" b="0" i="1" smtClean="0">
                                            <a:solidFill>
                                              <a:schemeClr val="tx1">
                                                <a:lumMod val="65000"/>
                                                <a:lumOff val="35000"/>
                                              </a:schemeClr>
                                            </a:solidFill>
                                            <a:latin typeface="Cambria Math" panose="02040503050406030204" pitchFamily="18" charset="0"/>
                                          </a:rPr>
                                          <m:t>𝑍</m:t>
                                        </m:r>
                                        <m:r>
                                          <a:rPr lang="en-US" sz="2800" b="0" i="1" smtClean="0">
                                            <a:solidFill>
                                              <a:schemeClr val="tx1">
                                                <a:lumMod val="65000"/>
                                                <a:lumOff val="35000"/>
                                              </a:schemeClr>
                                            </a:solidFill>
                                            <a:latin typeface="Cambria Math" panose="02040503050406030204" pitchFamily="18" charset="0"/>
                                          </a:rPr>
                                          <m:t>−</m:t>
                                        </m:r>
                                        <m:r>
                                          <a:rPr lang="en-US" sz="2800" b="0" i="1" smtClean="0">
                                            <a:solidFill>
                                              <a:schemeClr val="tx1">
                                                <a:lumMod val="65000"/>
                                                <a:lumOff val="35000"/>
                                              </a:schemeClr>
                                            </a:solidFill>
                                            <a:latin typeface="Cambria Math" panose="02040503050406030204" pitchFamily="18" charset="0"/>
                                          </a:rPr>
                                          <m:t>𝑒</m:t>
                                        </m:r>
                                        <m:d>
                                          <m:dPr>
                                            <m:ctrlPr>
                                              <a:rPr lang="en-US" sz="2800" b="0" i="1" smtClean="0">
                                                <a:solidFill>
                                                  <a:schemeClr val="tx1">
                                                    <a:lumMod val="65000"/>
                                                    <a:lumOff val="35000"/>
                                                  </a:schemeClr>
                                                </a:solidFill>
                                                <a:latin typeface="Cambria Math" panose="02040503050406030204" pitchFamily="18" charset="0"/>
                                              </a:rPr>
                                            </m:ctrlPr>
                                          </m:dPr>
                                          <m:e>
                                            <m:r>
                                              <a:rPr lang="en-US" sz="2800" b="1" i="0" smtClean="0">
                                                <a:solidFill>
                                                  <a:schemeClr val="tx1">
                                                    <a:lumMod val="65000"/>
                                                    <a:lumOff val="35000"/>
                                                  </a:schemeClr>
                                                </a:solidFill>
                                                <a:latin typeface="Cambria Math" panose="02040503050406030204" pitchFamily="18" charset="0"/>
                                              </a:rPr>
                                              <m:t>𝐗</m:t>
                                            </m:r>
                                            <m:r>
                                              <a:rPr lang="en-US" sz="2800" b="0" i="1" smtClean="0">
                                                <a:solidFill>
                                                  <a:schemeClr val="tx1">
                                                    <a:lumMod val="65000"/>
                                                    <a:lumOff val="35000"/>
                                                  </a:schemeClr>
                                                </a:solidFill>
                                                <a:latin typeface="Cambria Math" panose="02040503050406030204" pitchFamily="18" charset="0"/>
                                              </a:rPr>
                                              <m:t>,</m:t>
                                            </m:r>
                                            <m:r>
                                              <a:rPr lang="en-US" sz="2800" b="1" i="1" smtClean="0">
                                                <a:solidFill>
                                                  <a:schemeClr val="tx1">
                                                    <a:lumMod val="65000"/>
                                                    <a:lumOff val="3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34575" y="2133771"/>
                <a:ext cx="5722849" cy="2920928"/>
              </a:xfrm>
              <a:prstGeom prst="rect">
                <a:avLst/>
              </a:prstGeom>
              <a:blipFill>
                <a:blip r:embed="rId3"/>
                <a:stretch>
                  <a:fillRect l="-443" t="-870" b="-26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tx1">
                                          <a:lumMod val="65000"/>
                                          <a:lumOff val="35000"/>
                                        </a:schemeClr>
                                      </a:solidFill>
                                      <a:latin typeface="Cambria Math" panose="02040503050406030204" pitchFamily="18" charset="0"/>
                                    </a:rPr>
                                  </m:ctrlPr>
                                </m:sSubSupPr>
                                <m:e>
                                  <m:r>
                                    <a:rPr lang="en-US" sz="5000" b="1" i="1" smtClean="0">
                                      <a:solidFill>
                                        <a:schemeClr val="tx1">
                                          <a:lumMod val="65000"/>
                                          <a:lumOff val="35000"/>
                                        </a:schemeClr>
                                      </a:solidFill>
                                      <a:latin typeface="Cambria Math" panose="02040503050406030204" pitchFamily="18" charset="0"/>
                                    </a:rPr>
                                    <m:t>𝜶</m:t>
                                  </m:r>
                                </m:e>
                                <m:sub>
                                  <m:r>
                                    <a:rPr lang="en-US" sz="5000" b="0" i="1" smtClean="0">
                                      <a:solidFill>
                                        <a:schemeClr val="tx1">
                                          <a:lumMod val="65000"/>
                                          <a:lumOff val="35000"/>
                                        </a:schemeClr>
                                      </a:solidFill>
                                      <a:latin typeface="Cambria Math" panose="02040503050406030204" pitchFamily="18" charset="0"/>
                                    </a:rPr>
                                    <m:t>1</m:t>
                                  </m:r>
                                </m:sub>
                                <m:sup>
                                  <m:r>
                                    <a:rPr lang="en-US" sz="5000" b="0" i="1" smtClean="0">
                                      <a:solidFill>
                                        <a:schemeClr val="tx1">
                                          <a:lumMod val="65000"/>
                                          <a:lumOff val="35000"/>
                                        </a:schemeClr>
                                      </a:solidFill>
                                      <a:latin typeface="Cambria Math" panose="02040503050406030204" pitchFamily="18" charset="0"/>
                                    </a:rPr>
                                    <m:t>𝑇</m:t>
                                  </m:r>
                                </m:sup>
                              </m:sSubSup>
                              <m:r>
                                <a:rPr lang="en-US" sz="5000" b="1" i="1" smtClean="0">
                                  <a:solidFill>
                                    <a:schemeClr val="tx1">
                                      <a:lumMod val="65000"/>
                                      <a:lumOff val="35000"/>
                                    </a:schemeClr>
                                  </a:solidFill>
                                  <a:latin typeface="Cambria Math" panose="02040503050406030204" pitchFamily="18" charset="0"/>
                                </a:rPr>
                                <m:t>,</m:t>
                              </m:r>
                              <m:sSubSup>
                                <m:sSubSupPr>
                                  <m:ctrlPr>
                                    <a:rPr lang="en-US" sz="5000" b="0" i="1" smtClean="0">
                                      <a:solidFill>
                                        <a:schemeClr val="tx1">
                                          <a:lumMod val="65000"/>
                                          <a:lumOff val="35000"/>
                                        </a:schemeClr>
                                      </a:solidFill>
                                      <a:latin typeface="Cambria Math" panose="02040503050406030204" pitchFamily="18" charset="0"/>
                                    </a:rPr>
                                  </m:ctrlPr>
                                </m:sSubSupPr>
                                <m:e>
                                  <m:r>
                                    <a:rPr lang="en-US" sz="5000" b="1" i="1" smtClean="0">
                                      <a:solidFill>
                                        <a:schemeClr val="tx1">
                                          <a:lumMod val="65000"/>
                                          <a:lumOff val="35000"/>
                                        </a:schemeClr>
                                      </a:solidFill>
                                      <a:latin typeface="Cambria Math" panose="02040503050406030204" pitchFamily="18" charset="0"/>
                                    </a:rPr>
                                    <m:t>𝜶</m:t>
                                  </m:r>
                                </m:e>
                                <m:sub>
                                  <m:r>
                                    <a:rPr lang="en-US" sz="5000" b="0" i="1" smtClean="0">
                                      <a:solidFill>
                                        <a:schemeClr val="tx1">
                                          <a:lumMod val="65000"/>
                                          <a:lumOff val="35000"/>
                                        </a:schemeClr>
                                      </a:solidFill>
                                      <a:latin typeface="Cambria Math" panose="02040503050406030204" pitchFamily="18" charset="0"/>
                                    </a:rPr>
                                    <m:t>0</m:t>
                                  </m:r>
                                </m:sub>
                                <m:sup>
                                  <m:r>
                                    <a:rPr lang="en-US" sz="5000" b="0" i="1" smtClean="0">
                                      <a:solidFill>
                                        <a:schemeClr val="tx1">
                                          <a:lumMod val="65000"/>
                                          <a:lumOff val="35000"/>
                                        </a:schemeClr>
                                      </a:solidFill>
                                      <a:latin typeface="Cambria Math" panose="02040503050406030204" pitchFamily="18" charset="0"/>
                                    </a:rPr>
                                    <m:t>𝑇</m:t>
                                  </m:r>
                                </m:sup>
                              </m:sSubSup>
                              <m:r>
                                <a:rPr lang="en-US" sz="5000" b="0" i="1" smtClean="0">
                                  <a:solidFill>
                                    <a:schemeClr val="tx1">
                                      <a:lumMod val="65000"/>
                                      <a:lumOff val="35000"/>
                                    </a:schemeClr>
                                  </a:solidFill>
                                  <a:latin typeface="Cambria Math" panose="02040503050406030204" pitchFamily="18" charset="0"/>
                                </a:rPr>
                                <m:t>,</m:t>
                              </m:r>
                              <m:sSup>
                                <m:sSupPr>
                                  <m:ctrlPr>
                                    <a:rPr lang="en-US" sz="5000" b="0" i="1" smtClean="0">
                                      <a:solidFill>
                                        <a:schemeClr val="tx1">
                                          <a:lumMod val="65000"/>
                                          <a:lumOff val="35000"/>
                                        </a:schemeClr>
                                      </a:solidFill>
                                      <a:latin typeface="Cambria Math" panose="02040503050406030204" pitchFamily="18" charset="0"/>
                                    </a:rPr>
                                  </m:ctrlPr>
                                </m:sSupPr>
                                <m:e>
                                  <m:r>
                                    <a:rPr lang="en-US" sz="5000" b="1" i="1" smtClean="0">
                                      <a:solidFill>
                                        <a:schemeClr val="tx1">
                                          <a:lumMod val="65000"/>
                                          <a:lumOff val="35000"/>
                                        </a:schemeClr>
                                      </a:solidFill>
                                      <a:latin typeface="Cambria Math" panose="02040503050406030204" pitchFamily="18" charset="0"/>
                                    </a:rPr>
                                    <m:t>𝜷</m:t>
                                  </m:r>
                                </m:e>
                                <m:sup>
                                  <m:r>
                                    <a:rPr lang="en-US" sz="5000" b="0" i="1" smtClean="0">
                                      <a:solidFill>
                                        <a:schemeClr val="tx1">
                                          <a:lumMod val="65000"/>
                                          <a:lumOff val="35000"/>
                                        </a:schemeClr>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24574344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34575" y="2133771"/>
                <a:ext cx="6740756" cy="28024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bg1"/>
                                  </a:solidFill>
                                  <a:latin typeface="Cambria Math" panose="02040503050406030204" pitchFamily="18" charset="0"/>
                                </a:rPr>
                              </m:ctrlPr>
                            </m:mPr>
                            <m:mr>
                              <m:e>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𝛿</m:t>
                                    </m:r>
                                  </m:e>
                                  <m:sub>
                                    <m:r>
                                      <a:rPr lang="en-US" sz="2800" b="0" i="1" smtClean="0">
                                        <a:solidFill>
                                          <a:schemeClr val="tx1">
                                            <a:lumMod val="65000"/>
                                            <a:lumOff val="35000"/>
                                          </a:schemeClr>
                                        </a:solidFill>
                                        <a:latin typeface="Cambria Math" panose="02040503050406030204" pitchFamily="18" charset="0"/>
                                      </a:rPr>
                                      <m:t>1</m:t>
                                    </m:r>
                                  </m:sub>
                                </m:sSub>
                              </m:e>
                            </m:mr>
                            <m:mr>
                              <m:e>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𝛿</m:t>
                                    </m:r>
                                  </m:e>
                                  <m:sub>
                                    <m:r>
                                      <a:rPr lang="en-US" sz="2800" b="0" i="1" smtClean="0">
                                        <a:solidFill>
                                          <a:schemeClr val="tx1">
                                            <a:lumMod val="65000"/>
                                            <a:lumOff val="35000"/>
                                          </a:schemeClr>
                                        </a:solidFill>
                                        <a:latin typeface="Cambria Math" panose="02040503050406030204" pitchFamily="18" charset="0"/>
                                      </a:rPr>
                                      <m:t>2</m:t>
                                    </m:r>
                                  </m:sub>
                                </m:sSub>
                              </m:e>
                            </m:mr>
                            <m:mr>
                              <m:e>
                                <m:eqArr>
                                  <m:eqArrPr>
                                    <m:ctrlPr>
                                      <a:rPr lang="en-US" sz="2800" b="1" i="1" smtClean="0">
                                        <a:solidFill>
                                          <a:schemeClr val="bg1"/>
                                        </a:solidFill>
                                        <a:latin typeface="Cambria Math" panose="02040503050406030204" pitchFamily="18" charset="0"/>
                                      </a:rPr>
                                    </m:ctrlPr>
                                  </m:eqArrPr>
                                  <m:e>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𝛿</m:t>
                                        </m:r>
                                      </m:e>
                                      <m:sub>
                                        <m:r>
                                          <a:rPr lang="en-US" sz="2800" b="0" i="1" smtClean="0">
                                            <a:solidFill>
                                              <a:schemeClr val="tx1">
                                                <a:lumMod val="65000"/>
                                                <a:lumOff val="35000"/>
                                              </a:schemeClr>
                                            </a:solidFill>
                                            <a:latin typeface="Cambria Math" panose="02040503050406030204" pitchFamily="18" charset="0"/>
                                          </a:rPr>
                                          <m:t>3</m:t>
                                        </m:r>
                                      </m:sub>
                                    </m:sSub>
                                  </m:e>
                                  <m:e>
                                    <m:r>
                                      <a:rPr lang="en-US" sz="2800" b="1" i="1" smtClean="0">
                                        <a:solidFill>
                                          <a:schemeClr val="bg1"/>
                                        </a:solidFill>
                                        <a:latin typeface="Cambria Math" panose="02040503050406030204" pitchFamily="18" charset="0"/>
                                      </a:rPr>
                                      <m:t>𝒐𝒖𝒕𝒄𝒐𝒎𝒆</m:t>
                                    </m:r>
                                    <m:r>
                                      <a:rPr lang="en-US" sz="2800" b="1"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𝒎𝒐𝒅𝒆𝒍</m:t>
                                    </m:r>
                                    <m:r>
                                      <a:rPr lang="en-US" sz="2800" b="1"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𝒕𝒓𝒆𝒂𝒕𝒎𝒆𝒏𝒕</m:t>
                                    </m:r>
                                    <m:r>
                                      <a:rPr lang="en-US" sz="2800" b="1" i="1" smtClean="0">
                                        <a:solidFill>
                                          <a:schemeClr val="bg1"/>
                                        </a:solidFill>
                                        <a:latin typeface="Cambria Math" panose="02040503050406030204" pitchFamily="18" charset="0"/>
                                      </a:rPr>
                                      <m:t>)</m:t>
                                    </m:r>
                                  </m:e>
                                  <m:e>
                                    <m:d>
                                      <m:dPr>
                                        <m:ctrlPr>
                                          <a:rPr lang="en-US" sz="2800" b="0" i="1" smtClean="0">
                                            <a:solidFill>
                                              <a:schemeClr val="tx1">
                                                <a:lumMod val="65000"/>
                                                <a:lumOff val="35000"/>
                                              </a:schemeClr>
                                            </a:solidFill>
                                            <a:latin typeface="Cambria Math" panose="02040503050406030204" pitchFamily="18" charset="0"/>
                                          </a:rPr>
                                        </m:ctrlPr>
                                      </m:dPr>
                                      <m:e>
                                        <m:r>
                                          <a:rPr lang="en-US" sz="2800" b="0" i="1" smtClean="0">
                                            <a:solidFill>
                                              <a:schemeClr val="tx1">
                                                <a:lumMod val="65000"/>
                                                <a:lumOff val="35000"/>
                                              </a:schemeClr>
                                            </a:solidFill>
                                            <a:latin typeface="Cambria Math" panose="02040503050406030204" pitchFamily="18" charset="0"/>
                                          </a:rPr>
                                          <m:t>𝑌</m:t>
                                        </m:r>
                                        <m:r>
                                          <a:rPr lang="en-US" sz="2800" b="0" i="1" smtClean="0">
                                            <a:solidFill>
                                              <a:schemeClr val="tx1">
                                                <a:lumMod val="65000"/>
                                                <a:lumOff val="35000"/>
                                              </a:schemeClr>
                                            </a:solidFill>
                                            <a:latin typeface="Cambria Math" panose="02040503050406030204" pitchFamily="18" charset="0"/>
                                          </a:rPr>
                                          <m:t>−</m:t>
                                        </m:r>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𝑚</m:t>
                                            </m:r>
                                          </m:e>
                                          <m:sub>
                                            <m:r>
                                              <a:rPr lang="en-US" sz="2800" b="0" i="1" smtClean="0">
                                                <a:solidFill>
                                                  <a:schemeClr val="tx1">
                                                    <a:lumMod val="65000"/>
                                                    <a:lumOff val="35000"/>
                                                  </a:schemeClr>
                                                </a:solidFill>
                                                <a:latin typeface="Cambria Math" panose="02040503050406030204" pitchFamily="18" charset="0"/>
                                              </a:rPr>
                                              <m:t>0</m:t>
                                            </m:r>
                                          </m:sub>
                                        </m:sSub>
                                        <m:d>
                                          <m:dPr>
                                            <m:ctrlPr>
                                              <a:rPr lang="en-US" sz="2800" b="0" i="1" smtClean="0">
                                                <a:solidFill>
                                                  <a:schemeClr val="tx1">
                                                    <a:lumMod val="65000"/>
                                                    <a:lumOff val="35000"/>
                                                  </a:schemeClr>
                                                </a:solidFill>
                                                <a:latin typeface="Cambria Math" panose="02040503050406030204" pitchFamily="18" charset="0"/>
                                              </a:rPr>
                                            </m:ctrlPr>
                                          </m:dPr>
                                          <m:e>
                                            <m:r>
                                              <a:rPr lang="en-US" sz="2800" b="1" i="0" smtClean="0">
                                                <a:solidFill>
                                                  <a:schemeClr val="tx1">
                                                    <a:lumMod val="65000"/>
                                                    <a:lumOff val="35000"/>
                                                  </a:schemeClr>
                                                </a:solidFill>
                                                <a:latin typeface="Cambria Math" panose="02040503050406030204" pitchFamily="18" charset="0"/>
                                              </a:rPr>
                                              <m:t>𝐗</m:t>
                                            </m:r>
                                            <m:r>
                                              <a:rPr lang="en-US" sz="2800" b="1" i="1" smtClean="0">
                                                <a:solidFill>
                                                  <a:schemeClr val="tx1">
                                                    <a:lumMod val="65000"/>
                                                    <a:lumOff val="35000"/>
                                                  </a:schemeClr>
                                                </a:solidFill>
                                                <a:latin typeface="Cambria Math" panose="02040503050406030204" pitchFamily="18" charset="0"/>
                                              </a:rPr>
                                              <m:t>,</m:t>
                                            </m:r>
                                            <m:sSub>
                                              <m:sSubPr>
                                                <m:ctrlPr>
                                                  <a:rPr lang="en-US" sz="2800" b="0" i="1" smtClean="0">
                                                    <a:solidFill>
                                                      <a:schemeClr val="tx1">
                                                        <a:lumMod val="65000"/>
                                                        <a:lumOff val="35000"/>
                                                      </a:schemeClr>
                                                    </a:solidFill>
                                                    <a:latin typeface="Cambria Math" panose="02040503050406030204" pitchFamily="18" charset="0"/>
                                                  </a:rPr>
                                                </m:ctrlPr>
                                              </m:sSubPr>
                                              <m:e>
                                                <m:r>
                                                  <a:rPr lang="en-US" sz="2800" b="1" i="1" smtClean="0">
                                                    <a:solidFill>
                                                      <a:schemeClr val="tx1">
                                                        <a:lumMod val="65000"/>
                                                        <a:lumOff val="35000"/>
                                                      </a:schemeClr>
                                                    </a:solidFill>
                                                    <a:latin typeface="Cambria Math" panose="02040503050406030204" pitchFamily="18" charset="0"/>
                                                  </a:rPr>
                                                  <m:t>𝜶</m:t>
                                                </m:r>
                                              </m:e>
                                              <m:sub>
                                                <m:r>
                                                  <a:rPr lang="en-US" sz="2800" b="0" i="1" smtClean="0">
                                                    <a:solidFill>
                                                      <a:schemeClr val="tx1">
                                                        <a:lumMod val="65000"/>
                                                        <a:lumOff val="35000"/>
                                                      </a:schemeClr>
                                                    </a:solidFill>
                                                    <a:latin typeface="Cambria Math" panose="02040503050406030204" pitchFamily="18" charset="0"/>
                                                  </a:rPr>
                                                  <m:t>0</m:t>
                                                </m:r>
                                              </m:sub>
                                            </m:sSub>
                                          </m:e>
                                        </m:d>
                                      </m:e>
                                    </m:d>
                                    <m:d>
                                      <m:dPr>
                                        <m:ctrlPr>
                                          <a:rPr lang="en-US" sz="2800" b="0" i="1" smtClean="0">
                                            <a:solidFill>
                                              <a:schemeClr val="tx1">
                                                <a:lumMod val="65000"/>
                                                <a:lumOff val="35000"/>
                                              </a:schemeClr>
                                            </a:solidFill>
                                            <a:latin typeface="Cambria Math" panose="02040503050406030204" pitchFamily="18" charset="0"/>
                                          </a:rPr>
                                        </m:ctrlPr>
                                      </m:dPr>
                                      <m:e>
                                        <m:r>
                                          <a:rPr lang="en-US" sz="2800" b="0" i="1" smtClean="0">
                                            <a:solidFill>
                                              <a:schemeClr val="tx1">
                                                <a:lumMod val="65000"/>
                                                <a:lumOff val="35000"/>
                                              </a:schemeClr>
                                            </a:solidFill>
                                            <a:latin typeface="Cambria Math" panose="02040503050406030204" pitchFamily="18" charset="0"/>
                                          </a:rPr>
                                          <m:t>1−</m:t>
                                        </m:r>
                                        <m:r>
                                          <a:rPr lang="en-US" sz="2800" b="0" i="1" smtClean="0">
                                            <a:solidFill>
                                              <a:schemeClr val="tx1">
                                                <a:lumMod val="65000"/>
                                                <a:lumOff val="35000"/>
                                              </a:schemeClr>
                                            </a:solidFill>
                                            <a:latin typeface="Cambria Math" panose="02040503050406030204" pitchFamily="18" charset="0"/>
                                          </a:rPr>
                                          <m:t>𝑍</m:t>
                                        </m:r>
                                      </m:e>
                                    </m:d>
                                    <m:r>
                                      <a:rPr lang="en-US" sz="2800" b="1" i="0" smtClean="0">
                                        <a:solidFill>
                                          <a:schemeClr val="tx1">
                                            <a:lumMod val="65000"/>
                                            <a:lumOff val="35000"/>
                                          </a:schemeClr>
                                        </a:solidFill>
                                        <a:latin typeface="Cambria Math" panose="02040503050406030204" pitchFamily="18" charset="0"/>
                                      </a:rPr>
                                      <m:t>𝐗</m:t>
                                    </m:r>
                                  </m:e>
                                  <m:e>
                                    <m:r>
                                      <a:rPr lang="en-US" sz="2800" b="1" i="0" smtClean="0">
                                        <a:solidFill>
                                          <a:schemeClr val="tx1">
                                            <a:lumMod val="65000"/>
                                            <a:lumOff val="35000"/>
                                          </a:schemeClr>
                                        </a:solidFill>
                                        <a:latin typeface="Cambria Math" panose="02040503050406030204" pitchFamily="18" charset="0"/>
                                      </a:rPr>
                                      <m:t>𝐗</m:t>
                                    </m:r>
                                    <m:d>
                                      <m:dPr>
                                        <m:ctrlPr>
                                          <a:rPr lang="en-US" sz="2800" b="0" i="1" smtClean="0">
                                            <a:solidFill>
                                              <a:schemeClr val="tx1">
                                                <a:lumMod val="65000"/>
                                                <a:lumOff val="35000"/>
                                              </a:schemeClr>
                                            </a:solidFill>
                                            <a:latin typeface="Cambria Math" panose="02040503050406030204" pitchFamily="18" charset="0"/>
                                          </a:rPr>
                                        </m:ctrlPr>
                                      </m:dPr>
                                      <m:e>
                                        <m:r>
                                          <a:rPr lang="en-US" sz="2800" b="0" i="1" smtClean="0">
                                            <a:solidFill>
                                              <a:schemeClr val="tx1">
                                                <a:lumMod val="65000"/>
                                                <a:lumOff val="35000"/>
                                              </a:schemeClr>
                                            </a:solidFill>
                                            <a:latin typeface="Cambria Math" panose="02040503050406030204" pitchFamily="18" charset="0"/>
                                          </a:rPr>
                                          <m:t>𝑍</m:t>
                                        </m:r>
                                        <m:r>
                                          <a:rPr lang="en-US" sz="2800" b="0" i="1" smtClean="0">
                                            <a:solidFill>
                                              <a:schemeClr val="tx1">
                                                <a:lumMod val="65000"/>
                                                <a:lumOff val="35000"/>
                                              </a:schemeClr>
                                            </a:solidFill>
                                            <a:latin typeface="Cambria Math" panose="02040503050406030204" pitchFamily="18" charset="0"/>
                                          </a:rPr>
                                          <m:t>−</m:t>
                                        </m:r>
                                        <m:r>
                                          <a:rPr lang="en-US" sz="2800" b="0" i="1" smtClean="0">
                                            <a:solidFill>
                                              <a:schemeClr val="tx1">
                                                <a:lumMod val="65000"/>
                                                <a:lumOff val="35000"/>
                                              </a:schemeClr>
                                            </a:solidFill>
                                            <a:latin typeface="Cambria Math" panose="02040503050406030204" pitchFamily="18" charset="0"/>
                                          </a:rPr>
                                          <m:t>𝑒</m:t>
                                        </m:r>
                                        <m:d>
                                          <m:dPr>
                                            <m:ctrlPr>
                                              <a:rPr lang="en-US" sz="2800" b="0" i="1" smtClean="0">
                                                <a:solidFill>
                                                  <a:schemeClr val="tx1">
                                                    <a:lumMod val="65000"/>
                                                    <a:lumOff val="35000"/>
                                                  </a:schemeClr>
                                                </a:solidFill>
                                                <a:latin typeface="Cambria Math" panose="02040503050406030204" pitchFamily="18" charset="0"/>
                                              </a:rPr>
                                            </m:ctrlPr>
                                          </m:dPr>
                                          <m:e>
                                            <m:r>
                                              <a:rPr lang="en-US" sz="2800" b="1" i="0" smtClean="0">
                                                <a:solidFill>
                                                  <a:schemeClr val="tx1">
                                                    <a:lumMod val="65000"/>
                                                    <a:lumOff val="35000"/>
                                                  </a:schemeClr>
                                                </a:solidFill>
                                                <a:latin typeface="Cambria Math" panose="02040503050406030204" pitchFamily="18" charset="0"/>
                                              </a:rPr>
                                              <m:t>𝐗</m:t>
                                            </m:r>
                                            <m:r>
                                              <a:rPr lang="en-US" sz="2800" b="0" i="1" smtClean="0">
                                                <a:solidFill>
                                                  <a:schemeClr val="tx1">
                                                    <a:lumMod val="65000"/>
                                                    <a:lumOff val="35000"/>
                                                  </a:schemeClr>
                                                </a:solidFill>
                                                <a:latin typeface="Cambria Math" panose="02040503050406030204" pitchFamily="18" charset="0"/>
                                              </a:rPr>
                                              <m:t>,</m:t>
                                            </m:r>
                                            <m:r>
                                              <a:rPr lang="en-US" sz="2800" b="1" i="1" smtClean="0">
                                                <a:solidFill>
                                                  <a:schemeClr val="tx1">
                                                    <a:lumMod val="65000"/>
                                                    <a:lumOff val="3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34575" y="2133771"/>
                <a:ext cx="6740756" cy="2802434"/>
              </a:xfrm>
              <a:prstGeom prst="rect">
                <a:avLst/>
              </a:prstGeom>
              <a:blipFill>
                <a:blip r:embed="rId3"/>
                <a:stretch>
                  <a:fillRect l="-377" t="-905" b="-3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tx1">
                                          <a:lumMod val="65000"/>
                                          <a:lumOff val="35000"/>
                                        </a:schemeClr>
                                      </a:solidFill>
                                      <a:latin typeface="Cambria Math" panose="02040503050406030204" pitchFamily="18" charset="0"/>
                                    </a:rPr>
                                  </m:ctrlPr>
                                </m:sSubPr>
                                <m:e>
                                  <m:r>
                                    <a:rPr lang="en-US" sz="5000" b="0" i="1" smtClean="0">
                                      <a:solidFill>
                                        <a:schemeClr val="tx1">
                                          <a:lumMod val="65000"/>
                                          <a:lumOff val="35000"/>
                                        </a:schemeClr>
                                      </a:solidFill>
                                      <a:latin typeface="Cambria Math" panose="02040503050406030204" pitchFamily="18" charset="0"/>
                                    </a:rPr>
                                    <m:t>𝛿</m:t>
                                  </m:r>
                                </m:e>
                                <m:sub>
                                  <m:r>
                                    <a:rPr lang="en-US" sz="5000" b="0" i="1" smtClean="0">
                                      <a:solidFill>
                                        <a:schemeClr val="tx1">
                                          <a:lumMod val="65000"/>
                                          <a:lumOff val="35000"/>
                                        </a:schemeClr>
                                      </a:solidFill>
                                      <a:latin typeface="Cambria Math" panose="02040503050406030204" pitchFamily="18" charset="0"/>
                                    </a:rPr>
                                    <m:t>1</m:t>
                                  </m:r>
                                </m:sub>
                              </m:sSub>
                              <m:r>
                                <a:rPr lang="en-US" sz="5000" b="0" i="1" smtClean="0">
                                  <a:solidFill>
                                    <a:schemeClr val="tx1">
                                      <a:lumMod val="65000"/>
                                      <a:lumOff val="35000"/>
                                    </a:schemeClr>
                                  </a:solidFill>
                                  <a:latin typeface="Cambria Math" panose="02040503050406030204" pitchFamily="18" charset="0"/>
                                </a:rPr>
                                <m:t>, </m:t>
                              </m:r>
                              <m:sSub>
                                <m:sSubPr>
                                  <m:ctrlPr>
                                    <a:rPr lang="en-US" sz="5000" b="0" i="1" smtClean="0">
                                      <a:solidFill>
                                        <a:schemeClr val="tx1">
                                          <a:lumMod val="65000"/>
                                          <a:lumOff val="35000"/>
                                        </a:schemeClr>
                                      </a:solidFill>
                                      <a:latin typeface="Cambria Math" panose="02040503050406030204" pitchFamily="18" charset="0"/>
                                    </a:rPr>
                                  </m:ctrlPr>
                                </m:sSubPr>
                                <m:e>
                                  <m:r>
                                    <a:rPr lang="en-US" sz="5000" b="0" i="1" smtClean="0">
                                      <a:solidFill>
                                        <a:schemeClr val="tx1">
                                          <a:lumMod val="65000"/>
                                          <a:lumOff val="35000"/>
                                        </a:schemeClr>
                                      </a:solidFill>
                                      <a:latin typeface="Cambria Math" panose="02040503050406030204" pitchFamily="18" charset="0"/>
                                    </a:rPr>
                                    <m:t>𝛿</m:t>
                                  </m:r>
                                </m:e>
                                <m:sub>
                                  <m:r>
                                    <a:rPr lang="en-US" sz="5000" b="0" i="1" smtClean="0">
                                      <a:solidFill>
                                        <a:schemeClr val="tx1">
                                          <a:lumMod val="65000"/>
                                          <a:lumOff val="35000"/>
                                        </a:schemeClr>
                                      </a:solidFill>
                                      <a:latin typeface="Cambria Math" panose="02040503050406030204" pitchFamily="18" charset="0"/>
                                    </a:rPr>
                                    <m:t>2</m:t>
                                  </m:r>
                                </m:sub>
                              </m:sSub>
                              <m:r>
                                <a:rPr lang="en-US" sz="5000" b="0" i="1" smtClean="0">
                                  <a:solidFill>
                                    <a:schemeClr val="tx1">
                                      <a:lumMod val="65000"/>
                                      <a:lumOff val="35000"/>
                                    </a:schemeClr>
                                  </a:solidFill>
                                  <a:latin typeface="Cambria Math" panose="02040503050406030204" pitchFamily="18" charset="0"/>
                                </a:rPr>
                                <m:t>,</m:t>
                              </m:r>
                              <m:sSub>
                                <m:sSubPr>
                                  <m:ctrlPr>
                                    <a:rPr lang="en-US" sz="5000" b="0" i="1" smtClean="0">
                                      <a:solidFill>
                                        <a:schemeClr val="tx1">
                                          <a:lumMod val="65000"/>
                                          <a:lumOff val="35000"/>
                                        </a:schemeClr>
                                      </a:solidFill>
                                      <a:latin typeface="Cambria Math" panose="02040503050406030204" pitchFamily="18" charset="0"/>
                                    </a:rPr>
                                  </m:ctrlPr>
                                </m:sSubPr>
                                <m:e>
                                  <m:r>
                                    <a:rPr lang="en-US" sz="5000" b="0" i="1" smtClean="0">
                                      <a:solidFill>
                                        <a:schemeClr val="tx1">
                                          <a:lumMod val="65000"/>
                                          <a:lumOff val="35000"/>
                                        </a:schemeClr>
                                      </a:solidFill>
                                      <a:latin typeface="Cambria Math" panose="02040503050406030204" pitchFamily="18" charset="0"/>
                                    </a:rPr>
                                    <m:t>𝛿</m:t>
                                  </m:r>
                                </m:e>
                                <m:sub>
                                  <m:r>
                                    <a:rPr lang="en-US" sz="5000" b="0" i="1" smtClean="0">
                                      <a:solidFill>
                                        <a:schemeClr val="tx1">
                                          <a:lumMod val="65000"/>
                                          <a:lumOff val="35000"/>
                                        </a:schemeClr>
                                      </a:solidFill>
                                      <a:latin typeface="Cambria Math" panose="02040503050406030204" pitchFamily="18" charset="0"/>
                                    </a:rPr>
                                    <m:t>3</m:t>
                                  </m:r>
                                </m:sub>
                              </m:sSub>
                              <m:r>
                                <a:rPr lang="en-US" sz="5000" b="1" i="1" smtClean="0">
                                  <a:solidFill>
                                    <a:schemeClr val="tx1">
                                      <a:lumMod val="65000"/>
                                      <a:lumOff val="35000"/>
                                    </a:schemeClr>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tx1">
                                          <a:lumMod val="65000"/>
                                          <a:lumOff val="35000"/>
                                        </a:schemeClr>
                                      </a:solidFill>
                                      <a:latin typeface="Cambria Math" panose="02040503050406030204" pitchFamily="18" charset="0"/>
                                    </a:rPr>
                                  </m:ctrlPr>
                                </m:sSubSupPr>
                                <m:e>
                                  <m:r>
                                    <a:rPr lang="en-US" sz="5000" b="1" i="1" smtClean="0">
                                      <a:solidFill>
                                        <a:schemeClr val="tx1">
                                          <a:lumMod val="65000"/>
                                          <a:lumOff val="35000"/>
                                        </a:schemeClr>
                                      </a:solidFill>
                                      <a:latin typeface="Cambria Math" panose="02040503050406030204" pitchFamily="18" charset="0"/>
                                    </a:rPr>
                                    <m:t>𝜶</m:t>
                                  </m:r>
                                </m:e>
                                <m:sub>
                                  <m:r>
                                    <a:rPr lang="en-US" sz="5000" b="0" i="1" smtClean="0">
                                      <a:solidFill>
                                        <a:schemeClr val="tx1">
                                          <a:lumMod val="65000"/>
                                          <a:lumOff val="35000"/>
                                        </a:schemeClr>
                                      </a:solidFill>
                                      <a:latin typeface="Cambria Math" panose="02040503050406030204" pitchFamily="18" charset="0"/>
                                    </a:rPr>
                                    <m:t>0</m:t>
                                  </m:r>
                                </m:sub>
                                <m:sup>
                                  <m:r>
                                    <a:rPr lang="en-US" sz="5000" b="0" i="1" smtClean="0">
                                      <a:solidFill>
                                        <a:schemeClr val="tx1">
                                          <a:lumMod val="65000"/>
                                          <a:lumOff val="35000"/>
                                        </a:schemeClr>
                                      </a:solidFill>
                                      <a:latin typeface="Cambria Math" panose="02040503050406030204" pitchFamily="18" charset="0"/>
                                    </a:rPr>
                                    <m:t>𝑇</m:t>
                                  </m:r>
                                </m:sup>
                              </m:sSubSup>
                              <m:r>
                                <a:rPr lang="en-US" sz="5000" b="0" i="1" smtClean="0">
                                  <a:solidFill>
                                    <a:schemeClr val="tx1">
                                      <a:lumMod val="65000"/>
                                      <a:lumOff val="35000"/>
                                    </a:schemeClr>
                                  </a:solidFill>
                                  <a:latin typeface="Cambria Math" panose="02040503050406030204" pitchFamily="18" charset="0"/>
                                </a:rPr>
                                <m:t>,</m:t>
                              </m:r>
                              <m:sSup>
                                <m:sSupPr>
                                  <m:ctrlPr>
                                    <a:rPr lang="en-US" sz="5000" b="0" i="1" smtClean="0">
                                      <a:solidFill>
                                        <a:schemeClr val="tx1">
                                          <a:lumMod val="65000"/>
                                          <a:lumOff val="35000"/>
                                        </a:schemeClr>
                                      </a:solidFill>
                                      <a:latin typeface="Cambria Math" panose="02040503050406030204" pitchFamily="18" charset="0"/>
                                    </a:rPr>
                                  </m:ctrlPr>
                                </m:sSupPr>
                                <m:e>
                                  <m:r>
                                    <a:rPr lang="en-US" sz="5000" b="1" i="1" smtClean="0">
                                      <a:solidFill>
                                        <a:schemeClr val="tx1">
                                          <a:lumMod val="65000"/>
                                          <a:lumOff val="35000"/>
                                        </a:schemeClr>
                                      </a:solidFill>
                                      <a:latin typeface="Cambria Math" panose="02040503050406030204" pitchFamily="18" charset="0"/>
                                    </a:rPr>
                                    <m:t>𝜷</m:t>
                                  </m:r>
                                </m:e>
                                <m:sup>
                                  <m:r>
                                    <a:rPr lang="en-US" sz="5000" b="0" i="1" smtClean="0">
                                      <a:solidFill>
                                        <a:schemeClr val="tx1">
                                          <a:lumMod val="65000"/>
                                          <a:lumOff val="35000"/>
                                        </a:schemeClr>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4234389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34575" y="2133771"/>
                <a:ext cx="6740755" cy="2701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bg1"/>
                                  </a:solidFill>
                                  <a:latin typeface="Cambria Math" panose="02040503050406030204" pitchFamily="18" charset="0"/>
                                </a:rPr>
                              </m:ctrlPr>
                            </m:mPr>
                            <m:mr>
                              <m:e>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𝛿</m:t>
                                    </m:r>
                                  </m:e>
                                  <m:sub>
                                    <m:r>
                                      <a:rPr lang="en-US" sz="2800" b="0" i="1" smtClean="0">
                                        <a:solidFill>
                                          <a:schemeClr val="tx1">
                                            <a:lumMod val="65000"/>
                                            <a:lumOff val="35000"/>
                                          </a:schemeClr>
                                        </a:solidFill>
                                        <a:latin typeface="Cambria Math" panose="02040503050406030204" pitchFamily="18" charset="0"/>
                                      </a:rPr>
                                      <m:t>1</m:t>
                                    </m:r>
                                  </m:sub>
                                </m:sSub>
                              </m:e>
                            </m:mr>
                            <m:mr>
                              <m:e>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𝛿</m:t>
                                    </m:r>
                                  </m:e>
                                  <m:sub>
                                    <m:r>
                                      <a:rPr lang="en-US" sz="2800" b="0" i="1" smtClean="0">
                                        <a:solidFill>
                                          <a:schemeClr val="tx1">
                                            <a:lumMod val="65000"/>
                                            <a:lumOff val="35000"/>
                                          </a:schemeClr>
                                        </a:solidFill>
                                        <a:latin typeface="Cambria Math" panose="02040503050406030204" pitchFamily="18" charset="0"/>
                                      </a:rPr>
                                      <m:t>2</m:t>
                                    </m:r>
                                  </m:sub>
                                </m:sSub>
                              </m:e>
                            </m:mr>
                            <m:mr>
                              <m:e>
                                <m:eqArr>
                                  <m:eqArrPr>
                                    <m:ctrlPr>
                                      <a:rPr lang="en-US" sz="2800" b="1" i="1" smtClean="0">
                                        <a:solidFill>
                                          <a:schemeClr val="bg1"/>
                                        </a:solidFill>
                                        <a:latin typeface="Cambria Math" panose="02040503050406030204" pitchFamily="18" charset="0"/>
                                      </a:rPr>
                                    </m:ctrlPr>
                                  </m:eqArrPr>
                                  <m:e>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𝛿</m:t>
                                        </m:r>
                                      </m:e>
                                      <m:sub>
                                        <m:r>
                                          <a:rPr lang="en-US" sz="2800" b="0" i="1" smtClean="0">
                                            <a:solidFill>
                                              <a:schemeClr val="tx1">
                                                <a:lumMod val="65000"/>
                                                <a:lumOff val="35000"/>
                                              </a:schemeClr>
                                            </a:solidFill>
                                            <a:latin typeface="Cambria Math" panose="02040503050406030204" pitchFamily="18" charset="0"/>
                                          </a:rPr>
                                          <m:t>3</m:t>
                                        </m:r>
                                      </m:sub>
                                    </m:sSub>
                                  </m:e>
                                  <m:e>
                                    <m:r>
                                      <a:rPr lang="en-US" sz="2800" b="1" i="1" smtClean="0">
                                        <a:solidFill>
                                          <a:schemeClr val="tx1">
                                            <a:lumMod val="65000"/>
                                            <a:lumOff val="35000"/>
                                          </a:schemeClr>
                                        </a:solidFill>
                                        <a:latin typeface="Cambria Math" panose="02040503050406030204" pitchFamily="18" charset="0"/>
                                      </a:rPr>
                                      <m:t>𝒐𝒖𝒕𝒄𝒐𝒎𝒆</m:t>
                                    </m:r>
                                    <m:r>
                                      <a:rPr lang="en-US" sz="2800" b="1" i="1" smtClean="0">
                                        <a:solidFill>
                                          <a:schemeClr val="tx1">
                                            <a:lumMod val="65000"/>
                                            <a:lumOff val="35000"/>
                                          </a:schemeClr>
                                        </a:solidFill>
                                        <a:latin typeface="Cambria Math" panose="02040503050406030204" pitchFamily="18" charset="0"/>
                                      </a:rPr>
                                      <m:t> </m:t>
                                    </m:r>
                                    <m:r>
                                      <a:rPr lang="en-US" sz="2800" b="1" i="1" smtClean="0">
                                        <a:solidFill>
                                          <a:schemeClr val="tx1">
                                            <a:lumMod val="65000"/>
                                            <a:lumOff val="35000"/>
                                          </a:schemeClr>
                                        </a:solidFill>
                                        <a:latin typeface="Cambria Math" panose="02040503050406030204" pitchFamily="18" charset="0"/>
                                      </a:rPr>
                                      <m:t>𝒎𝒐𝒅𝒆𝒍</m:t>
                                    </m:r>
                                    <m:r>
                                      <a:rPr lang="en-US" sz="2800" b="1" i="1" smtClean="0">
                                        <a:solidFill>
                                          <a:schemeClr val="tx1">
                                            <a:lumMod val="65000"/>
                                            <a:lumOff val="35000"/>
                                          </a:schemeClr>
                                        </a:solidFill>
                                        <a:latin typeface="Cambria Math" panose="02040503050406030204" pitchFamily="18" charset="0"/>
                                      </a:rPr>
                                      <m:t> (</m:t>
                                    </m:r>
                                    <m:r>
                                      <a:rPr lang="en-US" sz="2800" b="1" i="1" smtClean="0">
                                        <a:solidFill>
                                          <a:schemeClr val="tx1">
                                            <a:lumMod val="65000"/>
                                            <a:lumOff val="35000"/>
                                          </a:schemeClr>
                                        </a:solidFill>
                                        <a:latin typeface="Cambria Math" panose="02040503050406030204" pitchFamily="18" charset="0"/>
                                      </a:rPr>
                                      <m:t>𝒕𝒓𝒆𝒂𝒕𝒎𝒆𝒏𝒕</m:t>
                                    </m:r>
                                    <m:r>
                                      <a:rPr lang="en-US" sz="2800" b="1" i="1" smtClean="0">
                                        <a:solidFill>
                                          <a:schemeClr val="tx1">
                                            <a:lumMod val="65000"/>
                                            <a:lumOff val="35000"/>
                                          </a:schemeClr>
                                        </a:solidFill>
                                        <a:latin typeface="Cambria Math" panose="02040503050406030204" pitchFamily="18" charset="0"/>
                                      </a:rPr>
                                      <m:t>)</m:t>
                                    </m:r>
                                  </m:e>
                                  <m:e>
                                    <m:r>
                                      <a:rPr lang="en-US" sz="2800" b="1" i="1" smtClean="0">
                                        <a:solidFill>
                                          <a:schemeClr val="bg1"/>
                                        </a:solidFill>
                                        <a:latin typeface="Cambria Math" panose="02040503050406030204" pitchFamily="18" charset="0"/>
                                      </a:rPr>
                                      <m:t>𝒐𝒖𝒕𝒄𝒐𝒎𝒆</m:t>
                                    </m:r>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𝒎𝒐𝒅𝒆𝒍</m:t>
                                    </m:r>
                                    <m:r>
                                      <a:rPr lang="en-US" sz="2800" b="0"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𝒄𝒐𝒏𝒕𝒓𝒐𝒍</m:t>
                                    </m:r>
                                    <m:r>
                                      <a:rPr lang="en-US" sz="2800" b="0" i="1" smtClean="0">
                                        <a:solidFill>
                                          <a:schemeClr val="bg1"/>
                                        </a:solidFill>
                                        <a:latin typeface="Cambria Math" panose="02040503050406030204" pitchFamily="18" charset="0"/>
                                      </a:rPr>
                                      <m:t>)</m:t>
                                    </m:r>
                                  </m:e>
                                  <m:e>
                                    <m:r>
                                      <a:rPr lang="en-US" sz="2800" b="1" i="0" smtClean="0">
                                        <a:solidFill>
                                          <a:schemeClr val="tx1">
                                            <a:lumMod val="65000"/>
                                            <a:lumOff val="35000"/>
                                          </a:schemeClr>
                                        </a:solidFill>
                                        <a:latin typeface="Cambria Math" panose="02040503050406030204" pitchFamily="18" charset="0"/>
                                      </a:rPr>
                                      <m:t>𝐗</m:t>
                                    </m:r>
                                    <m:d>
                                      <m:dPr>
                                        <m:ctrlPr>
                                          <a:rPr lang="en-US" sz="2800" b="0" i="1" smtClean="0">
                                            <a:solidFill>
                                              <a:schemeClr val="tx1">
                                                <a:lumMod val="65000"/>
                                                <a:lumOff val="35000"/>
                                              </a:schemeClr>
                                            </a:solidFill>
                                            <a:latin typeface="Cambria Math" panose="02040503050406030204" pitchFamily="18" charset="0"/>
                                          </a:rPr>
                                        </m:ctrlPr>
                                      </m:dPr>
                                      <m:e>
                                        <m:r>
                                          <a:rPr lang="en-US" sz="2800" b="0" i="1" smtClean="0">
                                            <a:solidFill>
                                              <a:schemeClr val="tx1">
                                                <a:lumMod val="65000"/>
                                                <a:lumOff val="35000"/>
                                              </a:schemeClr>
                                            </a:solidFill>
                                            <a:latin typeface="Cambria Math" panose="02040503050406030204" pitchFamily="18" charset="0"/>
                                          </a:rPr>
                                          <m:t>𝑍</m:t>
                                        </m:r>
                                        <m:r>
                                          <a:rPr lang="en-US" sz="2800" b="0" i="1" smtClean="0">
                                            <a:solidFill>
                                              <a:schemeClr val="tx1">
                                                <a:lumMod val="65000"/>
                                                <a:lumOff val="35000"/>
                                              </a:schemeClr>
                                            </a:solidFill>
                                            <a:latin typeface="Cambria Math" panose="02040503050406030204" pitchFamily="18" charset="0"/>
                                          </a:rPr>
                                          <m:t>−</m:t>
                                        </m:r>
                                        <m:r>
                                          <a:rPr lang="en-US" sz="2800" b="0" i="1" smtClean="0">
                                            <a:solidFill>
                                              <a:schemeClr val="tx1">
                                                <a:lumMod val="65000"/>
                                                <a:lumOff val="35000"/>
                                              </a:schemeClr>
                                            </a:solidFill>
                                            <a:latin typeface="Cambria Math" panose="02040503050406030204" pitchFamily="18" charset="0"/>
                                          </a:rPr>
                                          <m:t>𝑒</m:t>
                                        </m:r>
                                        <m:d>
                                          <m:dPr>
                                            <m:ctrlPr>
                                              <a:rPr lang="en-US" sz="2800" b="0" i="1" smtClean="0">
                                                <a:solidFill>
                                                  <a:schemeClr val="tx1">
                                                    <a:lumMod val="65000"/>
                                                    <a:lumOff val="35000"/>
                                                  </a:schemeClr>
                                                </a:solidFill>
                                                <a:latin typeface="Cambria Math" panose="02040503050406030204" pitchFamily="18" charset="0"/>
                                              </a:rPr>
                                            </m:ctrlPr>
                                          </m:dPr>
                                          <m:e>
                                            <m:r>
                                              <a:rPr lang="en-US" sz="2800" b="1" i="0" smtClean="0">
                                                <a:solidFill>
                                                  <a:schemeClr val="tx1">
                                                    <a:lumMod val="65000"/>
                                                    <a:lumOff val="35000"/>
                                                  </a:schemeClr>
                                                </a:solidFill>
                                                <a:latin typeface="Cambria Math" panose="02040503050406030204" pitchFamily="18" charset="0"/>
                                              </a:rPr>
                                              <m:t>𝐗</m:t>
                                            </m:r>
                                            <m:r>
                                              <a:rPr lang="en-US" sz="2800" b="0" i="1" smtClean="0">
                                                <a:solidFill>
                                                  <a:schemeClr val="tx1">
                                                    <a:lumMod val="65000"/>
                                                    <a:lumOff val="35000"/>
                                                  </a:schemeClr>
                                                </a:solidFill>
                                                <a:latin typeface="Cambria Math" panose="02040503050406030204" pitchFamily="18" charset="0"/>
                                              </a:rPr>
                                              <m:t>,</m:t>
                                            </m:r>
                                            <m:r>
                                              <a:rPr lang="en-US" sz="2800" b="1" i="1" smtClean="0">
                                                <a:solidFill>
                                                  <a:schemeClr val="tx1">
                                                    <a:lumMod val="65000"/>
                                                    <a:lumOff val="35000"/>
                                                  </a:schemeClr>
                                                </a:solidFill>
                                                <a:latin typeface="Cambria Math" panose="02040503050406030204" pitchFamily="18" charset="0"/>
                                              </a:rPr>
                                              <m:t>𝜷</m:t>
                                            </m:r>
                                          </m:e>
                                        </m:d>
                                      </m:e>
                                    </m:d>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34575" y="2133771"/>
                <a:ext cx="6740755" cy="2701252"/>
              </a:xfrm>
              <a:prstGeom prst="rect">
                <a:avLst/>
              </a:prstGeom>
              <a:blipFill>
                <a:blip r:embed="rId3"/>
                <a:stretch>
                  <a:fillRect l="-377" t="-939" b="-3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tx1">
                                          <a:lumMod val="65000"/>
                                          <a:lumOff val="35000"/>
                                        </a:schemeClr>
                                      </a:solidFill>
                                      <a:latin typeface="Cambria Math" panose="02040503050406030204" pitchFamily="18" charset="0"/>
                                    </a:rPr>
                                  </m:ctrlPr>
                                </m:sSubPr>
                                <m:e>
                                  <m:r>
                                    <a:rPr lang="en-US" sz="5000" b="0" i="1" smtClean="0">
                                      <a:solidFill>
                                        <a:schemeClr val="tx1">
                                          <a:lumMod val="65000"/>
                                          <a:lumOff val="35000"/>
                                        </a:schemeClr>
                                      </a:solidFill>
                                      <a:latin typeface="Cambria Math" panose="02040503050406030204" pitchFamily="18" charset="0"/>
                                    </a:rPr>
                                    <m:t>𝛿</m:t>
                                  </m:r>
                                </m:e>
                                <m:sub>
                                  <m:r>
                                    <a:rPr lang="en-US" sz="5000" b="0" i="1" smtClean="0">
                                      <a:solidFill>
                                        <a:schemeClr val="tx1">
                                          <a:lumMod val="65000"/>
                                          <a:lumOff val="35000"/>
                                        </a:schemeClr>
                                      </a:solidFill>
                                      <a:latin typeface="Cambria Math" panose="02040503050406030204" pitchFamily="18" charset="0"/>
                                    </a:rPr>
                                    <m:t>1</m:t>
                                  </m:r>
                                </m:sub>
                              </m:sSub>
                              <m:r>
                                <a:rPr lang="en-US" sz="5000" b="0" i="1" smtClean="0">
                                  <a:solidFill>
                                    <a:schemeClr val="tx1">
                                      <a:lumMod val="65000"/>
                                      <a:lumOff val="35000"/>
                                    </a:schemeClr>
                                  </a:solidFill>
                                  <a:latin typeface="Cambria Math" panose="02040503050406030204" pitchFamily="18" charset="0"/>
                                </a:rPr>
                                <m:t>, </m:t>
                              </m:r>
                              <m:sSub>
                                <m:sSubPr>
                                  <m:ctrlPr>
                                    <a:rPr lang="en-US" sz="5000" b="0" i="1" smtClean="0">
                                      <a:solidFill>
                                        <a:schemeClr val="tx1">
                                          <a:lumMod val="65000"/>
                                          <a:lumOff val="35000"/>
                                        </a:schemeClr>
                                      </a:solidFill>
                                      <a:latin typeface="Cambria Math" panose="02040503050406030204" pitchFamily="18" charset="0"/>
                                    </a:rPr>
                                  </m:ctrlPr>
                                </m:sSubPr>
                                <m:e>
                                  <m:r>
                                    <a:rPr lang="en-US" sz="5000" b="0" i="1" smtClean="0">
                                      <a:solidFill>
                                        <a:schemeClr val="tx1">
                                          <a:lumMod val="65000"/>
                                          <a:lumOff val="35000"/>
                                        </a:schemeClr>
                                      </a:solidFill>
                                      <a:latin typeface="Cambria Math" panose="02040503050406030204" pitchFamily="18" charset="0"/>
                                    </a:rPr>
                                    <m:t>𝛿</m:t>
                                  </m:r>
                                </m:e>
                                <m:sub>
                                  <m:r>
                                    <a:rPr lang="en-US" sz="5000" b="0" i="1" smtClean="0">
                                      <a:solidFill>
                                        <a:schemeClr val="tx1">
                                          <a:lumMod val="65000"/>
                                          <a:lumOff val="35000"/>
                                        </a:schemeClr>
                                      </a:solidFill>
                                      <a:latin typeface="Cambria Math" panose="02040503050406030204" pitchFamily="18" charset="0"/>
                                    </a:rPr>
                                    <m:t>2</m:t>
                                  </m:r>
                                </m:sub>
                              </m:sSub>
                              <m:r>
                                <a:rPr lang="en-US" sz="5000" b="0" i="1" smtClean="0">
                                  <a:solidFill>
                                    <a:schemeClr val="tx1">
                                      <a:lumMod val="65000"/>
                                      <a:lumOff val="35000"/>
                                    </a:schemeClr>
                                  </a:solidFill>
                                  <a:latin typeface="Cambria Math" panose="02040503050406030204" pitchFamily="18" charset="0"/>
                                </a:rPr>
                                <m:t>,</m:t>
                              </m:r>
                              <m:sSub>
                                <m:sSubPr>
                                  <m:ctrlPr>
                                    <a:rPr lang="en-US" sz="5000" b="0" i="1" smtClean="0">
                                      <a:solidFill>
                                        <a:schemeClr val="tx1">
                                          <a:lumMod val="65000"/>
                                          <a:lumOff val="35000"/>
                                        </a:schemeClr>
                                      </a:solidFill>
                                      <a:latin typeface="Cambria Math" panose="02040503050406030204" pitchFamily="18" charset="0"/>
                                    </a:rPr>
                                  </m:ctrlPr>
                                </m:sSubPr>
                                <m:e>
                                  <m:r>
                                    <a:rPr lang="en-US" sz="5000" b="0" i="1" smtClean="0">
                                      <a:solidFill>
                                        <a:schemeClr val="tx1">
                                          <a:lumMod val="65000"/>
                                          <a:lumOff val="35000"/>
                                        </a:schemeClr>
                                      </a:solidFill>
                                      <a:latin typeface="Cambria Math" panose="02040503050406030204" pitchFamily="18" charset="0"/>
                                    </a:rPr>
                                    <m:t>𝛿</m:t>
                                  </m:r>
                                </m:e>
                                <m:sub>
                                  <m:r>
                                    <a:rPr lang="en-US" sz="5000" b="0" i="1" smtClean="0">
                                      <a:solidFill>
                                        <a:schemeClr val="tx1">
                                          <a:lumMod val="65000"/>
                                          <a:lumOff val="35000"/>
                                        </a:schemeClr>
                                      </a:solidFill>
                                      <a:latin typeface="Cambria Math" panose="02040503050406030204" pitchFamily="18" charset="0"/>
                                    </a:rPr>
                                    <m:t>3</m:t>
                                  </m:r>
                                </m:sub>
                              </m:sSub>
                              <m:r>
                                <a:rPr lang="en-US" sz="5000" b="1" i="1" smtClean="0">
                                  <a:solidFill>
                                    <a:schemeClr val="tx1">
                                      <a:lumMod val="65000"/>
                                      <a:lumOff val="35000"/>
                                    </a:schemeClr>
                                  </a:solidFill>
                                  <a:latin typeface="Cambria Math" panose="02040503050406030204" pitchFamily="18" charset="0"/>
                                </a:rPr>
                                <m:t>,</m:t>
                              </m:r>
                              <m:sSubSup>
                                <m:sSubSupPr>
                                  <m:ctrlPr>
                                    <a:rPr lang="en-US" sz="5000" b="0" i="1" smtClean="0">
                                      <a:solidFill>
                                        <a:schemeClr val="tx1">
                                          <a:lumMod val="65000"/>
                                          <a:lumOff val="35000"/>
                                        </a:schemeClr>
                                      </a:solidFill>
                                      <a:latin typeface="Cambria Math" panose="02040503050406030204" pitchFamily="18" charset="0"/>
                                    </a:rPr>
                                  </m:ctrlPr>
                                </m:sSubSupPr>
                                <m:e>
                                  <m:r>
                                    <a:rPr lang="en-US" sz="5000" b="1" i="1" smtClean="0">
                                      <a:solidFill>
                                        <a:schemeClr val="tx1">
                                          <a:lumMod val="65000"/>
                                          <a:lumOff val="35000"/>
                                        </a:schemeClr>
                                      </a:solidFill>
                                      <a:latin typeface="Cambria Math" panose="02040503050406030204" pitchFamily="18" charset="0"/>
                                    </a:rPr>
                                    <m:t>𝜶</m:t>
                                  </m:r>
                                </m:e>
                                <m:sub>
                                  <m:r>
                                    <a:rPr lang="en-US" sz="5000" b="0" i="1" smtClean="0">
                                      <a:solidFill>
                                        <a:schemeClr val="tx1">
                                          <a:lumMod val="65000"/>
                                          <a:lumOff val="35000"/>
                                        </a:schemeClr>
                                      </a:solidFill>
                                      <a:latin typeface="Cambria Math" panose="02040503050406030204" pitchFamily="18" charset="0"/>
                                    </a:rPr>
                                    <m:t>1</m:t>
                                  </m:r>
                                </m:sub>
                                <m:sup>
                                  <m:r>
                                    <a:rPr lang="en-US" sz="5000" b="0" i="1" smtClean="0">
                                      <a:solidFill>
                                        <a:schemeClr val="tx1">
                                          <a:lumMod val="65000"/>
                                          <a:lumOff val="35000"/>
                                        </a:schemeClr>
                                      </a:solidFill>
                                      <a:latin typeface="Cambria Math" panose="02040503050406030204" pitchFamily="18" charset="0"/>
                                    </a:rPr>
                                    <m:t>𝑇</m:t>
                                  </m:r>
                                </m:sup>
                              </m:sSubSup>
                              <m:r>
                                <a:rPr lang="en-US" sz="5000" b="1" i="1" smtClean="0">
                                  <a:solidFill>
                                    <a:schemeClr val="tx1">
                                      <a:lumMod val="65000"/>
                                      <a:lumOff val="35000"/>
                                    </a:schemeClr>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tx1">
                                          <a:lumMod val="65000"/>
                                          <a:lumOff val="35000"/>
                                        </a:schemeClr>
                                      </a:solidFill>
                                      <a:latin typeface="Cambria Math" panose="02040503050406030204" pitchFamily="18" charset="0"/>
                                    </a:rPr>
                                  </m:ctrlPr>
                                </m:sSupPr>
                                <m:e>
                                  <m:r>
                                    <a:rPr lang="en-US" sz="5000" b="1" i="1" smtClean="0">
                                      <a:solidFill>
                                        <a:schemeClr val="tx1">
                                          <a:lumMod val="65000"/>
                                          <a:lumOff val="35000"/>
                                        </a:schemeClr>
                                      </a:solidFill>
                                      <a:latin typeface="Cambria Math" panose="02040503050406030204" pitchFamily="18" charset="0"/>
                                    </a:rPr>
                                    <m:t>𝜷</m:t>
                                  </m:r>
                                </m:e>
                                <m:sup>
                                  <m:r>
                                    <a:rPr lang="en-US" sz="5000" b="0" i="1" smtClean="0">
                                      <a:solidFill>
                                        <a:schemeClr val="tx1">
                                          <a:lumMod val="65000"/>
                                          <a:lumOff val="35000"/>
                                        </a:schemeClr>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37505054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A8A49E-74F8-5D40-BD68-93DE534CC835}"/>
                  </a:ext>
                </a:extLst>
              </p:cNvPr>
              <p:cNvSpPr txBox="1"/>
              <p:nvPr/>
            </p:nvSpPr>
            <p:spPr>
              <a:xfrm>
                <a:off x="3234575" y="2133771"/>
                <a:ext cx="6740755" cy="25701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panose="02040503050406030204" pitchFamily="18" charset="0"/>
                        </a:rPr>
                        <m:t>𝒖</m:t>
                      </m:r>
                      <m:d>
                        <m:dPr>
                          <m:ctrlPr>
                            <a:rPr lang="en-US" sz="2800" b="1"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𝜽</m:t>
                          </m:r>
                        </m:e>
                      </m:d>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m>
                            <m:mPr>
                              <m:mcs>
                                <m:mc>
                                  <m:mcPr>
                                    <m:count m:val="1"/>
                                    <m:mcJc m:val="center"/>
                                  </m:mcPr>
                                </m:mc>
                              </m:mcs>
                              <m:ctrlPr>
                                <a:rPr lang="en-US" sz="2800" b="0" i="1" smtClean="0">
                                  <a:solidFill>
                                    <a:schemeClr val="bg1"/>
                                  </a:solidFill>
                                  <a:latin typeface="Cambria Math" panose="02040503050406030204" pitchFamily="18" charset="0"/>
                                </a:rPr>
                              </m:ctrlPr>
                            </m:mPr>
                            <m:mr>
                              <m:e>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𝛿</m:t>
                                    </m:r>
                                  </m:e>
                                  <m:sub>
                                    <m:r>
                                      <a:rPr lang="en-US" sz="2800" b="0" i="1" smtClean="0">
                                        <a:solidFill>
                                          <a:schemeClr val="tx1">
                                            <a:lumMod val="65000"/>
                                            <a:lumOff val="35000"/>
                                          </a:schemeClr>
                                        </a:solidFill>
                                        <a:latin typeface="Cambria Math" panose="02040503050406030204" pitchFamily="18" charset="0"/>
                                      </a:rPr>
                                      <m:t>1</m:t>
                                    </m:r>
                                  </m:sub>
                                </m:sSub>
                              </m:e>
                            </m:mr>
                            <m:mr>
                              <m:e>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𝛿</m:t>
                                    </m:r>
                                  </m:e>
                                  <m:sub>
                                    <m:r>
                                      <a:rPr lang="en-US" sz="2800" b="0" i="1" smtClean="0">
                                        <a:solidFill>
                                          <a:schemeClr val="tx1">
                                            <a:lumMod val="65000"/>
                                            <a:lumOff val="35000"/>
                                          </a:schemeClr>
                                        </a:solidFill>
                                        <a:latin typeface="Cambria Math" panose="02040503050406030204" pitchFamily="18" charset="0"/>
                                      </a:rPr>
                                      <m:t>2</m:t>
                                    </m:r>
                                  </m:sub>
                                </m:sSub>
                              </m:e>
                            </m:mr>
                            <m:mr>
                              <m:e>
                                <m:eqArr>
                                  <m:eqArrPr>
                                    <m:ctrlPr>
                                      <a:rPr lang="en-US" sz="2800" b="1" i="1" smtClean="0">
                                        <a:solidFill>
                                          <a:schemeClr val="bg1"/>
                                        </a:solidFill>
                                        <a:latin typeface="Cambria Math" panose="02040503050406030204" pitchFamily="18" charset="0"/>
                                      </a:rPr>
                                    </m:ctrlPr>
                                  </m:eqArrPr>
                                  <m:e>
                                    <m:sSub>
                                      <m:sSubPr>
                                        <m:ctrlPr>
                                          <a:rPr lang="en-US" sz="2800" b="0" i="1" smtClean="0">
                                            <a:solidFill>
                                              <a:schemeClr val="tx1">
                                                <a:lumMod val="65000"/>
                                                <a:lumOff val="35000"/>
                                              </a:schemeClr>
                                            </a:solidFill>
                                            <a:latin typeface="Cambria Math" panose="02040503050406030204" pitchFamily="18" charset="0"/>
                                          </a:rPr>
                                        </m:ctrlPr>
                                      </m:sSubPr>
                                      <m:e>
                                        <m:r>
                                          <a:rPr lang="en-US" sz="2800" b="0" i="1" smtClean="0">
                                            <a:solidFill>
                                              <a:schemeClr val="tx1">
                                                <a:lumMod val="65000"/>
                                                <a:lumOff val="35000"/>
                                              </a:schemeClr>
                                            </a:solidFill>
                                            <a:latin typeface="Cambria Math" panose="02040503050406030204" pitchFamily="18" charset="0"/>
                                          </a:rPr>
                                          <m:t>𝛿</m:t>
                                        </m:r>
                                      </m:e>
                                      <m:sub>
                                        <m:r>
                                          <a:rPr lang="en-US" sz="2800" b="0" i="1" smtClean="0">
                                            <a:solidFill>
                                              <a:schemeClr val="tx1">
                                                <a:lumMod val="65000"/>
                                                <a:lumOff val="35000"/>
                                              </a:schemeClr>
                                            </a:solidFill>
                                            <a:latin typeface="Cambria Math" panose="02040503050406030204" pitchFamily="18" charset="0"/>
                                          </a:rPr>
                                          <m:t>3</m:t>
                                        </m:r>
                                      </m:sub>
                                    </m:sSub>
                                  </m:e>
                                  <m:e>
                                    <m:r>
                                      <a:rPr lang="en-US" sz="2800" b="1" i="1" smtClean="0">
                                        <a:solidFill>
                                          <a:schemeClr val="tx1">
                                            <a:lumMod val="65000"/>
                                            <a:lumOff val="35000"/>
                                          </a:schemeClr>
                                        </a:solidFill>
                                        <a:latin typeface="Cambria Math" panose="02040503050406030204" pitchFamily="18" charset="0"/>
                                      </a:rPr>
                                      <m:t>𝒐𝒖𝒕𝒄𝒐𝒎𝒆</m:t>
                                    </m:r>
                                    <m:r>
                                      <a:rPr lang="en-US" sz="2800" b="1" i="1" smtClean="0">
                                        <a:solidFill>
                                          <a:schemeClr val="tx1">
                                            <a:lumMod val="65000"/>
                                            <a:lumOff val="35000"/>
                                          </a:schemeClr>
                                        </a:solidFill>
                                        <a:latin typeface="Cambria Math" panose="02040503050406030204" pitchFamily="18" charset="0"/>
                                      </a:rPr>
                                      <m:t> </m:t>
                                    </m:r>
                                    <m:r>
                                      <a:rPr lang="en-US" sz="2800" b="1" i="1" smtClean="0">
                                        <a:solidFill>
                                          <a:schemeClr val="tx1">
                                            <a:lumMod val="65000"/>
                                            <a:lumOff val="35000"/>
                                          </a:schemeClr>
                                        </a:solidFill>
                                        <a:latin typeface="Cambria Math" panose="02040503050406030204" pitchFamily="18" charset="0"/>
                                      </a:rPr>
                                      <m:t>𝒎𝒐𝒅𝒆𝒍</m:t>
                                    </m:r>
                                    <m:r>
                                      <a:rPr lang="en-US" sz="2800" b="1" i="1" smtClean="0">
                                        <a:solidFill>
                                          <a:schemeClr val="tx1">
                                            <a:lumMod val="65000"/>
                                            <a:lumOff val="35000"/>
                                          </a:schemeClr>
                                        </a:solidFill>
                                        <a:latin typeface="Cambria Math" panose="02040503050406030204" pitchFamily="18" charset="0"/>
                                      </a:rPr>
                                      <m:t> (</m:t>
                                    </m:r>
                                    <m:r>
                                      <a:rPr lang="en-US" sz="2800" b="1" i="1" smtClean="0">
                                        <a:solidFill>
                                          <a:schemeClr val="tx1">
                                            <a:lumMod val="65000"/>
                                            <a:lumOff val="35000"/>
                                          </a:schemeClr>
                                        </a:solidFill>
                                        <a:latin typeface="Cambria Math" panose="02040503050406030204" pitchFamily="18" charset="0"/>
                                      </a:rPr>
                                      <m:t>𝒕𝒓𝒆𝒂𝒕𝒎𝒆𝒏𝒕</m:t>
                                    </m:r>
                                    <m:r>
                                      <a:rPr lang="en-US" sz="2800" b="1" i="1" smtClean="0">
                                        <a:solidFill>
                                          <a:schemeClr val="tx1">
                                            <a:lumMod val="65000"/>
                                            <a:lumOff val="35000"/>
                                          </a:schemeClr>
                                        </a:solidFill>
                                        <a:latin typeface="Cambria Math" panose="02040503050406030204" pitchFamily="18" charset="0"/>
                                      </a:rPr>
                                      <m:t>)</m:t>
                                    </m:r>
                                  </m:e>
                                  <m:e>
                                    <m:r>
                                      <a:rPr lang="en-US" sz="2800" b="1" i="1" smtClean="0">
                                        <a:solidFill>
                                          <a:schemeClr val="tx1">
                                            <a:lumMod val="65000"/>
                                            <a:lumOff val="35000"/>
                                          </a:schemeClr>
                                        </a:solidFill>
                                        <a:latin typeface="Cambria Math" panose="02040503050406030204" pitchFamily="18" charset="0"/>
                                      </a:rPr>
                                      <m:t>𝒐𝒖𝒕𝒄𝒐𝒎𝒆</m:t>
                                    </m:r>
                                    <m:r>
                                      <a:rPr lang="en-US" sz="2800" b="0" i="1" smtClean="0">
                                        <a:solidFill>
                                          <a:schemeClr val="tx1">
                                            <a:lumMod val="65000"/>
                                            <a:lumOff val="35000"/>
                                          </a:schemeClr>
                                        </a:solidFill>
                                        <a:latin typeface="Cambria Math" panose="02040503050406030204" pitchFamily="18" charset="0"/>
                                      </a:rPr>
                                      <m:t> </m:t>
                                    </m:r>
                                    <m:r>
                                      <a:rPr lang="en-US" sz="2800" b="1" i="1" smtClean="0">
                                        <a:solidFill>
                                          <a:schemeClr val="tx1">
                                            <a:lumMod val="65000"/>
                                            <a:lumOff val="35000"/>
                                          </a:schemeClr>
                                        </a:solidFill>
                                        <a:latin typeface="Cambria Math" panose="02040503050406030204" pitchFamily="18" charset="0"/>
                                      </a:rPr>
                                      <m:t>𝒎𝒐𝒅𝒆𝒍</m:t>
                                    </m:r>
                                    <m:r>
                                      <a:rPr lang="en-US" sz="2800" b="0" i="1" smtClean="0">
                                        <a:solidFill>
                                          <a:schemeClr val="tx1">
                                            <a:lumMod val="65000"/>
                                            <a:lumOff val="35000"/>
                                          </a:schemeClr>
                                        </a:solidFill>
                                        <a:latin typeface="Cambria Math" panose="02040503050406030204" pitchFamily="18" charset="0"/>
                                      </a:rPr>
                                      <m:t> (</m:t>
                                    </m:r>
                                    <m:r>
                                      <a:rPr lang="en-US" sz="2800" b="1" i="1" smtClean="0">
                                        <a:solidFill>
                                          <a:schemeClr val="tx1">
                                            <a:lumMod val="65000"/>
                                            <a:lumOff val="35000"/>
                                          </a:schemeClr>
                                        </a:solidFill>
                                        <a:latin typeface="Cambria Math" panose="02040503050406030204" pitchFamily="18" charset="0"/>
                                      </a:rPr>
                                      <m:t>𝒄𝒐𝒏𝒕𝒓𝒐𝒍</m:t>
                                    </m:r>
                                    <m:r>
                                      <a:rPr lang="en-US" sz="2800" b="0" i="1" smtClean="0">
                                        <a:solidFill>
                                          <a:schemeClr val="tx1">
                                            <a:lumMod val="65000"/>
                                            <a:lumOff val="35000"/>
                                          </a:schemeClr>
                                        </a:solidFill>
                                        <a:latin typeface="Cambria Math" panose="02040503050406030204" pitchFamily="18" charset="0"/>
                                      </a:rPr>
                                      <m:t>)</m:t>
                                    </m:r>
                                  </m:e>
                                  <m:e>
                                    <m:r>
                                      <a:rPr lang="en-US" sz="2800" b="1" i="1" smtClean="0">
                                        <a:solidFill>
                                          <a:schemeClr val="bg1"/>
                                        </a:solidFill>
                                        <a:latin typeface="Cambria Math" panose="02040503050406030204" pitchFamily="18" charset="0"/>
                                      </a:rPr>
                                      <m:t>𝒑𝒓𝒐𝒑𝒆𝒏𝒔𝒊𝒕𝒚</m:t>
                                    </m:r>
                                    <m:r>
                                      <a:rPr lang="en-US" sz="2800" b="1"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𝒔𝒄𝒐𝒓𝒆</m:t>
                                    </m:r>
                                    <m:r>
                                      <a:rPr lang="en-US" sz="2800" b="1" i="1" smtClean="0">
                                        <a:solidFill>
                                          <a:schemeClr val="bg1"/>
                                        </a:solidFill>
                                        <a:latin typeface="Cambria Math" panose="02040503050406030204" pitchFamily="18" charset="0"/>
                                      </a:rPr>
                                      <m:t> </m:t>
                                    </m:r>
                                    <m:r>
                                      <a:rPr lang="en-US" sz="2800" b="1" i="1" smtClean="0">
                                        <a:solidFill>
                                          <a:schemeClr val="bg1"/>
                                        </a:solidFill>
                                        <a:latin typeface="Cambria Math" panose="02040503050406030204" pitchFamily="18" charset="0"/>
                                      </a:rPr>
                                      <m:t>𝒎𝒐𝒅𝒆𝒍</m:t>
                                    </m:r>
                                  </m:e>
                                </m:eqArr>
                              </m:e>
                            </m:mr>
                          </m:m>
                        </m:e>
                      </m:d>
                    </m:oMath>
                  </m:oMathPara>
                </a14:m>
                <a:endParaRPr lang="en-US" sz="2800" dirty="0">
                  <a:solidFill>
                    <a:schemeClr val="bg1"/>
                  </a:solidFill>
                </a:endParaRPr>
              </a:p>
            </p:txBody>
          </p:sp>
        </mc:Choice>
        <mc:Fallback>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34575" y="2133771"/>
                <a:ext cx="6740755" cy="2570127"/>
              </a:xfrm>
              <a:prstGeom prst="rect">
                <a:avLst/>
              </a:prstGeom>
              <a:blipFill>
                <a:blip r:embed="rId3"/>
                <a:stretch>
                  <a:fillRect l="-377" t="-495" b="-69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42A37-BCAF-4A4C-B33E-04D0B22B6647}"/>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tx1">
                                          <a:lumMod val="65000"/>
                                          <a:lumOff val="35000"/>
                                        </a:schemeClr>
                                      </a:solidFill>
                                      <a:latin typeface="Cambria Math" panose="02040503050406030204" pitchFamily="18" charset="0"/>
                                    </a:rPr>
                                  </m:ctrlPr>
                                </m:sSubPr>
                                <m:e>
                                  <m:r>
                                    <a:rPr lang="en-US" sz="5000" b="0" i="1" smtClean="0">
                                      <a:solidFill>
                                        <a:schemeClr val="tx1">
                                          <a:lumMod val="65000"/>
                                          <a:lumOff val="35000"/>
                                        </a:schemeClr>
                                      </a:solidFill>
                                      <a:latin typeface="Cambria Math" panose="02040503050406030204" pitchFamily="18" charset="0"/>
                                    </a:rPr>
                                    <m:t>𝛿</m:t>
                                  </m:r>
                                </m:e>
                                <m:sub>
                                  <m:r>
                                    <a:rPr lang="en-US" sz="5000" b="0" i="1" smtClean="0">
                                      <a:solidFill>
                                        <a:schemeClr val="tx1">
                                          <a:lumMod val="65000"/>
                                          <a:lumOff val="35000"/>
                                        </a:schemeClr>
                                      </a:solidFill>
                                      <a:latin typeface="Cambria Math" panose="02040503050406030204" pitchFamily="18" charset="0"/>
                                    </a:rPr>
                                    <m:t>1</m:t>
                                  </m:r>
                                </m:sub>
                              </m:sSub>
                              <m:r>
                                <a:rPr lang="en-US" sz="5000" b="0" i="1" smtClean="0">
                                  <a:solidFill>
                                    <a:schemeClr val="tx1">
                                      <a:lumMod val="65000"/>
                                      <a:lumOff val="35000"/>
                                    </a:schemeClr>
                                  </a:solidFill>
                                  <a:latin typeface="Cambria Math" panose="02040503050406030204" pitchFamily="18" charset="0"/>
                                </a:rPr>
                                <m:t>, </m:t>
                              </m:r>
                              <m:sSub>
                                <m:sSubPr>
                                  <m:ctrlPr>
                                    <a:rPr lang="en-US" sz="5000" b="0" i="1" smtClean="0">
                                      <a:solidFill>
                                        <a:schemeClr val="tx1">
                                          <a:lumMod val="65000"/>
                                          <a:lumOff val="35000"/>
                                        </a:schemeClr>
                                      </a:solidFill>
                                      <a:latin typeface="Cambria Math" panose="02040503050406030204" pitchFamily="18" charset="0"/>
                                    </a:rPr>
                                  </m:ctrlPr>
                                </m:sSubPr>
                                <m:e>
                                  <m:r>
                                    <a:rPr lang="en-US" sz="5000" b="0" i="1" smtClean="0">
                                      <a:solidFill>
                                        <a:schemeClr val="tx1">
                                          <a:lumMod val="65000"/>
                                          <a:lumOff val="35000"/>
                                        </a:schemeClr>
                                      </a:solidFill>
                                      <a:latin typeface="Cambria Math" panose="02040503050406030204" pitchFamily="18" charset="0"/>
                                    </a:rPr>
                                    <m:t>𝛿</m:t>
                                  </m:r>
                                </m:e>
                                <m:sub>
                                  <m:r>
                                    <a:rPr lang="en-US" sz="5000" b="0" i="1" smtClean="0">
                                      <a:solidFill>
                                        <a:schemeClr val="tx1">
                                          <a:lumMod val="65000"/>
                                          <a:lumOff val="35000"/>
                                        </a:schemeClr>
                                      </a:solidFill>
                                      <a:latin typeface="Cambria Math" panose="02040503050406030204" pitchFamily="18" charset="0"/>
                                    </a:rPr>
                                    <m:t>2</m:t>
                                  </m:r>
                                </m:sub>
                              </m:sSub>
                              <m:r>
                                <a:rPr lang="en-US" sz="5000" b="0" i="1" smtClean="0">
                                  <a:solidFill>
                                    <a:schemeClr val="tx1">
                                      <a:lumMod val="65000"/>
                                      <a:lumOff val="35000"/>
                                    </a:schemeClr>
                                  </a:solidFill>
                                  <a:latin typeface="Cambria Math" panose="02040503050406030204" pitchFamily="18" charset="0"/>
                                </a:rPr>
                                <m:t>,</m:t>
                              </m:r>
                              <m:sSub>
                                <m:sSubPr>
                                  <m:ctrlPr>
                                    <a:rPr lang="en-US" sz="5000" b="0" i="1" smtClean="0">
                                      <a:solidFill>
                                        <a:schemeClr val="tx1">
                                          <a:lumMod val="65000"/>
                                          <a:lumOff val="35000"/>
                                        </a:schemeClr>
                                      </a:solidFill>
                                      <a:latin typeface="Cambria Math" panose="02040503050406030204" pitchFamily="18" charset="0"/>
                                    </a:rPr>
                                  </m:ctrlPr>
                                </m:sSubPr>
                                <m:e>
                                  <m:r>
                                    <a:rPr lang="en-US" sz="5000" b="0" i="1" smtClean="0">
                                      <a:solidFill>
                                        <a:schemeClr val="tx1">
                                          <a:lumMod val="65000"/>
                                          <a:lumOff val="35000"/>
                                        </a:schemeClr>
                                      </a:solidFill>
                                      <a:latin typeface="Cambria Math" panose="02040503050406030204" pitchFamily="18" charset="0"/>
                                    </a:rPr>
                                    <m:t>𝛿</m:t>
                                  </m:r>
                                </m:e>
                                <m:sub>
                                  <m:r>
                                    <a:rPr lang="en-US" sz="5000" b="0" i="1" smtClean="0">
                                      <a:solidFill>
                                        <a:schemeClr val="tx1">
                                          <a:lumMod val="65000"/>
                                          <a:lumOff val="35000"/>
                                        </a:schemeClr>
                                      </a:solidFill>
                                      <a:latin typeface="Cambria Math" panose="02040503050406030204" pitchFamily="18" charset="0"/>
                                    </a:rPr>
                                    <m:t>3</m:t>
                                  </m:r>
                                </m:sub>
                              </m:sSub>
                              <m:r>
                                <a:rPr lang="en-US" sz="5000" b="1" i="1" smtClean="0">
                                  <a:solidFill>
                                    <a:schemeClr val="tx1">
                                      <a:lumMod val="65000"/>
                                      <a:lumOff val="35000"/>
                                    </a:schemeClr>
                                  </a:solidFill>
                                  <a:latin typeface="Cambria Math" panose="02040503050406030204" pitchFamily="18" charset="0"/>
                                </a:rPr>
                                <m:t>,</m:t>
                              </m:r>
                              <m:sSubSup>
                                <m:sSubSupPr>
                                  <m:ctrlPr>
                                    <a:rPr lang="en-US" sz="5000" b="0" i="1" smtClean="0">
                                      <a:solidFill>
                                        <a:schemeClr val="tx1">
                                          <a:lumMod val="65000"/>
                                          <a:lumOff val="35000"/>
                                        </a:schemeClr>
                                      </a:solidFill>
                                      <a:latin typeface="Cambria Math" panose="02040503050406030204" pitchFamily="18" charset="0"/>
                                    </a:rPr>
                                  </m:ctrlPr>
                                </m:sSubSupPr>
                                <m:e>
                                  <m:r>
                                    <a:rPr lang="en-US" sz="5000" b="1" i="1" smtClean="0">
                                      <a:solidFill>
                                        <a:schemeClr val="tx1">
                                          <a:lumMod val="65000"/>
                                          <a:lumOff val="35000"/>
                                        </a:schemeClr>
                                      </a:solidFill>
                                      <a:latin typeface="Cambria Math" panose="02040503050406030204" pitchFamily="18" charset="0"/>
                                    </a:rPr>
                                    <m:t>𝜶</m:t>
                                  </m:r>
                                </m:e>
                                <m:sub>
                                  <m:r>
                                    <a:rPr lang="en-US" sz="5000" b="0" i="1" smtClean="0">
                                      <a:solidFill>
                                        <a:schemeClr val="tx1">
                                          <a:lumMod val="65000"/>
                                          <a:lumOff val="35000"/>
                                        </a:schemeClr>
                                      </a:solidFill>
                                      <a:latin typeface="Cambria Math" panose="02040503050406030204" pitchFamily="18" charset="0"/>
                                    </a:rPr>
                                    <m:t>1</m:t>
                                  </m:r>
                                </m:sub>
                                <m:sup>
                                  <m:r>
                                    <a:rPr lang="en-US" sz="5000" b="0" i="1" smtClean="0">
                                      <a:solidFill>
                                        <a:schemeClr val="tx1">
                                          <a:lumMod val="65000"/>
                                          <a:lumOff val="35000"/>
                                        </a:schemeClr>
                                      </a:solidFill>
                                      <a:latin typeface="Cambria Math" panose="02040503050406030204" pitchFamily="18" charset="0"/>
                                    </a:rPr>
                                    <m:t>𝑇</m:t>
                                  </m:r>
                                </m:sup>
                              </m:sSubSup>
                              <m:r>
                                <a:rPr lang="en-US" sz="5000" b="1" i="1" smtClean="0">
                                  <a:solidFill>
                                    <a:schemeClr val="tx1">
                                      <a:lumMod val="65000"/>
                                      <a:lumOff val="35000"/>
                                    </a:schemeClr>
                                  </a:solidFill>
                                  <a:latin typeface="Cambria Math" panose="02040503050406030204" pitchFamily="18" charset="0"/>
                                </a:rPr>
                                <m:t>,</m:t>
                              </m:r>
                              <m:sSubSup>
                                <m:sSubSupPr>
                                  <m:ctrlPr>
                                    <a:rPr lang="en-US" sz="5000" b="0" i="1" smtClean="0">
                                      <a:solidFill>
                                        <a:schemeClr val="tx1">
                                          <a:lumMod val="65000"/>
                                          <a:lumOff val="35000"/>
                                        </a:schemeClr>
                                      </a:solidFill>
                                      <a:latin typeface="Cambria Math" panose="02040503050406030204" pitchFamily="18" charset="0"/>
                                    </a:rPr>
                                  </m:ctrlPr>
                                </m:sSubSupPr>
                                <m:e>
                                  <m:r>
                                    <a:rPr lang="en-US" sz="5000" b="1" i="1" smtClean="0">
                                      <a:solidFill>
                                        <a:schemeClr val="tx1">
                                          <a:lumMod val="65000"/>
                                          <a:lumOff val="35000"/>
                                        </a:schemeClr>
                                      </a:solidFill>
                                      <a:latin typeface="Cambria Math" panose="02040503050406030204" pitchFamily="18" charset="0"/>
                                    </a:rPr>
                                    <m:t>𝜶</m:t>
                                  </m:r>
                                </m:e>
                                <m:sub>
                                  <m:r>
                                    <a:rPr lang="en-US" sz="5000" b="0" i="1" smtClean="0">
                                      <a:solidFill>
                                        <a:schemeClr val="tx1">
                                          <a:lumMod val="65000"/>
                                          <a:lumOff val="35000"/>
                                        </a:schemeClr>
                                      </a:solidFill>
                                      <a:latin typeface="Cambria Math" panose="02040503050406030204" pitchFamily="18" charset="0"/>
                                    </a:rPr>
                                    <m:t>0</m:t>
                                  </m:r>
                                </m:sub>
                                <m:sup>
                                  <m:r>
                                    <a:rPr lang="en-US" sz="5000" b="0" i="1" smtClean="0">
                                      <a:solidFill>
                                        <a:schemeClr val="tx1">
                                          <a:lumMod val="65000"/>
                                          <a:lumOff val="35000"/>
                                        </a:schemeClr>
                                      </a:solidFill>
                                      <a:latin typeface="Cambria Math" panose="02040503050406030204" pitchFamily="18" charset="0"/>
                                    </a:rPr>
                                    <m:t>𝑇</m:t>
                                  </m:r>
                                </m:sup>
                              </m:sSubSup>
                              <m:r>
                                <a:rPr lang="en-US" sz="5000" b="0" i="1" smtClean="0">
                                  <a:solidFill>
                                    <a:schemeClr val="tx1">
                                      <a:lumMod val="65000"/>
                                      <a:lumOff val="35000"/>
                                    </a:schemeClr>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3197181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2">
                    <a:lumMod val="50000"/>
                  </a:schemeClr>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propensity scores</a:t>
            </a:r>
          </a:p>
          <a:p>
            <a:r>
              <a:rPr lang="en-US" sz="2800" dirty="0">
                <a:solidFill>
                  <a:schemeClr val="bg2">
                    <a:lumMod val="50000"/>
                  </a:schemeClr>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weighting</a:t>
            </a:r>
          </a:p>
          <a:p>
            <a:pPr>
              <a:spcAft>
                <a:spcPts val="500"/>
              </a:spcAft>
            </a:pPr>
            <a:r>
              <a:rPr lang="en-US" sz="2800" dirty="0">
                <a:solidFill>
                  <a:schemeClr val="bg2">
                    <a:lumMod val="50000"/>
                  </a:schemeClr>
                </a:solidFill>
                <a:latin typeface="Franklin Gothic Heavy" charset="0"/>
                <a:ea typeface="Franklin Gothic Heavy" charset="0"/>
                <a:cs typeface="Franklin Gothic Heavy" charset="0"/>
              </a:rPr>
              <a:t>How do we calculate these weights?</a:t>
            </a:r>
            <a:endParaRPr lang="en-US" sz="2800" i="1" dirty="0">
              <a:solidFill>
                <a:schemeClr val="bg2">
                  <a:lumMod val="50000"/>
                </a:schemeClr>
              </a:solidFill>
              <a:latin typeface="Franklin Gothic Heavy" charset="0"/>
              <a:ea typeface="Franklin Gothic Heavy" charset="0"/>
              <a:cs typeface="Franklin Gothic Heavy" charset="0"/>
            </a:endParaRPr>
          </a:p>
          <a:p>
            <a:r>
              <a:rPr lang="en-US" sz="2800" dirty="0">
                <a:solidFill>
                  <a:schemeClr val="bg2">
                    <a:lumMod val="50000"/>
                  </a:schemeClr>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bg2">
                    <a:lumMod val="50000"/>
                  </a:schemeClr>
                </a:solidFill>
                <a:latin typeface="Franklin Gothic Heavy" panose="020B0603020102020204" pitchFamily="34" charset="0"/>
              </a:rPr>
              <a:t>The variance for the ATO and ATM is preferable to that of the ATE</a:t>
            </a:r>
            <a:endParaRPr lang="en-US" sz="2800" i="1" dirty="0">
              <a:solidFill>
                <a:schemeClr val="bg2">
                  <a:lumMod val="50000"/>
                </a:schemeClr>
              </a:solidFill>
              <a:latin typeface="Franklin Gothic Heavy" charset="0"/>
              <a:ea typeface="Franklin Gothic Heavy" charset="0"/>
              <a:cs typeface="Franklin Gothic Heavy" charset="0"/>
            </a:endParaRPr>
          </a:p>
          <a:p>
            <a:r>
              <a:rPr lang="en-US" dirty="0">
                <a:solidFill>
                  <a:schemeClr val="bg1"/>
                </a:solidFill>
                <a:latin typeface="Franklin Gothic Heavy" charset="0"/>
                <a:ea typeface="Franklin Gothic Heavy" charset="0"/>
                <a:cs typeface="Franklin Gothic Heavy" charset="0"/>
              </a:rPr>
              <a:t>How do we estimate the treatment effect?</a:t>
            </a:r>
          </a:p>
          <a:p>
            <a:r>
              <a:rPr lang="en-US" b="1" i="1" dirty="0">
                <a:solidFill>
                  <a:schemeClr val="accent1"/>
                </a:solidFill>
                <a:latin typeface="Franklin Gothic Heavy" panose="020B0603020102020204" pitchFamily="34" charset="0"/>
              </a:rPr>
              <a:t>Doubly robust estimator</a:t>
            </a:r>
            <a:endParaRPr lang="en-US" i="1" dirty="0">
              <a:solidFill>
                <a:schemeClr val="accent1"/>
              </a:solidFill>
              <a:latin typeface="Franklin Gothic Heavy" charset="0"/>
              <a:ea typeface="Franklin Gothic Heavy" charset="0"/>
              <a:cs typeface="Franklin Gothic Heavy" charset="0"/>
            </a:endParaRPr>
          </a:p>
          <a:p>
            <a:endParaRPr lang="en-US" sz="2800" b="1" i="1" dirty="0">
              <a:solidFill>
                <a:schemeClr val="accent1"/>
              </a:solidFill>
              <a:latin typeface="Franklin Gothic Heavy" panose="020B0603020102020204" pitchFamily="34"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3083"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3083"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3083"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3083"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
        <p:nvSpPr>
          <p:cNvPr id="22" name="Rectangle 21">
            <a:extLst>
              <a:ext uri="{FF2B5EF4-FFF2-40B4-BE49-F238E27FC236}">
                <a16:creationId xmlns:a16="http://schemas.microsoft.com/office/drawing/2014/main" id="{EF0C355B-BB67-C64A-90DD-4371CC69314C}"/>
              </a:ext>
            </a:extLst>
          </p:cNvPr>
          <p:cNvSpPr/>
          <p:nvPr/>
        </p:nvSpPr>
        <p:spPr>
          <a:xfrm>
            <a:off x="233083" y="351739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97DB56A-2E0A-E149-BD19-BAED8A51153A}"/>
              </a:ext>
            </a:extLst>
          </p:cNvPr>
          <p:cNvSpPr txBox="1"/>
          <p:nvPr/>
        </p:nvSpPr>
        <p:spPr>
          <a:xfrm>
            <a:off x="170329" y="3198079"/>
            <a:ext cx="519953" cy="830997"/>
          </a:xfrm>
          <a:prstGeom prst="rect">
            <a:avLst/>
          </a:prstGeom>
          <a:noFill/>
        </p:spPr>
        <p:txBody>
          <a:bodyPr wrap="square" rtlCol="0">
            <a:spAutoFit/>
          </a:bodyPr>
          <a:lstStyle/>
          <a:p>
            <a:r>
              <a:rPr lang="en-US" sz="4800" dirty="0">
                <a:solidFill>
                  <a:schemeClr val="bg1"/>
                </a:solidFill>
              </a:rPr>
              <a:t>✓</a:t>
            </a:r>
          </a:p>
        </p:txBody>
      </p:sp>
    </p:spTree>
    <p:extLst>
      <p:ext uri="{BB962C8B-B14F-4D97-AF65-F5344CB8AC3E}">
        <p14:creationId xmlns:p14="http://schemas.microsoft.com/office/powerpoint/2010/main" val="21885341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97FD0C3-5794-F64E-A5FA-940241CC964A}"/>
              </a:ext>
            </a:extLst>
          </p:cNvPr>
          <p:cNvSpPr txBox="1">
            <a:spLocks/>
          </p:cNvSpPr>
          <p:nvPr/>
        </p:nvSpPr>
        <p:spPr>
          <a:xfrm>
            <a:off x="770965" y="179293"/>
            <a:ext cx="11259670" cy="79068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2">
                    <a:lumMod val="50000"/>
                  </a:schemeClr>
                </a:solidFill>
                <a:latin typeface="Franklin Gothic Heavy" charset="0"/>
                <a:ea typeface="Franklin Gothic Heavy" charset="0"/>
                <a:cs typeface="Franklin Gothic Heavy" charset="0"/>
              </a:rPr>
              <a:t>How do we compensate for non-random treatment assignment?</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propensity scores</a:t>
            </a:r>
          </a:p>
          <a:p>
            <a:r>
              <a:rPr lang="en-US" sz="2800" dirty="0">
                <a:solidFill>
                  <a:schemeClr val="bg2">
                    <a:lumMod val="50000"/>
                  </a:schemeClr>
                </a:solidFill>
                <a:latin typeface="Franklin Gothic Heavy" charset="0"/>
                <a:ea typeface="Franklin Gothic Heavy" charset="0"/>
                <a:cs typeface="Franklin Gothic Heavy" charset="0"/>
              </a:rPr>
              <a:t>How do we incorporate the propensity scores?</a:t>
            </a:r>
          </a:p>
          <a:p>
            <a:pPr>
              <a:spcAft>
                <a:spcPts val="500"/>
              </a:spcAft>
            </a:pPr>
            <a:r>
              <a:rPr lang="en-US" sz="2800" i="1" dirty="0">
                <a:solidFill>
                  <a:schemeClr val="bg2">
                    <a:lumMod val="50000"/>
                  </a:schemeClr>
                </a:solidFill>
                <a:latin typeface="Franklin Gothic Heavy" charset="0"/>
                <a:ea typeface="Franklin Gothic Heavy" charset="0"/>
                <a:cs typeface="Franklin Gothic Heavy" charset="0"/>
              </a:rPr>
              <a:t>weighting</a:t>
            </a:r>
          </a:p>
          <a:p>
            <a:pPr>
              <a:spcAft>
                <a:spcPts val="500"/>
              </a:spcAft>
            </a:pPr>
            <a:r>
              <a:rPr lang="en-US" sz="2800" dirty="0">
                <a:solidFill>
                  <a:schemeClr val="bg2">
                    <a:lumMod val="50000"/>
                  </a:schemeClr>
                </a:solidFill>
                <a:latin typeface="Franklin Gothic Heavy" charset="0"/>
                <a:ea typeface="Franklin Gothic Heavy" charset="0"/>
                <a:cs typeface="Franklin Gothic Heavy" charset="0"/>
              </a:rPr>
              <a:t>How do we calculate these weights?</a:t>
            </a:r>
            <a:endParaRPr lang="en-US" sz="2800" i="1" dirty="0">
              <a:solidFill>
                <a:schemeClr val="bg2">
                  <a:lumMod val="50000"/>
                </a:schemeClr>
              </a:solidFill>
              <a:latin typeface="Franklin Gothic Heavy" charset="0"/>
              <a:ea typeface="Franklin Gothic Heavy" charset="0"/>
              <a:cs typeface="Franklin Gothic Heavy" charset="0"/>
            </a:endParaRPr>
          </a:p>
          <a:p>
            <a:r>
              <a:rPr lang="en-US" sz="2800" dirty="0">
                <a:solidFill>
                  <a:schemeClr val="bg2">
                    <a:lumMod val="50000"/>
                  </a:schemeClr>
                </a:solidFill>
                <a:latin typeface="Franklin Gothic Heavy" charset="0"/>
                <a:ea typeface="Franklin Gothic Heavy" charset="0"/>
                <a:cs typeface="Franklin Gothic Heavy" charset="0"/>
              </a:rPr>
              <a:t>Which weights should we choose?</a:t>
            </a:r>
          </a:p>
          <a:p>
            <a:pPr>
              <a:spcAft>
                <a:spcPts val="500"/>
              </a:spcAft>
            </a:pPr>
            <a:r>
              <a:rPr lang="en-US" sz="2800" b="1" i="1" dirty="0">
                <a:solidFill>
                  <a:schemeClr val="bg2">
                    <a:lumMod val="50000"/>
                  </a:schemeClr>
                </a:solidFill>
                <a:latin typeface="Franklin Gothic Heavy" panose="020B0603020102020204" pitchFamily="34" charset="0"/>
              </a:rPr>
              <a:t>The variance for the ATO and ATM is preferable to that of the ATE</a:t>
            </a:r>
            <a:endParaRPr lang="en-US" sz="2800" i="1" dirty="0">
              <a:solidFill>
                <a:schemeClr val="bg2">
                  <a:lumMod val="50000"/>
                </a:schemeClr>
              </a:solidFill>
              <a:latin typeface="Franklin Gothic Heavy" charset="0"/>
              <a:ea typeface="Franklin Gothic Heavy" charset="0"/>
              <a:cs typeface="Franklin Gothic Heavy" charset="0"/>
            </a:endParaRPr>
          </a:p>
          <a:p>
            <a:r>
              <a:rPr lang="en-US" dirty="0">
                <a:solidFill>
                  <a:schemeClr val="bg1"/>
                </a:solidFill>
                <a:latin typeface="Franklin Gothic Heavy" charset="0"/>
                <a:ea typeface="Franklin Gothic Heavy" charset="0"/>
                <a:cs typeface="Franklin Gothic Heavy" charset="0"/>
              </a:rPr>
              <a:t>How do we estimate the treatment effect?</a:t>
            </a:r>
          </a:p>
          <a:p>
            <a:pPr>
              <a:spcAft>
                <a:spcPts val="500"/>
              </a:spcAft>
            </a:pPr>
            <a:r>
              <a:rPr lang="en-US" b="1" i="1" dirty="0">
                <a:solidFill>
                  <a:schemeClr val="accent1"/>
                </a:solidFill>
                <a:latin typeface="Franklin Gothic Heavy" panose="020B0603020102020204" pitchFamily="34" charset="0"/>
              </a:rPr>
              <a:t>Doubly robust estimator</a:t>
            </a:r>
          </a:p>
          <a:p>
            <a:r>
              <a:rPr lang="en-US" dirty="0">
                <a:solidFill>
                  <a:schemeClr val="bg1"/>
                </a:solidFill>
                <a:latin typeface="Franklin Gothic Heavy" charset="0"/>
                <a:ea typeface="Franklin Gothic Heavy" charset="0"/>
                <a:cs typeface="Franklin Gothic Heavy" charset="0"/>
              </a:rPr>
              <a:t>How do we estimate the variability?</a:t>
            </a:r>
          </a:p>
          <a:p>
            <a:endParaRPr lang="en-US" i="1" dirty="0">
              <a:solidFill>
                <a:schemeClr val="accent1"/>
              </a:solidFill>
              <a:latin typeface="Franklin Gothic Heavy" charset="0"/>
              <a:ea typeface="Franklin Gothic Heavy" charset="0"/>
              <a:cs typeface="Franklin Gothic Heavy" charset="0"/>
            </a:endParaRPr>
          </a:p>
          <a:p>
            <a:endParaRPr lang="en-US" sz="2800" b="1" i="1" dirty="0">
              <a:solidFill>
                <a:schemeClr val="accent1"/>
              </a:solidFill>
              <a:latin typeface="Franklin Gothic Heavy" panose="020B0603020102020204" pitchFamily="34"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a:p>
            <a:endParaRPr lang="en-US" dirty="0">
              <a:solidFill>
                <a:schemeClr val="bg1"/>
              </a:solidFill>
              <a:latin typeface="Franklin Gothic Heavy" charset="0"/>
              <a:ea typeface="Franklin Gothic Heavy" charset="0"/>
              <a:cs typeface="Franklin Gothic Heavy" charset="0"/>
            </a:endParaRPr>
          </a:p>
          <a:p>
            <a:endParaRPr lang="en-US" dirty="0">
              <a:solidFill>
                <a:schemeClr val="accent1"/>
              </a:solidFill>
              <a:latin typeface="Franklin Gothic Heavy" charset="0"/>
              <a:ea typeface="Franklin Gothic Heavy" charset="0"/>
              <a:cs typeface="Franklin Gothic Heavy" charset="0"/>
            </a:endParaRPr>
          </a:p>
        </p:txBody>
      </p:sp>
      <p:grpSp>
        <p:nvGrpSpPr>
          <p:cNvPr id="12" name="Group 11">
            <a:extLst>
              <a:ext uri="{FF2B5EF4-FFF2-40B4-BE49-F238E27FC236}">
                <a16:creationId xmlns:a16="http://schemas.microsoft.com/office/drawing/2014/main" id="{45FB2A00-F978-FB40-85A6-F7D8CFCCB531}"/>
              </a:ext>
            </a:extLst>
          </p:cNvPr>
          <p:cNvGrpSpPr/>
          <p:nvPr/>
        </p:nvGrpSpPr>
        <p:grpSpPr>
          <a:xfrm>
            <a:off x="233083" y="179293"/>
            <a:ext cx="519953" cy="553998"/>
            <a:chOff x="251012" y="179293"/>
            <a:chExt cx="519953" cy="553998"/>
          </a:xfrm>
        </p:grpSpPr>
        <p:sp>
          <p:nvSpPr>
            <p:cNvPr id="3" name="Rectangle 2">
              <a:extLst>
                <a:ext uri="{FF2B5EF4-FFF2-40B4-BE49-F238E27FC236}">
                  <a16:creationId xmlns:a16="http://schemas.microsoft.com/office/drawing/2014/main" id="{418CFD84-84CC-A34C-8FD9-2E1A2223EA21}"/>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99811B-2373-3E43-93D2-56D8C7FF1631}"/>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3" name="Group 12">
            <a:extLst>
              <a:ext uri="{FF2B5EF4-FFF2-40B4-BE49-F238E27FC236}">
                <a16:creationId xmlns:a16="http://schemas.microsoft.com/office/drawing/2014/main" id="{F02A0425-1FE5-E94E-9AE1-993C80894543}"/>
              </a:ext>
            </a:extLst>
          </p:cNvPr>
          <p:cNvGrpSpPr/>
          <p:nvPr/>
        </p:nvGrpSpPr>
        <p:grpSpPr>
          <a:xfrm>
            <a:off x="233083" y="959026"/>
            <a:ext cx="519953" cy="553998"/>
            <a:chOff x="251012" y="179293"/>
            <a:chExt cx="519953" cy="553998"/>
          </a:xfrm>
        </p:grpSpPr>
        <p:sp>
          <p:nvSpPr>
            <p:cNvPr id="14" name="Rectangle 13">
              <a:extLst>
                <a:ext uri="{FF2B5EF4-FFF2-40B4-BE49-F238E27FC236}">
                  <a16:creationId xmlns:a16="http://schemas.microsoft.com/office/drawing/2014/main" id="{ED7E35F1-977E-F747-A87F-D4650D4606D3}"/>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30F66A-D1AB-1B47-88AF-65AF69A41D20}"/>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6" name="Group 15">
            <a:extLst>
              <a:ext uri="{FF2B5EF4-FFF2-40B4-BE49-F238E27FC236}">
                <a16:creationId xmlns:a16="http://schemas.microsoft.com/office/drawing/2014/main" id="{5E36908B-D760-A94A-A4B5-548C591FE006}"/>
              </a:ext>
            </a:extLst>
          </p:cNvPr>
          <p:cNvGrpSpPr/>
          <p:nvPr/>
        </p:nvGrpSpPr>
        <p:grpSpPr>
          <a:xfrm>
            <a:off x="233083" y="1783568"/>
            <a:ext cx="519953" cy="553998"/>
            <a:chOff x="251012" y="179293"/>
            <a:chExt cx="519953" cy="553998"/>
          </a:xfrm>
        </p:grpSpPr>
        <p:sp>
          <p:nvSpPr>
            <p:cNvPr id="17" name="Rectangle 16">
              <a:extLst>
                <a:ext uri="{FF2B5EF4-FFF2-40B4-BE49-F238E27FC236}">
                  <a16:creationId xmlns:a16="http://schemas.microsoft.com/office/drawing/2014/main" id="{20DA9FFE-3C04-8646-979A-B8800E72152A}"/>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3428E1-495C-FB4A-9AD6-FE592D3C26DD}"/>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grpSp>
        <p:nvGrpSpPr>
          <p:cNvPr id="19" name="Group 18">
            <a:extLst>
              <a:ext uri="{FF2B5EF4-FFF2-40B4-BE49-F238E27FC236}">
                <a16:creationId xmlns:a16="http://schemas.microsoft.com/office/drawing/2014/main" id="{5DA19F99-38B3-EB41-B65A-D2108A22ACCF}"/>
              </a:ext>
            </a:extLst>
          </p:cNvPr>
          <p:cNvGrpSpPr/>
          <p:nvPr/>
        </p:nvGrpSpPr>
        <p:grpSpPr>
          <a:xfrm>
            <a:off x="233083" y="2286302"/>
            <a:ext cx="519953" cy="553998"/>
            <a:chOff x="251012" y="179293"/>
            <a:chExt cx="519953" cy="553998"/>
          </a:xfrm>
        </p:grpSpPr>
        <p:sp>
          <p:nvSpPr>
            <p:cNvPr id="20" name="Rectangle 19">
              <a:extLst>
                <a:ext uri="{FF2B5EF4-FFF2-40B4-BE49-F238E27FC236}">
                  <a16:creationId xmlns:a16="http://schemas.microsoft.com/office/drawing/2014/main" id="{1F09E7D6-E7B0-0F4D-A2AC-16D851233962}"/>
                </a:ext>
              </a:extLst>
            </p:cNvPr>
            <p:cNvSpPr/>
            <p:nvPr/>
          </p:nvSpPr>
          <p:spPr>
            <a:xfrm>
              <a:off x="322729" y="310645"/>
              <a:ext cx="286871" cy="307914"/>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AECFEF-306A-194C-87D9-ECD5C16098EE}"/>
                </a:ext>
              </a:extLst>
            </p:cNvPr>
            <p:cNvSpPr txBox="1"/>
            <p:nvPr/>
          </p:nvSpPr>
          <p:spPr>
            <a:xfrm>
              <a:off x="251012" y="179293"/>
              <a:ext cx="519953" cy="553998"/>
            </a:xfrm>
            <a:prstGeom prst="rect">
              <a:avLst/>
            </a:prstGeom>
            <a:noFill/>
          </p:spPr>
          <p:txBody>
            <a:bodyPr wrap="square" rtlCol="0">
              <a:spAutoFit/>
            </a:bodyPr>
            <a:lstStyle/>
            <a:p>
              <a:r>
                <a:rPr lang="en-US" sz="3000" dirty="0">
                  <a:solidFill>
                    <a:schemeClr val="bg1"/>
                  </a:solidFill>
                </a:rPr>
                <a:t>✓</a:t>
              </a:r>
            </a:p>
          </p:txBody>
        </p:sp>
      </p:grpSp>
      <p:sp>
        <p:nvSpPr>
          <p:cNvPr id="22" name="Rectangle 21">
            <a:extLst>
              <a:ext uri="{FF2B5EF4-FFF2-40B4-BE49-F238E27FC236}">
                <a16:creationId xmlns:a16="http://schemas.microsoft.com/office/drawing/2014/main" id="{EF0C355B-BB67-C64A-90DD-4371CC69314C}"/>
              </a:ext>
            </a:extLst>
          </p:cNvPr>
          <p:cNvSpPr/>
          <p:nvPr/>
        </p:nvSpPr>
        <p:spPr>
          <a:xfrm>
            <a:off x="233083" y="351739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97DB56A-2E0A-E149-BD19-BAED8A51153A}"/>
              </a:ext>
            </a:extLst>
          </p:cNvPr>
          <p:cNvSpPr txBox="1"/>
          <p:nvPr/>
        </p:nvSpPr>
        <p:spPr>
          <a:xfrm>
            <a:off x="170329" y="3198079"/>
            <a:ext cx="519953" cy="830997"/>
          </a:xfrm>
          <a:prstGeom prst="rect">
            <a:avLst/>
          </a:prstGeom>
          <a:noFill/>
        </p:spPr>
        <p:txBody>
          <a:bodyPr wrap="square" rtlCol="0">
            <a:spAutoFit/>
          </a:bodyPr>
          <a:lstStyle/>
          <a:p>
            <a:r>
              <a:rPr lang="en-US" sz="4800" dirty="0">
                <a:solidFill>
                  <a:schemeClr val="bg1"/>
                </a:solidFill>
              </a:rPr>
              <a:t>✓</a:t>
            </a:r>
          </a:p>
        </p:txBody>
      </p:sp>
      <p:sp>
        <p:nvSpPr>
          <p:cNvPr id="24" name="Rectangle 23">
            <a:extLst>
              <a:ext uri="{FF2B5EF4-FFF2-40B4-BE49-F238E27FC236}">
                <a16:creationId xmlns:a16="http://schemas.microsoft.com/office/drawing/2014/main" id="{8E80C9EB-9A9E-9C4C-8C2B-B24431617D88}"/>
              </a:ext>
            </a:extLst>
          </p:cNvPr>
          <p:cNvSpPr/>
          <p:nvPr/>
        </p:nvSpPr>
        <p:spPr>
          <a:xfrm>
            <a:off x="259974" y="514050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01792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BD2D-D68E-194A-B056-21CD21A835FD}"/>
              </a:ext>
            </a:extLst>
          </p:cNvPr>
          <p:cNvSpPr>
            <a:spLocks noGrp="1"/>
          </p:cNvSpPr>
          <p:nvPr>
            <p:ph type="title"/>
          </p:nvPr>
        </p:nvSpPr>
        <p:spPr/>
        <p:txBody>
          <a:bodyPr/>
          <a:lstStyle/>
          <a:p>
            <a:r>
              <a:rPr lang="en-US" dirty="0"/>
              <a:t>ATO DR estimator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A8A49E-74F8-5D40-BD68-93DE534CC835}"/>
                  </a:ext>
                </a:extLst>
              </p:cNvPr>
              <p:cNvSpPr txBox="1"/>
              <p:nvPr/>
            </p:nvSpPr>
            <p:spPr>
              <a:xfrm>
                <a:off x="4237106" y="2340708"/>
                <a:ext cx="3797193" cy="21003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0" i="1" smtClean="0">
                          <a:solidFill>
                            <a:schemeClr val="bg1"/>
                          </a:solidFill>
                          <a:latin typeface="Cambria Math" panose="02040503050406030204" pitchFamily="18" charset="0"/>
                        </a:rPr>
                        <m:t>0</m:t>
                      </m:r>
                      <m:r>
                        <a:rPr lang="en-US" sz="5000" b="1" i="1" smtClean="0">
                          <a:solidFill>
                            <a:schemeClr val="bg1"/>
                          </a:solidFill>
                          <a:latin typeface="Cambria Math" panose="02040503050406030204" pitchFamily="18" charset="0"/>
                        </a:rPr>
                        <m:t>=</m:t>
                      </m:r>
                      <m:nary>
                        <m:naryPr>
                          <m:chr m:val="∑"/>
                          <m:ctrlPr>
                            <a:rPr lang="en-US" sz="5000" b="1" i="1" smtClean="0">
                              <a:solidFill>
                                <a:schemeClr val="bg1"/>
                              </a:solidFill>
                              <a:latin typeface="Cambria Math" panose="02040503050406030204" pitchFamily="18" charset="0"/>
                            </a:rPr>
                          </m:ctrlPr>
                        </m:naryPr>
                        <m:sub>
                          <m:r>
                            <a:rPr lang="en-US" sz="5000" b="0" i="1" smtClean="0">
                              <a:solidFill>
                                <a:schemeClr val="bg1"/>
                              </a:solidFill>
                              <a:latin typeface="Cambria Math" panose="02040503050406030204" pitchFamily="18" charset="0"/>
                            </a:rPr>
                            <m:t>𝑖</m:t>
                          </m:r>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𝑛</m:t>
                          </m:r>
                        </m:sup>
                        <m:e>
                          <m:sSub>
                            <m:sSubPr>
                              <m:ctrlPr>
                                <a:rPr lang="en-US" sz="5000" i="1">
                                  <a:solidFill>
                                    <a:schemeClr val="bg1"/>
                                  </a:solidFill>
                                  <a:latin typeface="Cambria Math" panose="02040503050406030204" pitchFamily="18" charset="0"/>
                                </a:rPr>
                              </m:ctrlPr>
                            </m:sSubPr>
                            <m:e>
                              <m:r>
                                <a:rPr lang="en-US" sz="5000" i="1">
                                  <a:solidFill>
                                    <a:schemeClr val="bg1"/>
                                  </a:solidFill>
                                  <a:latin typeface="Cambria Math" panose="02040503050406030204" pitchFamily="18" charset="0"/>
                                </a:rPr>
                                <m:t>𝑢</m:t>
                              </m:r>
                            </m:e>
                            <m:sub>
                              <m:r>
                                <a:rPr lang="en-US" sz="5000" i="1">
                                  <a:solidFill>
                                    <a:schemeClr val="bg1"/>
                                  </a:solidFill>
                                  <a:latin typeface="Cambria Math" panose="02040503050406030204" pitchFamily="18" charset="0"/>
                                </a:rPr>
                                <m:t>𝑖</m:t>
                              </m:r>
                            </m:sub>
                          </m:sSub>
                          <m:d>
                            <m:dPr>
                              <m:ctrlPr>
                                <a:rPr lang="en-US" sz="5000" b="1" i="1">
                                  <a:solidFill>
                                    <a:schemeClr val="bg1"/>
                                  </a:solidFill>
                                  <a:latin typeface="Cambria Math" panose="02040503050406030204" pitchFamily="18" charset="0"/>
                                </a:rPr>
                              </m:ctrlPr>
                            </m:dPr>
                            <m:e>
                              <m:r>
                                <a:rPr lang="en-US" sz="5000" b="1" i="1">
                                  <a:solidFill>
                                    <a:schemeClr val="bg1"/>
                                  </a:solidFill>
                                  <a:latin typeface="Cambria Math" panose="02040503050406030204" pitchFamily="18" charset="0"/>
                                </a:rPr>
                                <m:t>𝜽</m:t>
                              </m:r>
                            </m:e>
                          </m:d>
                        </m:e>
                      </m:nary>
                    </m:oMath>
                  </m:oMathPara>
                </a14:m>
                <a:endParaRPr lang="en-US" sz="5000" dirty="0">
                  <a:solidFill>
                    <a:schemeClr val="bg1"/>
                  </a:solidFill>
                </a:endParaRPr>
              </a:p>
            </p:txBody>
          </p:sp>
        </mc:Choice>
        <mc:Fallback xmlns="">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4237106" y="2340708"/>
                <a:ext cx="3797193" cy="2100383"/>
              </a:xfrm>
              <a:prstGeom prst="rect">
                <a:avLst/>
              </a:prstGeom>
              <a:blipFill>
                <a:blip r:embed="rId3"/>
                <a:stretch>
                  <a:fillRect l="-30000" t="-117964" b="-1796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3745C6-EC44-184E-A9DF-AD3B0938B771}"/>
                  </a:ext>
                </a:extLst>
              </p:cNvPr>
              <p:cNvSpPr txBox="1"/>
              <p:nvPr/>
            </p:nvSpPr>
            <p:spPr>
              <a:xfrm>
                <a:off x="2350403" y="5497782"/>
                <a:ext cx="7567393" cy="785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000" b="1" i="1" smtClean="0">
                          <a:solidFill>
                            <a:schemeClr val="bg1"/>
                          </a:solidFill>
                          <a:latin typeface="Cambria Math" panose="02040503050406030204" pitchFamily="18" charset="0"/>
                        </a:rPr>
                        <m:t>𝜽</m:t>
                      </m:r>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d>
                            <m:dPr>
                              <m:ctrlPr>
                                <a:rPr lang="en-US" sz="5000" b="0" i="1" smtClean="0">
                                  <a:solidFill>
                                    <a:schemeClr val="bg1"/>
                                  </a:solidFill>
                                  <a:latin typeface="Cambria Math" panose="02040503050406030204" pitchFamily="18" charset="0"/>
                                </a:rPr>
                              </m:ctrlPr>
                            </m:dPr>
                            <m:e>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1</m:t>
                                  </m:r>
                                </m:sub>
                              </m:sSub>
                              <m:r>
                                <a:rPr lang="en-US" sz="5000" b="0" i="1" smtClean="0">
                                  <a:solidFill>
                                    <a:schemeClr val="bg1"/>
                                  </a:solidFill>
                                  <a:latin typeface="Cambria Math" panose="02040503050406030204" pitchFamily="18" charset="0"/>
                                </a:rPr>
                                <m:t>, </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2</m:t>
                                  </m:r>
                                </m:sub>
                              </m:sSub>
                              <m:r>
                                <a:rPr lang="en-US" sz="5000" b="0" i="1" smtClean="0">
                                  <a:solidFill>
                                    <a:schemeClr val="bg1"/>
                                  </a:solidFill>
                                  <a:latin typeface="Cambria Math" panose="02040503050406030204" pitchFamily="18" charset="0"/>
                                </a:rPr>
                                <m:t>,</m:t>
                              </m:r>
                              <m:sSub>
                                <m:sSubPr>
                                  <m:ctrlPr>
                                    <a:rPr lang="en-US" sz="5000" b="0" i="1" smtClean="0">
                                      <a:solidFill>
                                        <a:schemeClr val="bg1"/>
                                      </a:solidFill>
                                      <a:latin typeface="Cambria Math" panose="02040503050406030204" pitchFamily="18" charset="0"/>
                                    </a:rPr>
                                  </m:ctrlPr>
                                </m:sSubPr>
                                <m:e>
                                  <m:r>
                                    <a:rPr lang="en-US" sz="5000" b="0" i="1" smtClean="0">
                                      <a:solidFill>
                                        <a:schemeClr val="bg1"/>
                                      </a:solidFill>
                                      <a:latin typeface="Cambria Math" panose="02040503050406030204" pitchFamily="18" charset="0"/>
                                    </a:rPr>
                                    <m:t>𝛿</m:t>
                                  </m:r>
                                </m:e>
                                <m:sub>
                                  <m:r>
                                    <a:rPr lang="en-US" sz="5000" b="0" i="1" smtClean="0">
                                      <a:solidFill>
                                        <a:schemeClr val="bg1"/>
                                      </a:solidFill>
                                      <a:latin typeface="Cambria Math" panose="02040503050406030204" pitchFamily="18" charset="0"/>
                                    </a:rPr>
                                    <m:t>3</m:t>
                                  </m:r>
                                </m:sub>
                              </m:sSub>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1</m:t>
                                  </m:r>
                                </m:sub>
                                <m:sup>
                                  <m:r>
                                    <a:rPr lang="en-US" sz="5000" b="0" i="1" smtClean="0">
                                      <a:solidFill>
                                        <a:schemeClr val="bg1"/>
                                      </a:solidFill>
                                      <a:latin typeface="Cambria Math" panose="02040503050406030204" pitchFamily="18" charset="0"/>
                                    </a:rPr>
                                    <m:t>𝑇</m:t>
                                  </m:r>
                                </m:sup>
                              </m:sSubSup>
                              <m:r>
                                <a:rPr lang="en-US" sz="5000" b="1" i="1" smtClean="0">
                                  <a:solidFill>
                                    <a:schemeClr val="bg1"/>
                                  </a:solidFill>
                                  <a:latin typeface="Cambria Math" panose="02040503050406030204" pitchFamily="18" charset="0"/>
                                </a:rPr>
                                <m:t>,</m:t>
                              </m:r>
                              <m:sSubSup>
                                <m:sSubSupPr>
                                  <m:ctrlPr>
                                    <a:rPr lang="en-US" sz="5000" b="0" i="1" smtClean="0">
                                      <a:solidFill>
                                        <a:schemeClr val="bg1"/>
                                      </a:solidFill>
                                      <a:latin typeface="Cambria Math" panose="02040503050406030204" pitchFamily="18" charset="0"/>
                                    </a:rPr>
                                  </m:ctrlPr>
                                </m:sSubSupPr>
                                <m:e>
                                  <m:r>
                                    <a:rPr lang="en-US" sz="5000" b="1" i="1" smtClean="0">
                                      <a:solidFill>
                                        <a:schemeClr val="bg1"/>
                                      </a:solidFill>
                                      <a:latin typeface="Cambria Math" panose="02040503050406030204" pitchFamily="18" charset="0"/>
                                    </a:rPr>
                                    <m:t>𝜶</m:t>
                                  </m:r>
                                </m:e>
                                <m:sub>
                                  <m:r>
                                    <a:rPr lang="en-US" sz="5000" b="0" i="1" smtClean="0">
                                      <a:solidFill>
                                        <a:schemeClr val="bg1"/>
                                      </a:solidFill>
                                      <a:latin typeface="Cambria Math" panose="02040503050406030204" pitchFamily="18" charset="0"/>
                                    </a:rPr>
                                    <m:t>0</m:t>
                                  </m:r>
                                </m:sub>
                                <m:sup>
                                  <m:r>
                                    <a:rPr lang="en-US" sz="5000" b="0" i="1" smtClean="0">
                                      <a:solidFill>
                                        <a:schemeClr val="bg1"/>
                                      </a:solidFill>
                                      <a:latin typeface="Cambria Math" panose="02040503050406030204" pitchFamily="18" charset="0"/>
                                    </a:rPr>
                                    <m:t>𝑇</m:t>
                                  </m:r>
                                </m:sup>
                              </m:sSubSup>
                              <m:r>
                                <a:rPr lang="en-US" sz="5000" b="0" i="1" smtClean="0">
                                  <a:solidFill>
                                    <a:schemeClr val="bg1"/>
                                  </a:solidFill>
                                  <a:latin typeface="Cambria Math" panose="02040503050406030204" pitchFamily="18" charset="0"/>
                                </a:rPr>
                                <m:t>,</m:t>
                              </m:r>
                              <m:sSup>
                                <m:sSupPr>
                                  <m:ctrlPr>
                                    <a:rPr lang="en-US" sz="5000" b="0" i="1" smtClean="0">
                                      <a:solidFill>
                                        <a:schemeClr val="bg1"/>
                                      </a:solidFill>
                                      <a:latin typeface="Cambria Math" panose="02040503050406030204" pitchFamily="18" charset="0"/>
                                    </a:rPr>
                                  </m:ctrlPr>
                                </m:sSupPr>
                                <m:e>
                                  <m:r>
                                    <a:rPr lang="en-US" sz="5000" b="1" i="1" smtClean="0">
                                      <a:solidFill>
                                        <a:schemeClr val="bg1"/>
                                      </a:solidFill>
                                      <a:latin typeface="Cambria Math" panose="02040503050406030204" pitchFamily="18" charset="0"/>
                                    </a:rPr>
                                    <m:t>𝜷</m:t>
                                  </m:r>
                                </m:e>
                                <m:sup>
                                  <m:r>
                                    <a:rPr lang="en-US" sz="5000" b="0" i="1" smtClean="0">
                                      <a:solidFill>
                                        <a:schemeClr val="bg1"/>
                                      </a:solidFill>
                                      <a:latin typeface="Cambria Math" panose="02040503050406030204" pitchFamily="18" charset="0"/>
                                    </a:rPr>
                                    <m:t>𝑇</m:t>
                                  </m:r>
                                </m:sup>
                              </m:sSup>
                            </m:e>
                          </m:d>
                        </m:e>
                        <m:sup>
                          <m:r>
                            <a:rPr lang="en-US" sz="5000" b="0" i="1" smtClean="0">
                              <a:solidFill>
                                <a:schemeClr val="bg1"/>
                              </a:solidFill>
                              <a:latin typeface="Cambria Math" panose="02040503050406030204" pitchFamily="18" charset="0"/>
                            </a:rPr>
                            <m:t>𝑇</m:t>
                          </m:r>
                        </m:sup>
                      </m:sSup>
                    </m:oMath>
                  </m:oMathPara>
                </a14:m>
                <a:endParaRPr lang="en-US" sz="5000" dirty="0">
                  <a:solidFill>
                    <a:schemeClr val="bg1"/>
                  </a:solidFill>
                </a:endParaRPr>
              </a:p>
            </p:txBody>
          </p:sp>
        </mc:Choice>
        <mc:Fallback xmlns="">
          <p:sp>
            <p:nvSpPr>
              <p:cNvPr id="7" name="TextBox 6">
                <a:extLst>
                  <a:ext uri="{FF2B5EF4-FFF2-40B4-BE49-F238E27FC236}">
                    <a16:creationId xmlns:a16="http://schemas.microsoft.com/office/drawing/2014/main" id="{333745C6-EC44-184E-A9DF-AD3B0938B771}"/>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mc:Fallback>
      </mc:AlternateContent>
    </p:spTree>
    <p:extLst>
      <p:ext uri="{BB962C8B-B14F-4D97-AF65-F5344CB8AC3E}">
        <p14:creationId xmlns:p14="http://schemas.microsoft.com/office/powerpoint/2010/main" val="1108081814"/>
      </p:ext>
    </p:extLst>
  </p:cSld>
  <p:clrMapOvr>
    <a:masterClrMapping/>
  </p:clrMapOvr>
</p:sld>
</file>

<file path=ppt/theme/theme1.xml><?xml version="1.0" encoding="utf-8"?>
<a:theme xmlns:a="http://schemas.openxmlformats.org/drawingml/2006/main" name="Office Theme">
  <a:themeElements>
    <a:clrScheme name="Custom 11">
      <a:dk1>
        <a:srgbClr val="000000"/>
      </a:dk1>
      <a:lt1>
        <a:srgbClr val="FFFFFF"/>
      </a:lt1>
      <a:dk2>
        <a:srgbClr val="44546A"/>
      </a:dk2>
      <a:lt2>
        <a:srgbClr val="E7E6E6"/>
      </a:lt2>
      <a:accent1>
        <a:srgbClr val="92CF4F"/>
      </a:accent1>
      <a:accent2>
        <a:srgbClr val="EAEAEA"/>
      </a:accent2>
      <a:accent3>
        <a:srgbClr val="5E5E5E"/>
      </a:accent3>
      <a:accent4>
        <a:srgbClr val="01AFEF"/>
      </a:accent4>
      <a:accent5>
        <a:srgbClr val="A1DAF5"/>
      </a:accent5>
      <a:accent6>
        <a:srgbClr val="7378D7"/>
      </a:accent6>
      <a:hlink>
        <a:srgbClr val="92CF4F"/>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32371</TotalTime>
  <Words>7419</Words>
  <Application>Microsoft Macintosh PowerPoint</Application>
  <PresentationFormat>Widescreen</PresentationFormat>
  <Paragraphs>1420</Paragraphs>
  <Slides>170</Slides>
  <Notes>165</Notes>
  <HiddenSlides>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170</vt:i4>
      </vt:variant>
    </vt:vector>
  </HeadingPairs>
  <TitlesOfParts>
    <vt:vector size="181" baseType="lpstr">
      <vt:lpstr>ＭＳ Ｐゴシック</vt:lpstr>
      <vt:lpstr>Arial</vt:lpstr>
      <vt:lpstr>Calibri</vt:lpstr>
      <vt:lpstr>Cambria Math</vt:lpstr>
      <vt:lpstr>Franklin Gothic Heavy</vt:lpstr>
      <vt:lpstr>Franklin Gothic Medium</vt:lpstr>
      <vt:lpstr>Monaco</vt:lpstr>
      <vt:lpstr>Sana</vt:lpstr>
      <vt:lpstr>Times New Roman</vt:lpstr>
      <vt:lpstr>Wingdings</vt:lpstr>
      <vt:lpstr>Office Theme</vt:lpstr>
      <vt:lpstr>Improving Modern Techniques of Causal Inference</vt:lpstr>
      <vt:lpstr>PowerPoint Presentation</vt:lpstr>
      <vt:lpstr>PowerPoint Presentation</vt:lpstr>
      <vt:lpstr>PowerPoint Presentation</vt:lpstr>
      <vt:lpstr>Background</vt:lpstr>
      <vt:lpstr>Observational Studies</vt:lpstr>
      <vt:lpstr>PowerPoint Presentation</vt:lpstr>
      <vt:lpstr>Estimate treatment effect</vt:lpstr>
      <vt:lpstr>Estimate treatment effect</vt:lpstr>
      <vt:lpstr>Estimate treatment effect</vt:lpstr>
      <vt:lpstr>Estimate treatment effect</vt:lpstr>
      <vt:lpstr>Estimate treatment effect</vt:lpstr>
      <vt:lpstr>PowerPoint Presentation</vt:lpstr>
      <vt:lpstr>PowerPoint Presentation</vt:lpstr>
      <vt:lpstr>Propensity score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Propensity score</vt:lpstr>
      <vt:lpstr>Estimate treatment effect</vt:lpstr>
      <vt:lpstr>Estimate treatment effect</vt:lpstr>
      <vt:lpstr>PowerPoint Presentation</vt:lpstr>
      <vt:lpstr>PowerPoint Presentation</vt:lpstr>
      <vt:lpstr>Method</vt:lpstr>
      <vt:lpstr>Weighting</vt:lpstr>
      <vt:lpstr>Average treatment effect</vt:lpstr>
      <vt:lpstr>Average treatment effect</vt:lpstr>
      <vt:lpstr>Average treatment effect</vt:lpstr>
      <vt:lpstr>PowerPoint Presentation</vt:lpstr>
      <vt:lpstr>PowerPoint Presentation</vt:lpstr>
      <vt:lpstr>PowerPoint Presentation</vt:lpstr>
      <vt:lpstr>PowerPoint Presentation</vt:lpstr>
      <vt:lpstr>PowerPoint Presentation</vt:lpstr>
      <vt:lpstr>Average treatment effect among the evenly matchable</vt:lpstr>
      <vt:lpstr>PowerPoint Presentation</vt:lpstr>
      <vt:lpstr>PowerPoint Presentation</vt:lpstr>
      <vt:lpstr>PowerPoint Presentation</vt:lpstr>
      <vt:lpstr>Average treatment effect among the overlap population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Propensity score weighting method</vt:lpstr>
      <vt:lpstr>Propensity score weighting method</vt:lpstr>
      <vt:lpstr>Fit a misspecified model</vt:lpstr>
      <vt:lpstr>Freedman &amp; Berk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Standard errors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Estimation</vt:lpstr>
      <vt:lpstr>We want to use a propensity score model and also adjust the outcome model</vt:lpstr>
      <vt:lpstr>Doubly robust estimators</vt:lpstr>
      <vt:lpstr>Doubly robust estimators</vt:lpstr>
      <vt:lpstr>Doubly robust estimator</vt:lpstr>
      <vt:lpstr>Doubly robust estimator</vt:lpstr>
      <vt:lpstr>Doubly robust estimator</vt:lpstr>
      <vt:lpstr>Doubly robust estimator</vt:lpstr>
      <vt:lpstr>Doubly robust estimator</vt:lpstr>
      <vt:lpstr>ATO DR estimator</vt:lpstr>
      <vt:lpstr>ATO DR estimator</vt:lpstr>
      <vt:lpstr>ATO DR estimator</vt:lpstr>
      <vt:lpstr>ATO DR estimator</vt:lpstr>
      <vt:lpstr>ATO DR estimator</vt:lpstr>
      <vt:lpstr>ATO DR estimator</vt:lpstr>
      <vt:lpstr>ATO DR estimator</vt:lpstr>
      <vt:lpstr>PowerPoint Presentation</vt:lpstr>
      <vt:lpstr>PowerPoint Presentation</vt:lpstr>
      <vt:lpstr>ATO DR estimator</vt:lpstr>
      <vt:lpstr>M-Estimation</vt:lpstr>
      <vt:lpstr>Sandwich estimator</vt:lpstr>
      <vt:lpstr>Sandwich estimator</vt:lpstr>
      <vt:lpstr>Sandwich estimator</vt:lpstr>
      <vt:lpstr>Sandwich estimator</vt:lpstr>
      <vt:lpstr>PowerPoint Presentation</vt:lpstr>
      <vt:lpstr>PowerPoint Presentation</vt:lpstr>
      <vt:lpstr>PowerPoint Presentation</vt:lpstr>
      <vt:lpstr>Sensitivity Analysis</vt:lpstr>
      <vt:lpstr>Motivation</vt:lpstr>
      <vt:lpstr>✌️ Contributions</vt:lpstr>
      <vt:lpstr>PowerPoint Presentation</vt:lpstr>
      <vt:lpstr>Meaningful confounders</vt:lpstr>
      <vt:lpstr>PowerPoint Presentation</vt:lpstr>
      <vt:lpstr>PowerPoint Presentation</vt:lpstr>
      <vt:lpstr>PowerPoint Presentation</vt:lpstr>
      <vt:lpstr>Tipping point analyses</vt:lpstr>
      <vt:lpstr>PowerPoint Presentation</vt:lpstr>
      <vt:lpstr>PowerPoint Presentation</vt:lpstr>
      <vt:lpstr>You need</vt:lpstr>
      <vt:lpstr>You need</vt:lpstr>
      <vt:lpstr>You need</vt:lpstr>
      <vt:lpstr>You need</vt:lpstr>
      <vt:lpstr>E-value</vt:lpstr>
      <vt:lpstr>Observed covariate E-value</vt:lpstr>
      <vt:lpstr>PowerPoint Presentation</vt:lpstr>
      <vt:lpstr>R package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vt:lpstr>
      <vt:lpstr>References</vt:lpstr>
      <vt:lpstr>References</vt:lpstr>
      <vt:lpstr>References</vt:lpstr>
      <vt:lpstr>References</vt:lpstr>
      <vt:lpstr>References</vt:lpstr>
      <vt:lpstr>References</vt:lpstr>
      <vt:lpstr>References</vt:lpstr>
      <vt:lpstr>References</vt:lpstr>
      <vt:lpstr>References</vt:lpstr>
      <vt:lpstr>References</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estimator</vt:lpstr>
      <vt:lpstr>M-Estimation</vt:lpstr>
      <vt:lpstr>Sandwich estimator</vt:lpstr>
      <vt:lpstr>Sandwich estimator</vt:lpstr>
      <vt:lpstr>Sandwich estimator</vt:lpstr>
      <vt:lpstr>Sandwich estimator</vt:lpstr>
      <vt:lpstr>ATO DR estimator</vt:lpstr>
      <vt:lpstr>ATO DR estimator</vt:lpstr>
      <vt:lpstr>ATO DR estimator</vt:lpstr>
      <vt:lpstr>ATO DR estimator</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McGowan</dc:creator>
  <cp:lastModifiedBy>Microsoft Office User</cp:lastModifiedBy>
  <cp:revision>289</cp:revision>
  <cp:lastPrinted>2019-01-25T14:31:54Z</cp:lastPrinted>
  <dcterms:created xsi:type="dcterms:W3CDTF">2017-11-08T23:32:53Z</dcterms:created>
  <dcterms:modified xsi:type="dcterms:W3CDTF">2019-01-25T16:02:31Z</dcterms:modified>
</cp:coreProperties>
</file>